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7"/>
  </p:notesMasterIdLst>
  <p:handoutMasterIdLst>
    <p:handoutMasterId r:id="rId118"/>
  </p:handoutMasterIdLst>
  <p:sldIdLst>
    <p:sldId id="519" r:id="rId2"/>
    <p:sldId id="518" r:id="rId3"/>
    <p:sldId id="566" r:id="rId4"/>
    <p:sldId id="683" r:id="rId5"/>
    <p:sldId id="349" r:id="rId6"/>
    <p:sldId id="674" r:id="rId7"/>
    <p:sldId id="554" r:id="rId8"/>
    <p:sldId id="556" r:id="rId9"/>
    <p:sldId id="557" r:id="rId10"/>
    <p:sldId id="558" r:id="rId11"/>
    <p:sldId id="559" r:id="rId12"/>
    <p:sldId id="560" r:id="rId13"/>
    <p:sldId id="567" r:id="rId14"/>
    <p:sldId id="520" r:id="rId15"/>
    <p:sldId id="680" r:id="rId16"/>
    <p:sldId id="521" r:id="rId17"/>
    <p:sldId id="568" r:id="rId18"/>
    <p:sldId id="682" r:id="rId19"/>
    <p:sldId id="570" r:id="rId20"/>
    <p:sldId id="522" r:id="rId21"/>
    <p:sldId id="684" r:id="rId22"/>
    <p:sldId id="523" r:id="rId23"/>
    <p:sldId id="681" r:id="rId24"/>
    <p:sldId id="525" r:id="rId25"/>
    <p:sldId id="573" r:id="rId26"/>
    <p:sldId id="574" r:id="rId27"/>
    <p:sldId id="668" r:id="rId28"/>
    <p:sldId id="526" r:id="rId29"/>
    <p:sldId id="685" r:id="rId30"/>
    <p:sldId id="675" r:id="rId31"/>
    <p:sldId id="541" r:id="rId32"/>
    <p:sldId id="543" r:id="rId33"/>
    <p:sldId id="545" r:id="rId34"/>
    <p:sldId id="575" r:id="rId35"/>
    <p:sldId id="596" r:id="rId36"/>
    <p:sldId id="595" r:id="rId37"/>
    <p:sldId id="540" r:id="rId38"/>
    <p:sldId id="678" r:id="rId39"/>
    <p:sldId id="579" r:id="rId40"/>
    <p:sldId id="576" r:id="rId41"/>
    <p:sldId id="578" r:id="rId42"/>
    <p:sldId id="580" r:id="rId43"/>
    <p:sldId id="679" r:id="rId44"/>
    <p:sldId id="577" r:id="rId45"/>
    <p:sldId id="583" r:id="rId46"/>
    <p:sldId id="584" r:id="rId47"/>
    <p:sldId id="585" r:id="rId48"/>
    <p:sldId id="586" r:id="rId49"/>
    <p:sldId id="590" r:id="rId50"/>
    <p:sldId id="582" r:id="rId51"/>
    <p:sldId id="591" r:id="rId52"/>
    <p:sldId id="592" r:id="rId53"/>
    <p:sldId id="597" r:id="rId54"/>
    <p:sldId id="598" r:id="rId55"/>
    <p:sldId id="599" r:id="rId56"/>
    <p:sldId id="593" r:id="rId57"/>
    <p:sldId id="594" r:id="rId58"/>
    <p:sldId id="626" r:id="rId59"/>
    <p:sldId id="665" r:id="rId60"/>
    <p:sldId id="623" r:id="rId61"/>
    <p:sldId id="550" r:id="rId62"/>
    <p:sldId id="603" r:id="rId63"/>
    <p:sldId id="528" r:id="rId64"/>
    <p:sldId id="624" r:id="rId65"/>
    <p:sldId id="619" r:id="rId66"/>
    <p:sldId id="620" r:id="rId67"/>
    <p:sldId id="621" r:id="rId68"/>
    <p:sldId id="632" r:id="rId69"/>
    <p:sldId id="530" r:id="rId70"/>
    <p:sldId id="607" r:id="rId71"/>
    <p:sldId id="608" r:id="rId72"/>
    <p:sldId id="531" r:id="rId73"/>
    <p:sldId id="532" r:id="rId74"/>
    <p:sldId id="605" r:id="rId75"/>
    <p:sldId id="627" r:id="rId76"/>
    <p:sldId id="628" r:id="rId77"/>
    <p:sldId id="629" r:id="rId78"/>
    <p:sldId id="610" r:id="rId79"/>
    <p:sldId id="611" r:id="rId80"/>
    <p:sldId id="666" r:id="rId81"/>
    <p:sldId id="639" r:id="rId82"/>
    <p:sldId id="613" r:id="rId83"/>
    <p:sldId id="640" r:id="rId84"/>
    <p:sldId id="630" r:id="rId85"/>
    <p:sldId id="631" r:id="rId86"/>
    <p:sldId id="634" r:id="rId87"/>
    <p:sldId id="614" r:id="rId88"/>
    <p:sldId id="633" r:id="rId89"/>
    <p:sldId id="617" r:id="rId90"/>
    <p:sldId id="615" r:id="rId91"/>
    <p:sldId id="654" r:id="rId92"/>
    <p:sldId id="534" r:id="rId93"/>
    <p:sldId id="635" r:id="rId94"/>
    <p:sldId id="655" r:id="rId95"/>
    <p:sldId id="656" r:id="rId96"/>
    <p:sldId id="636" r:id="rId97"/>
    <p:sldId id="653" r:id="rId98"/>
    <p:sldId id="637" r:id="rId99"/>
    <p:sldId id="638" r:id="rId100"/>
    <p:sldId id="641" r:id="rId101"/>
    <p:sldId id="644" r:id="rId102"/>
    <p:sldId id="646" r:id="rId103"/>
    <p:sldId id="648" r:id="rId104"/>
    <p:sldId id="649" r:id="rId105"/>
    <p:sldId id="650" r:id="rId106"/>
    <p:sldId id="651" r:id="rId107"/>
    <p:sldId id="652" r:id="rId108"/>
    <p:sldId id="663" r:id="rId109"/>
    <p:sldId id="667" r:id="rId110"/>
    <p:sldId id="660" r:id="rId111"/>
    <p:sldId id="664" r:id="rId112"/>
    <p:sldId id="662" r:id="rId113"/>
    <p:sldId id="658" r:id="rId114"/>
    <p:sldId id="572" r:id="rId115"/>
    <p:sldId id="669" r:id="rId116"/>
  </p:sldIdLst>
  <p:sldSz cx="9144000" cy="6858000" type="screen4x3"/>
  <p:notesSz cx="6781800" cy="9926638"/>
  <p:defaultTextStyle>
    <a:defPPr>
      <a:defRPr lang="tr-TR"/>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0099"/>
    <a:srgbClr val="006600"/>
    <a:srgbClr val="B2B2B2"/>
    <a:srgbClr val="0000FF"/>
    <a:srgbClr val="FF3300"/>
    <a:srgbClr val="FFFFCC"/>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64" autoAdjust="0"/>
    <p:restoredTop sz="94660"/>
  </p:normalViewPr>
  <p:slideViewPr>
    <p:cSldViewPr snapToGrid="0">
      <p:cViewPr varScale="1">
        <p:scale>
          <a:sx n="69" d="100"/>
          <a:sy n="69" d="100"/>
        </p:scale>
        <p:origin x="-1278"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756"/>
    </p:cViewPr>
  </p:sorterViewPr>
  <p:gridSpacing cx="36868100" cy="368681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image" Target="../media/image79.emf"/><Relationship Id="rId6" Type="http://schemas.openxmlformats.org/officeDocument/2006/relationships/image" Target="../media/image84.emf"/><Relationship Id="rId5" Type="http://schemas.openxmlformats.org/officeDocument/2006/relationships/image" Target="../media/image83.emf"/><Relationship Id="rId4" Type="http://schemas.openxmlformats.org/officeDocument/2006/relationships/image" Target="../media/image8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7.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09.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image" Target="../media/image115.emf"/><Relationship Id="rId1" Type="http://schemas.openxmlformats.org/officeDocument/2006/relationships/image" Target="../media/image11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27.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1.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4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30.wmf"/><Relationship Id="rId13" Type="http://schemas.openxmlformats.org/officeDocument/2006/relationships/image" Target="../media/image35.wmf"/><Relationship Id="rId3" Type="http://schemas.openxmlformats.org/officeDocument/2006/relationships/image" Target="../media/image25.wmf"/><Relationship Id="rId7" Type="http://schemas.openxmlformats.org/officeDocument/2006/relationships/image" Target="../media/image29.wmf"/><Relationship Id="rId12" Type="http://schemas.openxmlformats.org/officeDocument/2006/relationships/image" Target="../media/image34.wmf"/><Relationship Id="rId2" Type="http://schemas.openxmlformats.org/officeDocument/2006/relationships/image" Target="../media/image24.wmf"/><Relationship Id="rId1" Type="http://schemas.openxmlformats.org/officeDocument/2006/relationships/image" Target="../media/image23.wmf"/><Relationship Id="rId6" Type="http://schemas.openxmlformats.org/officeDocument/2006/relationships/image" Target="../media/image28.wmf"/><Relationship Id="rId11" Type="http://schemas.openxmlformats.org/officeDocument/2006/relationships/image" Target="../media/image33.wmf"/><Relationship Id="rId5" Type="http://schemas.openxmlformats.org/officeDocument/2006/relationships/image" Target="../media/image27.wmf"/><Relationship Id="rId15" Type="http://schemas.openxmlformats.org/officeDocument/2006/relationships/image" Target="../media/image37.wmf"/><Relationship Id="rId10" Type="http://schemas.openxmlformats.org/officeDocument/2006/relationships/image" Target="../media/image32.wmf"/><Relationship Id="rId4" Type="http://schemas.openxmlformats.org/officeDocument/2006/relationships/image" Target="../media/image26.wmf"/><Relationship Id="rId9" Type="http://schemas.openxmlformats.org/officeDocument/2006/relationships/image" Target="../media/image31.wmf"/><Relationship Id="rId14" Type="http://schemas.openxmlformats.org/officeDocument/2006/relationships/image" Target="../media/image3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image" Target="../media/image48.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image" Target="../media/image70.emf"/><Relationship Id="rId5" Type="http://schemas.openxmlformats.org/officeDocument/2006/relationships/image" Target="../media/image74.emf"/><Relationship Id="rId4" Type="http://schemas.openxmlformats.org/officeDocument/2006/relationships/image" Target="../media/image73.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image" Target="../media/image75.emf"/><Relationship Id="rId4" Type="http://schemas.openxmlformats.org/officeDocument/2006/relationships/image" Target="../media/image7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38463" cy="495300"/>
          </a:xfrm>
          <a:prstGeom prst="rect">
            <a:avLst/>
          </a:prstGeom>
          <a:noFill/>
          <a:ln w="9525">
            <a:noFill/>
            <a:miter lim="800000"/>
            <a:headEnd/>
            <a:tailEnd/>
          </a:ln>
          <a:effectLst/>
        </p:spPr>
        <p:txBody>
          <a:bodyPr vert="horz" wrap="square" lIns="95468" tIns="47733" rIns="95468" bIns="47733" numCol="1" anchor="t" anchorCtr="0" compatLnSpc="1">
            <a:prstTxWarp prst="textNoShape">
              <a:avLst/>
            </a:prstTxWarp>
          </a:bodyPr>
          <a:lstStyle>
            <a:lvl1pPr defTabSz="954088">
              <a:defRPr sz="1300" b="0"/>
            </a:lvl1pPr>
          </a:lstStyle>
          <a:p>
            <a:endParaRPr lang="tr-TR"/>
          </a:p>
        </p:txBody>
      </p:sp>
      <p:sp>
        <p:nvSpPr>
          <p:cNvPr id="80899" name="Rectangle 3"/>
          <p:cNvSpPr>
            <a:spLocks noGrp="1" noChangeArrowheads="1"/>
          </p:cNvSpPr>
          <p:nvPr>
            <p:ph type="dt" sz="quarter" idx="1"/>
          </p:nvPr>
        </p:nvSpPr>
        <p:spPr bwMode="auto">
          <a:xfrm>
            <a:off x="3841750" y="0"/>
            <a:ext cx="2938463" cy="495300"/>
          </a:xfrm>
          <a:prstGeom prst="rect">
            <a:avLst/>
          </a:prstGeom>
          <a:noFill/>
          <a:ln w="9525">
            <a:noFill/>
            <a:miter lim="800000"/>
            <a:headEnd/>
            <a:tailEnd/>
          </a:ln>
          <a:effectLst/>
        </p:spPr>
        <p:txBody>
          <a:bodyPr vert="horz" wrap="square" lIns="95468" tIns="47733" rIns="95468" bIns="47733" numCol="1" anchor="t" anchorCtr="0" compatLnSpc="1">
            <a:prstTxWarp prst="textNoShape">
              <a:avLst/>
            </a:prstTxWarp>
          </a:bodyPr>
          <a:lstStyle>
            <a:lvl1pPr algn="r" defTabSz="954088">
              <a:defRPr sz="1300" b="0"/>
            </a:lvl1pPr>
          </a:lstStyle>
          <a:p>
            <a:endParaRPr lang="tr-TR"/>
          </a:p>
        </p:txBody>
      </p:sp>
      <p:sp>
        <p:nvSpPr>
          <p:cNvPr id="80900" name="Rectangle 4"/>
          <p:cNvSpPr>
            <a:spLocks noGrp="1" noChangeArrowheads="1"/>
          </p:cNvSpPr>
          <p:nvPr>
            <p:ph type="ftr" sz="quarter" idx="2"/>
          </p:nvPr>
        </p:nvSpPr>
        <p:spPr bwMode="auto">
          <a:xfrm>
            <a:off x="0" y="9429750"/>
            <a:ext cx="2938463" cy="495300"/>
          </a:xfrm>
          <a:prstGeom prst="rect">
            <a:avLst/>
          </a:prstGeom>
          <a:noFill/>
          <a:ln w="9525">
            <a:noFill/>
            <a:miter lim="800000"/>
            <a:headEnd/>
            <a:tailEnd/>
          </a:ln>
          <a:effectLst/>
        </p:spPr>
        <p:txBody>
          <a:bodyPr vert="horz" wrap="square" lIns="95468" tIns="47733" rIns="95468" bIns="47733" numCol="1" anchor="b" anchorCtr="0" compatLnSpc="1">
            <a:prstTxWarp prst="textNoShape">
              <a:avLst/>
            </a:prstTxWarp>
          </a:bodyPr>
          <a:lstStyle>
            <a:lvl1pPr defTabSz="954088">
              <a:defRPr sz="1300" b="0"/>
            </a:lvl1pPr>
          </a:lstStyle>
          <a:p>
            <a:endParaRPr lang="tr-TR"/>
          </a:p>
        </p:txBody>
      </p:sp>
      <p:sp>
        <p:nvSpPr>
          <p:cNvPr id="80901" name="Rectangle 5"/>
          <p:cNvSpPr>
            <a:spLocks noGrp="1" noChangeArrowheads="1"/>
          </p:cNvSpPr>
          <p:nvPr>
            <p:ph type="sldNum" sz="quarter" idx="3"/>
          </p:nvPr>
        </p:nvSpPr>
        <p:spPr bwMode="auto">
          <a:xfrm>
            <a:off x="3841750" y="9429750"/>
            <a:ext cx="2938463" cy="495300"/>
          </a:xfrm>
          <a:prstGeom prst="rect">
            <a:avLst/>
          </a:prstGeom>
          <a:noFill/>
          <a:ln w="9525">
            <a:noFill/>
            <a:miter lim="800000"/>
            <a:headEnd/>
            <a:tailEnd/>
          </a:ln>
          <a:effectLst/>
        </p:spPr>
        <p:txBody>
          <a:bodyPr vert="horz" wrap="square" lIns="95468" tIns="47733" rIns="95468" bIns="47733" numCol="1" anchor="b" anchorCtr="0" compatLnSpc="1">
            <a:prstTxWarp prst="textNoShape">
              <a:avLst/>
            </a:prstTxWarp>
          </a:bodyPr>
          <a:lstStyle>
            <a:lvl1pPr algn="r" defTabSz="954088">
              <a:defRPr sz="1300" b="0"/>
            </a:lvl1pPr>
          </a:lstStyle>
          <a:p>
            <a:fld id="{460D7B81-9A8C-47CF-B80D-C01CEF1C23DA}" type="slidenum">
              <a:rPr lang="tr-TR"/>
              <a:pPr/>
              <a:t>‹#›</a:t>
            </a:fld>
            <a:endParaRPr lang="tr-T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38463" cy="495300"/>
          </a:xfrm>
          <a:prstGeom prst="rect">
            <a:avLst/>
          </a:prstGeom>
          <a:noFill/>
          <a:ln w="9525">
            <a:noFill/>
            <a:miter lim="800000"/>
            <a:headEnd/>
            <a:tailEnd/>
          </a:ln>
          <a:effectLst/>
        </p:spPr>
        <p:txBody>
          <a:bodyPr vert="horz" wrap="square" lIns="95468" tIns="47733" rIns="95468" bIns="47733" numCol="1" anchor="t" anchorCtr="0" compatLnSpc="1">
            <a:prstTxWarp prst="textNoShape">
              <a:avLst/>
            </a:prstTxWarp>
          </a:bodyPr>
          <a:lstStyle>
            <a:lvl1pPr defTabSz="954088">
              <a:defRPr sz="1300" b="0"/>
            </a:lvl1pPr>
          </a:lstStyle>
          <a:p>
            <a:endParaRPr lang="tr-TR"/>
          </a:p>
        </p:txBody>
      </p:sp>
      <p:sp>
        <p:nvSpPr>
          <p:cNvPr id="6147" name="Rectangle 3"/>
          <p:cNvSpPr>
            <a:spLocks noGrp="1" noChangeArrowheads="1"/>
          </p:cNvSpPr>
          <p:nvPr>
            <p:ph type="dt" idx="1"/>
          </p:nvPr>
        </p:nvSpPr>
        <p:spPr bwMode="auto">
          <a:xfrm>
            <a:off x="3841750" y="0"/>
            <a:ext cx="2938463" cy="495300"/>
          </a:xfrm>
          <a:prstGeom prst="rect">
            <a:avLst/>
          </a:prstGeom>
          <a:noFill/>
          <a:ln w="9525">
            <a:noFill/>
            <a:miter lim="800000"/>
            <a:headEnd/>
            <a:tailEnd/>
          </a:ln>
          <a:effectLst/>
        </p:spPr>
        <p:txBody>
          <a:bodyPr vert="horz" wrap="square" lIns="95468" tIns="47733" rIns="95468" bIns="47733" numCol="1" anchor="t" anchorCtr="0" compatLnSpc="1">
            <a:prstTxWarp prst="textNoShape">
              <a:avLst/>
            </a:prstTxWarp>
          </a:bodyPr>
          <a:lstStyle>
            <a:lvl1pPr algn="r" defTabSz="954088">
              <a:defRPr sz="1300" b="0"/>
            </a:lvl1pPr>
          </a:lstStyle>
          <a:p>
            <a:endParaRPr lang="tr-TR"/>
          </a:p>
        </p:txBody>
      </p:sp>
      <p:sp>
        <p:nvSpPr>
          <p:cNvPr id="6148" name="Rectangle 4"/>
          <p:cNvSpPr>
            <a:spLocks noRot="1" noChangeArrowheads="1" noTextEdit="1"/>
          </p:cNvSpPr>
          <p:nvPr>
            <p:ph type="sldImg" idx="2"/>
          </p:nvPr>
        </p:nvSpPr>
        <p:spPr bwMode="auto">
          <a:xfrm>
            <a:off x="909638" y="744538"/>
            <a:ext cx="4964112" cy="3722687"/>
          </a:xfrm>
          <a:prstGeom prst="rect">
            <a:avLst/>
          </a:prstGeom>
          <a:noFill/>
          <a:ln w="9525">
            <a:solidFill>
              <a:srgbClr val="000000"/>
            </a:solidFill>
            <a:miter lim="800000"/>
            <a:headEnd/>
            <a:tailEnd/>
          </a:ln>
          <a:effectLst/>
        </p:spPr>
      </p:sp>
      <p:sp>
        <p:nvSpPr>
          <p:cNvPr id="6149" name="Rectangle 5"/>
          <p:cNvSpPr>
            <a:spLocks noGrp="1" noChangeArrowheads="1"/>
          </p:cNvSpPr>
          <p:nvPr>
            <p:ph type="body" sz="quarter" idx="3"/>
          </p:nvPr>
        </p:nvSpPr>
        <p:spPr bwMode="auto">
          <a:xfrm>
            <a:off x="677863" y="4714875"/>
            <a:ext cx="5426075" cy="4467225"/>
          </a:xfrm>
          <a:prstGeom prst="rect">
            <a:avLst/>
          </a:prstGeom>
          <a:noFill/>
          <a:ln w="9525">
            <a:noFill/>
            <a:miter lim="800000"/>
            <a:headEnd/>
            <a:tailEnd/>
          </a:ln>
          <a:effectLst/>
        </p:spPr>
        <p:txBody>
          <a:bodyPr vert="horz" wrap="square" lIns="95468" tIns="47733" rIns="95468" bIns="47733" numCol="1" anchor="t" anchorCtr="0" compatLnSpc="1">
            <a:prstTxWarp prst="textNoShape">
              <a:avLst/>
            </a:prstTxWarp>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p>
        </p:txBody>
      </p:sp>
      <p:sp>
        <p:nvSpPr>
          <p:cNvPr id="6150" name="Rectangle 6"/>
          <p:cNvSpPr>
            <a:spLocks noGrp="1" noChangeArrowheads="1"/>
          </p:cNvSpPr>
          <p:nvPr>
            <p:ph type="ftr" sz="quarter" idx="4"/>
          </p:nvPr>
        </p:nvSpPr>
        <p:spPr bwMode="auto">
          <a:xfrm>
            <a:off x="0" y="9429750"/>
            <a:ext cx="2938463" cy="495300"/>
          </a:xfrm>
          <a:prstGeom prst="rect">
            <a:avLst/>
          </a:prstGeom>
          <a:noFill/>
          <a:ln w="9525">
            <a:noFill/>
            <a:miter lim="800000"/>
            <a:headEnd/>
            <a:tailEnd/>
          </a:ln>
          <a:effectLst/>
        </p:spPr>
        <p:txBody>
          <a:bodyPr vert="horz" wrap="square" lIns="95468" tIns="47733" rIns="95468" bIns="47733" numCol="1" anchor="b" anchorCtr="0" compatLnSpc="1">
            <a:prstTxWarp prst="textNoShape">
              <a:avLst/>
            </a:prstTxWarp>
          </a:bodyPr>
          <a:lstStyle>
            <a:lvl1pPr defTabSz="954088">
              <a:defRPr sz="1300" b="0"/>
            </a:lvl1pPr>
          </a:lstStyle>
          <a:p>
            <a:endParaRPr lang="tr-TR"/>
          </a:p>
        </p:txBody>
      </p:sp>
      <p:sp>
        <p:nvSpPr>
          <p:cNvPr id="6151" name="Rectangle 7"/>
          <p:cNvSpPr>
            <a:spLocks noGrp="1" noChangeArrowheads="1"/>
          </p:cNvSpPr>
          <p:nvPr>
            <p:ph type="sldNum" sz="quarter" idx="5"/>
          </p:nvPr>
        </p:nvSpPr>
        <p:spPr bwMode="auto">
          <a:xfrm>
            <a:off x="3841750" y="9429750"/>
            <a:ext cx="2938463" cy="495300"/>
          </a:xfrm>
          <a:prstGeom prst="rect">
            <a:avLst/>
          </a:prstGeom>
          <a:noFill/>
          <a:ln w="9525">
            <a:noFill/>
            <a:miter lim="800000"/>
            <a:headEnd/>
            <a:tailEnd/>
          </a:ln>
          <a:effectLst/>
        </p:spPr>
        <p:txBody>
          <a:bodyPr vert="horz" wrap="square" lIns="95468" tIns="47733" rIns="95468" bIns="47733" numCol="1" anchor="b" anchorCtr="0" compatLnSpc="1">
            <a:prstTxWarp prst="textNoShape">
              <a:avLst/>
            </a:prstTxWarp>
          </a:bodyPr>
          <a:lstStyle>
            <a:lvl1pPr algn="r" defTabSz="954088">
              <a:defRPr sz="1300" b="0"/>
            </a:lvl1pPr>
          </a:lstStyle>
          <a:p>
            <a:fld id="{CD324236-1604-40AE-9D54-1CB2219EC989}" type="slidenum">
              <a:rPr lang="tr-TR"/>
              <a:pPr/>
              <a:t>‹#›</a:t>
            </a:fld>
            <a:endParaRPr lang="tr-T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7D2F1F-DE74-4391-AEB9-420EFCBE1A0D}" type="slidenum">
              <a:rPr lang="tr-TR"/>
              <a:pPr/>
              <a:t>5</a:t>
            </a:fld>
            <a:endParaRPr lang="tr-TR"/>
          </a:p>
        </p:txBody>
      </p:sp>
      <p:sp>
        <p:nvSpPr>
          <p:cNvPr id="781314" name="Rectangle 2"/>
          <p:cNvSpPr>
            <a:spLocks noRot="1" noChangeArrowheads="1" noTextEdit="1"/>
          </p:cNvSpPr>
          <p:nvPr>
            <p:ph type="sldImg"/>
          </p:nvPr>
        </p:nvSpPr>
        <p:spPr>
          <a:ln/>
        </p:spPr>
      </p:sp>
      <p:sp>
        <p:nvSpPr>
          <p:cNvPr id="781315" name="Rectangle 3"/>
          <p:cNvSpPr>
            <a:spLocks noGrp="1" noChangeArrowheads="1"/>
          </p:cNvSpPr>
          <p:nvPr>
            <p:ph type="body" idx="1"/>
          </p:nvPr>
        </p:nvSpPr>
        <p:spPr/>
        <p:txBody>
          <a:bodyPr/>
          <a:lstStyle/>
          <a:p>
            <a:r>
              <a:rPr lang="tr-TR" b="1"/>
              <a:t>İnşaat Mühendisliğini ilginç hale getiren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7A9D29-8444-43F3-9E2B-5023CD462B93}" type="slidenum">
              <a:rPr lang="tr-TR"/>
              <a:pPr/>
              <a:t>104</a:t>
            </a:fld>
            <a:endParaRPr lang="tr-TR"/>
          </a:p>
        </p:txBody>
      </p:sp>
      <p:sp>
        <p:nvSpPr>
          <p:cNvPr id="704514" name="Rectangle 2"/>
          <p:cNvSpPr>
            <a:spLocks noRot="1" noChangeArrowheads="1" noTextEdit="1"/>
          </p:cNvSpPr>
          <p:nvPr>
            <p:ph type="sldImg"/>
          </p:nvPr>
        </p:nvSpPr>
        <p:spPr>
          <a:xfrm>
            <a:off x="909638" y="744538"/>
            <a:ext cx="4965700" cy="3724275"/>
          </a:xfrm>
          <a:ln/>
        </p:spPr>
      </p:sp>
      <p:sp>
        <p:nvSpPr>
          <p:cNvPr id="704515" name="Rectangle 3"/>
          <p:cNvSpPr>
            <a:spLocks noGrp="1" noChangeArrowheads="1"/>
          </p:cNvSpPr>
          <p:nvPr>
            <p:ph type="body" idx="1"/>
          </p:nvPr>
        </p:nvSpPr>
        <p:spPr>
          <a:xfrm>
            <a:off x="677863" y="4713288"/>
            <a:ext cx="5426075" cy="4468812"/>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DFAD61-B862-4888-AFC7-E2177C562A1C}" type="slidenum">
              <a:rPr lang="tr-TR"/>
              <a:pPr/>
              <a:t>105</a:t>
            </a:fld>
            <a:endParaRPr lang="tr-TR"/>
          </a:p>
        </p:txBody>
      </p:sp>
      <p:sp>
        <p:nvSpPr>
          <p:cNvPr id="706562" name="Rectangle 2"/>
          <p:cNvSpPr>
            <a:spLocks noRot="1" noChangeArrowheads="1" noTextEdit="1"/>
          </p:cNvSpPr>
          <p:nvPr>
            <p:ph type="sldImg"/>
          </p:nvPr>
        </p:nvSpPr>
        <p:spPr>
          <a:xfrm>
            <a:off x="909638" y="744538"/>
            <a:ext cx="4965700" cy="3724275"/>
          </a:xfrm>
          <a:ln/>
        </p:spPr>
      </p:sp>
      <p:sp>
        <p:nvSpPr>
          <p:cNvPr id="706563" name="Rectangle 3"/>
          <p:cNvSpPr>
            <a:spLocks noGrp="1" noChangeArrowheads="1"/>
          </p:cNvSpPr>
          <p:nvPr>
            <p:ph type="body" idx="1"/>
          </p:nvPr>
        </p:nvSpPr>
        <p:spPr>
          <a:xfrm>
            <a:off x="677863" y="4713288"/>
            <a:ext cx="5426075" cy="4468812"/>
          </a:xfrm>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AE690E-414D-478D-96BE-98188ABC48CC}" type="slidenum">
              <a:rPr lang="tr-TR"/>
              <a:pPr/>
              <a:t>106</a:t>
            </a:fld>
            <a:endParaRPr lang="tr-TR"/>
          </a:p>
        </p:txBody>
      </p:sp>
      <p:sp>
        <p:nvSpPr>
          <p:cNvPr id="708610" name="Rectangle 2"/>
          <p:cNvSpPr>
            <a:spLocks noRot="1" noChangeArrowheads="1" noTextEdit="1"/>
          </p:cNvSpPr>
          <p:nvPr>
            <p:ph type="sldImg"/>
          </p:nvPr>
        </p:nvSpPr>
        <p:spPr>
          <a:xfrm>
            <a:off x="909638" y="744538"/>
            <a:ext cx="4965700" cy="3724275"/>
          </a:xfrm>
          <a:ln/>
        </p:spPr>
      </p:sp>
      <p:sp>
        <p:nvSpPr>
          <p:cNvPr id="708611" name="Rectangle 3"/>
          <p:cNvSpPr>
            <a:spLocks noGrp="1" noChangeArrowheads="1"/>
          </p:cNvSpPr>
          <p:nvPr>
            <p:ph type="body" idx="1"/>
          </p:nvPr>
        </p:nvSpPr>
        <p:spPr>
          <a:xfrm>
            <a:off x="677863" y="4713288"/>
            <a:ext cx="5426075" cy="4468812"/>
          </a:xfrm>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D395EB-7DBA-42E9-80B0-51AD75913121}" type="slidenum">
              <a:rPr lang="tr-TR"/>
              <a:pPr/>
              <a:t>107</a:t>
            </a:fld>
            <a:endParaRPr lang="tr-TR"/>
          </a:p>
        </p:txBody>
      </p:sp>
      <p:sp>
        <p:nvSpPr>
          <p:cNvPr id="710658" name="Rectangle 2"/>
          <p:cNvSpPr>
            <a:spLocks noRot="1" noChangeArrowheads="1" noTextEdit="1"/>
          </p:cNvSpPr>
          <p:nvPr>
            <p:ph type="sldImg"/>
          </p:nvPr>
        </p:nvSpPr>
        <p:spPr>
          <a:xfrm>
            <a:off x="909638" y="744538"/>
            <a:ext cx="4965700" cy="3724275"/>
          </a:xfrm>
          <a:ln/>
        </p:spPr>
      </p:sp>
      <p:sp>
        <p:nvSpPr>
          <p:cNvPr id="710659" name="Rectangle 3"/>
          <p:cNvSpPr>
            <a:spLocks noGrp="1" noChangeArrowheads="1"/>
          </p:cNvSpPr>
          <p:nvPr>
            <p:ph type="body" idx="1"/>
          </p:nvPr>
        </p:nvSpPr>
        <p:spPr>
          <a:xfrm>
            <a:off x="677863" y="4713288"/>
            <a:ext cx="5426075" cy="4468812"/>
          </a:xfrm>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52FF06-71FA-4C64-A77F-7CDFCD80993B}" type="slidenum">
              <a:rPr lang="tr-TR"/>
              <a:pPr/>
              <a:t>15</a:t>
            </a:fld>
            <a:endParaRPr lang="tr-TR"/>
          </a:p>
        </p:txBody>
      </p:sp>
      <p:sp>
        <p:nvSpPr>
          <p:cNvPr id="766978" name="Rectangle 2"/>
          <p:cNvSpPr>
            <a:spLocks noRot="1" noChangeArrowheads="1" noTextEdit="1"/>
          </p:cNvSpPr>
          <p:nvPr>
            <p:ph type="sldImg"/>
          </p:nvPr>
        </p:nvSpPr>
        <p:spPr>
          <a:xfrm>
            <a:off x="903288" y="723900"/>
            <a:ext cx="4979987" cy="3735388"/>
          </a:xfrm>
          <a:ln/>
        </p:spPr>
      </p:sp>
      <p:sp>
        <p:nvSpPr>
          <p:cNvPr id="766979" name="Rectangle 3"/>
          <p:cNvSpPr>
            <a:spLocks noGrp="1" noChangeArrowheads="1"/>
          </p:cNvSpPr>
          <p:nvPr>
            <p:ph type="body" idx="1"/>
          </p:nvPr>
        </p:nvSpPr>
        <p:spPr>
          <a:xfrm>
            <a:off x="933450" y="4714875"/>
            <a:ext cx="4914900" cy="4495800"/>
          </a:xfrm>
        </p:spPr>
        <p:txBody>
          <a:bodyPr/>
          <a:lstStyle/>
          <a:p>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BFD120-D8A5-4218-AB4C-D81F453E1ABE}" type="slidenum">
              <a:rPr lang="tr-TR"/>
              <a:pPr/>
              <a:t>62</a:t>
            </a:fld>
            <a:endParaRPr lang="tr-TR"/>
          </a:p>
        </p:txBody>
      </p:sp>
      <p:sp>
        <p:nvSpPr>
          <p:cNvPr id="600066" name="Rectangle 2"/>
          <p:cNvSpPr>
            <a:spLocks noRot="1" noChangeArrowheads="1" noTextEdit="1"/>
          </p:cNvSpPr>
          <p:nvPr>
            <p:ph type="sldImg"/>
          </p:nvPr>
        </p:nvSpPr>
        <p:spPr>
          <a:xfrm>
            <a:off x="909638" y="742950"/>
            <a:ext cx="4967287" cy="3725863"/>
          </a:xfrm>
          <a:ln/>
        </p:spPr>
      </p:sp>
      <p:sp>
        <p:nvSpPr>
          <p:cNvPr id="600067" name="Rectangle 3"/>
          <p:cNvSpPr>
            <a:spLocks noGrp="1" noChangeArrowheads="1"/>
          </p:cNvSpPr>
          <p:nvPr>
            <p:ph type="body" idx="1"/>
          </p:nvPr>
        </p:nvSpPr>
        <p:spPr>
          <a:xfrm>
            <a:off x="677863" y="4714875"/>
            <a:ext cx="5426075" cy="4468813"/>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A932A6-C1F8-4FDE-8261-848001DFA8C1}" type="slidenum">
              <a:rPr lang="tr-TR"/>
              <a:pPr/>
              <a:t>71</a:t>
            </a:fld>
            <a:endParaRPr lang="tr-TR"/>
          </a:p>
        </p:txBody>
      </p:sp>
      <p:sp>
        <p:nvSpPr>
          <p:cNvPr id="608258" name="Rectangle 2"/>
          <p:cNvSpPr>
            <a:spLocks noRot="1" noChangeArrowheads="1" noTextEdit="1"/>
          </p:cNvSpPr>
          <p:nvPr>
            <p:ph type="sldImg"/>
          </p:nvPr>
        </p:nvSpPr>
        <p:spPr>
          <a:xfrm>
            <a:off x="909638" y="742950"/>
            <a:ext cx="4967287" cy="3725863"/>
          </a:xfrm>
          <a:ln/>
        </p:spPr>
      </p:sp>
      <p:sp>
        <p:nvSpPr>
          <p:cNvPr id="608259" name="Rectangle 3"/>
          <p:cNvSpPr>
            <a:spLocks noGrp="1" noChangeArrowheads="1"/>
          </p:cNvSpPr>
          <p:nvPr>
            <p:ph type="body" idx="1"/>
          </p:nvPr>
        </p:nvSpPr>
        <p:spPr>
          <a:xfrm>
            <a:off x="677863" y="4714875"/>
            <a:ext cx="5426075" cy="4468813"/>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7C9054-69D8-4671-AA47-C569ECF35E68}" type="slidenum">
              <a:rPr lang="tr-TR"/>
              <a:pPr/>
              <a:t>82</a:t>
            </a:fld>
            <a:endParaRPr lang="tr-TR"/>
          </a:p>
        </p:txBody>
      </p:sp>
      <p:sp>
        <p:nvSpPr>
          <p:cNvPr id="615426" name="Rectangle 2"/>
          <p:cNvSpPr>
            <a:spLocks noRot="1" noChangeArrowheads="1" noTextEdit="1"/>
          </p:cNvSpPr>
          <p:nvPr>
            <p:ph type="sldImg"/>
          </p:nvPr>
        </p:nvSpPr>
        <p:spPr>
          <a:xfrm>
            <a:off x="909638" y="742950"/>
            <a:ext cx="4967287" cy="3725863"/>
          </a:xfrm>
          <a:ln/>
        </p:spPr>
      </p:sp>
      <p:sp>
        <p:nvSpPr>
          <p:cNvPr id="615427" name="Rectangle 3"/>
          <p:cNvSpPr>
            <a:spLocks noGrp="1" noChangeArrowheads="1"/>
          </p:cNvSpPr>
          <p:nvPr>
            <p:ph type="body" idx="1"/>
          </p:nvPr>
        </p:nvSpPr>
        <p:spPr>
          <a:xfrm>
            <a:off x="677863" y="4714875"/>
            <a:ext cx="5426075" cy="4468813"/>
          </a:xfr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5791EC-0453-4116-9C3F-4FEDEE22C2EF}" type="slidenum">
              <a:rPr lang="tr-TR"/>
              <a:pPr/>
              <a:t>98</a:t>
            </a:fld>
            <a:endParaRPr lang="tr-TR"/>
          </a:p>
        </p:txBody>
      </p:sp>
      <p:sp>
        <p:nvSpPr>
          <p:cNvPr id="677890" name="Rectangle 2"/>
          <p:cNvSpPr>
            <a:spLocks noRot="1" noChangeArrowheads="1" noTextEdit="1"/>
          </p:cNvSpPr>
          <p:nvPr>
            <p:ph type="sldImg"/>
          </p:nvPr>
        </p:nvSpPr>
        <p:spPr>
          <a:xfrm>
            <a:off x="909638" y="744538"/>
            <a:ext cx="4965700" cy="3724275"/>
          </a:xfrm>
          <a:ln/>
        </p:spPr>
      </p:sp>
      <p:sp>
        <p:nvSpPr>
          <p:cNvPr id="677891" name="Rectangle 3"/>
          <p:cNvSpPr>
            <a:spLocks noGrp="1" noChangeArrowheads="1"/>
          </p:cNvSpPr>
          <p:nvPr>
            <p:ph type="body" idx="1"/>
          </p:nvPr>
        </p:nvSpPr>
        <p:spPr>
          <a:xfrm>
            <a:off x="677863" y="4713288"/>
            <a:ext cx="5426075" cy="4468812"/>
          </a:xfrm>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2ABF93-300F-4558-B798-5CA0F586BCE9}" type="slidenum">
              <a:rPr lang="tr-TR"/>
              <a:pPr/>
              <a:t>101</a:t>
            </a:fld>
            <a:endParaRPr lang="tr-TR"/>
          </a:p>
        </p:txBody>
      </p:sp>
      <p:sp>
        <p:nvSpPr>
          <p:cNvPr id="695298" name="Rectangle 2"/>
          <p:cNvSpPr>
            <a:spLocks noRot="1" noChangeArrowheads="1" noTextEdit="1"/>
          </p:cNvSpPr>
          <p:nvPr>
            <p:ph type="sldImg"/>
          </p:nvPr>
        </p:nvSpPr>
        <p:spPr>
          <a:xfrm>
            <a:off x="909638" y="744538"/>
            <a:ext cx="4965700" cy="3724275"/>
          </a:xfrm>
          <a:ln/>
        </p:spPr>
      </p:sp>
      <p:sp>
        <p:nvSpPr>
          <p:cNvPr id="695299" name="Rectangle 3"/>
          <p:cNvSpPr>
            <a:spLocks noGrp="1" noChangeArrowheads="1"/>
          </p:cNvSpPr>
          <p:nvPr>
            <p:ph type="body" idx="1"/>
          </p:nvPr>
        </p:nvSpPr>
        <p:spPr>
          <a:xfrm>
            <a:off x="677863" y="4713288"/>
            <a:ext cx="5426075" cy="4468812"/>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9AA31B-EC56-4CA7-8C4D-A67D51122D07}" type="slidenum">
              <a:rPr lang="tr-TR"/>
              <a:pPr/>
              <a:t>102</a:t>
            </a:fld>
            <a:endParaRPr lang="tr-TR"/>
          </a:p>
        </p:txBody>
      </p:sp>
      <p:sp>
        <p:nvSpPr>
          <p:cNvPr id="699394" name="Rectangle 2"/>
          <p:cNvSpPr>
            <a:spLocks noRot="1" noChangeArrowheads="1" noTextEdit="1"/>
          </p:cNvSpPr>
          <p:nvPr>
            <p:ph type="sldImg"/>
          </p:nvPr>
        </p:nvSpPr>
        <p:spPr>
          <a:xfrm>
            <a:off x="909638" y="744538"/>
            <a:ext cx="4965700" cy="3724275"/>
          </a:xfrm>
          <a:ln/>
        </p:spPr>
      </p:sp>
      <p:sp>
        <p:nvSpPr>
          <p:cNvPr id="699395" name="Rectangle 3"/>
          <p:cNvSpPr>
            <a:spLocks noGrp="1" noChangeArrowheads="1"/>
          </p:cNvSpPr>
          <p:nvPr>
            <p:ph type="body" idx="1"/>
          </p:nvPr>
        </p:nvSpPr>
        <p:spPr>
          <a:xfrm>
            <a:off x="677863" y="4713288"/>
            <a:ext cx="5426075" cy="4468812"/>
          </a:xfr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8CC017-751A-49AD-B790-079BD32BF2B2}" type="slidenum">
              <a:rPr lang="tr-TR"/>
              <a:pPr/>
              <a:t>103</a:t>
            </a:fld>
            <a:endParaRPr lang="tr-TR"/>
          </a:p>
        </p:txBody>
      </p:sp>
      <p:sp>
        <p:nvSpPr>
          <p:cNvPr id="702466" name="Rectangle 2"/>
          <p:cNvSpPr>
            <a:spLocks noRot="1" noChangeArrowheads="1" noTextEdit="1"/>
          </p:cNvSpPr>
          <p:nvPr>
            <p:ph type="sldImg"/>
          </p:nvPr>
        </p:nvSpPr>
        <p:spPr>
          <a:xfrm>
            <a:off x="909638" y="744538"/>
            <a:ext cx="4965700" cy="3724275"/>
          </a:xfrm>
          <a:ln/>
        </p:spPr>
      </p:sp>
      <p:sp>
        <p:nvSpPr>
          <p:cNvPr id="702467" name="Rectangle 3"/>
          <p:cNvSpPr>
            <a:spLocks noGrp="1" noChangeArrowheads="1"/>
          </p:cNvSpPr>
          <p:nvPr>
            <p:ph type="body" idx="1"/>
          </p:nvPr>
        </p:nvSpPr>
        <p:spPr>
          <a:xfrm>
            <a:off x="677863" y="4713288"/>
            <a:ext cx="5426075" cy="4468812"/>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49288" y="1536700"/>
            <a:ext cx="7986712" cy="1470025"/>
          </a:xfrm>
        </p:spPr>
        <p:txBody>
          <a:bodyPr/>
          <a:lstStyle>
            <a:lvl1pPr>
              <a:defRPr/>
            </a:lvl1pPr>
          </a:lstStyle>
          <a:p>
            <a:r>
              <a:rPr lang="tr-TR"/>
              <a:t>Click to edit Master title style</a:t>
            </a:r>
          </a:p>
        </p:txBody>
      </p:sp>
      <p:sp>
        <p:nvSpPr>
          <p:cNvPr id="5123" name="Rectangle 3"/>
          <p:cNvSpPr>
            <a:spLocks noGrp="1" noChangeArrowheads="1"/>
          </p:cNvSpPr>
          <p:nvPr>
            <p:ph type="subTitle" idx="1"/>
          </p:nvPr>
        </p:nvSpPr>
        <p:spPr>
          <a:xfrm>
            <a:off x="1631950" y="3149600"/>
            <a:ext cx="6400800" cy="1752600"/>
          </a:xfrm>
        </p:spPr>
        <p:txBody>
          <a:bodyPr/>
          <a:lstStyle>
            <a:lvl1pPr marL="0" indent="0" algn="ctr">
              <a:buFont typeface="Wingdings" pitchFamily="2" charset="2"/>
              <a:buNone/>
              <a:defRPr/>
            </a:lvl1pPr>
          </a:lstStyle>
          <a:p>
            <a:r>
              <a:rPr lang="tr-TR"/>
              <a:t>Click to edit Master subtitle style</a:t>
            </a:r>
          </a:p>
        </p:txBody>
      </p:sp>
      <p:sp>
        <p:nvSpPr>
          <p:cNvPr id="5124" name="Rectangle 4"/>
          <p:cNvSpPr>
            <a:spLocks noGrp="1" noChangeArrowheads="1"/>
          </p:cNvSpPr>
          <p:nvPr>
            <p:ph type="dt" sz="half" idx="2"/>
          </p:nvPr>
        </p:nvSpPr>
        <p:spPr>
          <a:xfrm>
            <a:off x="368300" y="6397625"/>
            <a:ext cx="1930400" cy="247650"/>
          </a:xfrm>
        </p:spPr>
        <p:txBody>
          <a:bodyPr/>
          <a:lstStyle>
            <a:lvl1pPr>
              <a:defRPr/>
            </a:lvl1pPr>
          </a:lstStyle>
          <a:p>
            <a:r>
              <a:rPr lang="tr-TR"/>
              <a:t>10.10.2008</a:t>
            </a:r>
          </a:p>
        </p:txBody>
      </p:sp>
      <p:sp>
        <p:nvSpPr>
          <p:cNvPr id="5125" name="Rectangle 5"/>
          <p:cNvSpPr>
            <a:spLocks noGrp="1" noChangeArrowheads="1"/>
          </p:cNvSpPr>
          <p:nvPr>
            <p:ph type="ftr" sz="quarter" idx="3"/>
          </p:nvPr>
        </p:nvSpPr>
        <p:spPr>
          <a:xfrm>
            <a:off x="3124200" y="6410325"/>
            <a:ext cx="3251200" cy="311150"/>
          </a:xfrm>
        </p:spPr>
        <p:txBody>
          <a:bodyPr/>
          <a:lstStyle>
            <a:lvl1pPr algn="ctr">
              <a:defRPr/>
            </a:lvl1pPr>
          </a:lstStyle>
          <a:p>
            <a:r>
              <a:rPr lang="tr-TR"/>
              <a:t>DR.MUSTAFA KUTANİS</a:t>
            </a:r>
          </a:p>
        </p:txBody>
      </p:sp>
      <p:sp>
        <p:nvSpPr>
          <p:cNvPr id="5126" name="Rectangle 6"/>
          <p:cNvSpPr>
            <a:spLocks noGrp="1" noChangeArrowheads="1"/>
          </p:cNvSpPr>
          <p:nvPr>
            <p:ph type="sldNum" sz="quarter" idx="4"/>
          </p:nvPr>
        </p:nvSpPr>
        <p:spPr>
          <a:xfrm>
            <a:off x="6553200" y="6397625"/>
            <a:ext cx="2133600" cy="323850"/>
          </a:xfrm>
        </p:spPr>
        <p:txBody>
          <a:bodyPr/>
          <a:lstStyle>
            <a:lvl1pPr>
              <a:defRPr/>
            </a:lvl1pPr>
          </a:lstStyle>
          <a:p>
            <a:r>
              <a:rPr lang="tr-TR"/>
              <a:t>SLIDE </a:t>
            </a:r>
            <a:fld id="{31DEDCEE-7736-4B3E-8BE8-5A57A616BE1E}" type="slidenum">
              <a:rPr lang="tr-TR"/>
              <a:pPr/>
              <a:t>‹#›</a:t>
            </a:fld>
            <a:endParaRPr lang="tr-TR"/>
          </a:p>
        </p:txBody>
      </p:sp>
      <p:grpSp>
        <p:nvGrpSpPr>
          <p:cNvPr id="5131" name="Group 11"/>
          <p:cNvGrpSpPr>
            <a:grpSpLocks/>
          </p:cNvGrpSpPr>
          <p:nvPr userDrawn="1"/>
        </p:nvGrpSpPr>
        <p:grpSpPr bwMode="auto">
          <a:xfrm>
            <a:off x="8991600" y="0"/>
            <a:ext cx="152400" cy="6858000"/>
            <a:chOff x="48" y="102"/>
            <a:chExt cx="96" cy="4128"/>
          </a:xfrm>
        </p:grpSpPr>
        <p:sp>
          <p:nvSpPr>
            <p:cNvPr id="5132" name="Rectangle 12"/>
            <p:cNvSpPr>
              <a:spLocks noChangeArrowheads="1"/>
            </p:cNvSpPr>
            <p:nvPr/>
          </p:nvSpPr>
          <p:spPr bwMode="auto">
            <a:xfrm>
              <a:off x="48" y="1105"/>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33" name="Rectangle 13"/>
            <p:cNvSpPr>
              <a:spLocks noChangeArrowheads="1"/>
            </p:cNvSpPr>
            <p:nvPr/>
          </p:nvSpPr>
          <p:spPr bwMode="auto">
            <a:xfrm>
              <a:off x="48" y="1250"/>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34" name="Rectangle 14"/>
            <p:cNvSpPr>
              <a:spLocks noChangeArrowheads="1"/>
            </p:cNvSpPr>
            <p:nvPr/>
          </p:nvSpPr>
          <p:spPr bwMode="auto">
            <a:xfrm>
              <a:off x="48" y="1393"/>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35" name="Rectangle 15"/>
            <p:cNvSpPr>
              <a:spLocks noChangeArrowheads="1"/>
            </p:cNvSpPr>
            <p:nvPr/>
          </p:nvSpPr>
          <p:spPr bwMode="auto">
            <a:xfrm>
              <a:off x="48" y="1538"/>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36" name="Rectangle 16"/>
            <p:cNvSpPr>
              <a:spLocks noChangeArrowheads="1"/>
            </p:cNvSpPr>
            <p:nvPr/>
          </p:nvSpPr>
          <p:spPr bwMode="auto">
            <a:xfrm>
              <a:off x="48" y="1683"/>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37" name="Rectangle 17"/>
            <p:cNvSpPr>
              <a:spLocks noChangeArrowheads="1"/>
            </p:cNvSpPr>
            <p:nvPr/>
          </p:nvSpPr>
          <p:spPr bwMode="auto">
            <a:xfrm>
              <a:off x="48" y="1826"/>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38" name="Rectangle 18"/>
            <p:cNvSpPr>
              <a:spLocks noChangeArrowheads="1"/>
            </p:cNvSpPr>
            <p:nvPr/>
          </p:nvSpPr>
          <p:spPr bwMode="auto">
            <a:xfrm>
              <a:off x="48" y="1971"/>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39" name="Rectangle 19"/>
            <p:cNvSpPr>
              <a:spLocks noChangeArrowheads="1"/>
            </p:cNvSpPr>
            <p:nvPr/>
          </p:nvSpPr>
          <p:spPr bwMode="auto">
            <a:xfrm>
              <a:off x="48" y="2115"/>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40" name="Rectangle 20"/>
            <p:cNvSpPr>
              <a:spLocks noChangeArrowheads="1"/>
            </p:cNvSpPr>
            <p:nvPr/>
          </p:nvSpPr>
          <p:spPr bwMode="auto">
            <a:xfrm>
              <a:off x="48" y="2259"/>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41" name="Rectangle 21"/>
            <p:cNvSpPr>
              <a:spLocks noChangeArrowheads="1"/>
            </p:cNvSpPr>
            <p:nvPr/>
          </p:nvSpPr>
          <p:spPr bwMode="auto">
            <a:xfrm>
              <a:off x="48" y="2403"/>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42" name="Rectangle 22"/>
            <p:cNvSpPr>
              <a:spLocks noChangeArrowheads="1"/>
            </p:cNvSpPr>
            <p:nvPr/>
          </p:nvSpPr>
          <p:spPr bwMode="auto">
            <a:xfrm>
              <a:off x="48" y="2548"/>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43" name="Rectangle 23"/>
            <p:cNvSpPr>
              <a:spLocks noChangeArrowheads="1"/>
            </p:cNvSpPr>
            <p:nvPr/>
          </p:nvSpPr>
          <p:spPr bwMode="auto">
            <a:xfrm>
              <a:off x="48" y="2692"/>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44" name="Rectangle 24"/>
            <p:cNvSpPr>
              <a:spLocks noChangeArrowheads="1"/>
            </p:cNvSpPr>
            <p:nvPr/>
          </p:nvSpPr>
          <p:spPr bwMode="auto">
            <a:xfrm>
              <a:off x="48" y="2836"/>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45" name="Rectangle 25"/>
            <p:cNvSpPr>
              <a:spLocks noChangeArrowheads="1"/>
            </p:cNvSpPr>
            <p:nvPr/>
          </p:nvSpPr>
          <p:spPr bwMode="auto">
            <a:xfrm>
              <a:off x="48" y="2980"/>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46" name="Rectangle 26"/>
            <p:cNvSpPr>
              <a:spLocks noChangeArrowheads="1"/>
            </p:cNvSpPr>
            <p:nvPr/>
          </p:nvSpPr>
          <p:spPr bwMode="auto">
            <a:xfrm>
              <a:off x="48" y="3124"/>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47" name="Rectangle 27"/>
            <p:cNvSpPr>
              <a:spLocks noChangeArrowheads="1"/>
            </p:cNvSpPr>
            <p:nvPr/>
          </p:nvSpPr>
          <p:spPr bwMode="auto">
            <a:xfrm>
              <a:off x="48" y="3269"/>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48" name="Rectangle 28"/>
            <p:cNvSpPr>
              <a:spLocks noChangeArrowheads="1"/>
            </p:cNvSpPr>
            <p:nvPr/>
          </p:nvSpPr>
          <p:spPr bwMode="auto">
            <a:xfrm>
              <a:off x="48" y="3412"/>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49" name="Rectangle 29"/>
            <p:cNvSpPr>
              <a:spLocks noChangeArrowheads="1"/>
            </p:cNvSpPr>
            <p:nvPr/>
          </p:nvSpPr>
          <p:spPr bwMode="auto">
            <a:xfrm>
              <a:off x="48" y="3557"/>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50" name="Rectangle 30"/>
            <p:cNvSpPr>
              <a:spLocks noChangeArrowheads="1"/>
            </p:cNvSpPr>
            <p:nvPr/>
          </p:nvSpPr>
          <p:spPr bwMode="auto">
            <a:xfrm>
              <a:off x="48" y="3702"/>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51" name="Rectangle 31"/>
            <p:cNvSpPr>
              <a:spLocks noChangeArrowheads="1"/>
            </p:cNvSpPr>
            <p:nvPr/>
          </p:nvSpPr>
          <p:spPr bwMode="auto">
            <a:xfrm>
              <a:off x="48" y="3845"/>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52" name="Rectangle 32"/>
            <p:cNvSpPr>
              <a:spLocks noChangeArrowheads="1"/>
            </p:cNvSpPr>
            <p:nvPr/>
          </p:nvSpPr>
          <p:spPr bwMode="auto">
            <a:xfrm>
              <a:off x="48" y="3990"/>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53" name="Rectangle 33"/>
            <p:cNvSpPr>
              <a:spLocks noChangeArrowheads="1"/>
            </p:cNvSpPr>
            <p:nvPr/>
          </p:nvSpPr>
          <p:spPr bwMode="auto">
            <a:xfrm>
              <a:off x="48" y="4133"/>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54" name="Rectangle 34"/>
            <p:cNvSpPr>
              <a:spLocks noChangeArrowheads="1"/>
            </p:cNvSpPr>
            <p:nvPr/>
          </p:nvSpPr>
          <p:spPr bwMode="auto">
            <a:xfrm>
              <a:off x="48" y="102"/>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55" name="Rectangle 35"/>
            <p:cNvSpPr>
              <a:spLocks noChangeArrowheads="1"/>
            </p:cNvSpPr>
            <p:nvPr/>
          </p:nvSpPr>
          <p:spPr bwMode="auto">
            <a:xfrm>
              <a:off x="48" y="246"/>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56" name="Rectangle 36"/>
            <p:cNvSpPr>
              <a:spLocks noChangeArrowheads="1"/>
            </p:cNvSpPr>
            <p:nvPr/>
          </p:nvSpPr>
          <p:spPr bwMode="auto">
            <a:xfrm>
              <a:off x="48" y="391"/>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57" name="Rectangle 37"/>
            <p:cNvSpPr>
              <a:spLocks noChangeArrowheads="1"/>
            </p:cNvSpPr>
            <p:nvPr/>
          </p:nvSpPr>
          <p:spPr bwMode="auto">
            <a:xfrm>
              <a:off x="48" y="535"/>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58" name="Rectangle 38"/>
            <p:cNvSpPr>
              <a:spLocks noChangeArrowheads="1"/>
            </p:cNvSpPr>
            <p:nvPr/>
          </p:nvSpPr>
          <p:spPr bwMode="auto">
            <a:xfrm>
              <a:off x="48" y="679"/>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59" name="Rectangle 39"/>
            <p:cNvSpPr>
              <a:spLocks noChangeArrowheads="1"/>
            </p:cNvSpPr>
            <p:nvPr/>
          </p:nvSpPr>
          <p:spPr bwMode="auto">
            <a:xfrm>
              <a:off x="48" y="823"/>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60" name="Rectangle 40"/>
            <p:cNvSpPr>
              <a:spLocks noChangeArrowheads="1"/>
            </p:cNvSpPr>
            <p:nvPr/>
          </p:nvSpPr>
          <p:spPr bwMode="auto">
            <a:xfrm>
              <a:off x="48" y="968"/>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grpSp>
      <p:grpSp>
        <p:nvGrpSpPr>
          <p:cNvPr id="5162" name="Group 42"/>
          <p:cNvGrpSpPr>
            <a:grpSpLocks/>
          </p:cNvGrpSpPr>
          <p:nvPr userDrawn="1"/>
        </p:nvGrpSpPr>
        <p:grpSpPr bwMode="auto">
          <a:xfrm>
            <a:off x="0" y="0"/>
            <a:ext cx="152400" cy="6858000"/>
            <a:chOff x="48" y="102"/>
            <a:chExt cx="96" cy="4128"/>
          </a:xfrm>
        </p:grpSpPr>
        <p:sp>
          <p:nvSpPr>
            <p:cNvPr id="5163" name="Rectangle 43"/>
            <p:cNvSpPr>
              <a:spLocks noChangeArrowheads="1"/>
            </p:cNvSpPr>
            <p:nvPr/>
          </p:nvSpPr>
          <p:spPr bwMode="auto">
            <a:xfrm>
              <a:off x="48" y="1105"/>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64" name="Rectangle 44"/>
            <p:cNvSpPr>
              <a:spLocks noChangeArrowheads="1"/>
            </p:cNvSpPr>
            <p:nvPr/>
          </p:nvSpPr>
          <p:spPr bwMode="auto">
            <a:xfrm>
              <a:off x="48" y="1250"/>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65" name="Rectangle 45"/>
            <p:cNvSpPr>
              <a:spLocks noChangeArrowheads="1"/>
            </p:cNvSpPr>
            <p:nvPr/>
          </p:nvSpPr>
          <p:spPr bwMode="auto">
            <a:xfrm>
              <a:off x="48" y="1393"/>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66" name="Rectangle 46"/>
            <p:cNvSpPr>
              <a:spLocks noChangeArrowheads="1"/>
            </p:cNvSpPr>
            <p:nvPr/>
          </p:nvSpPr>
          <p:spPr bwMode="auto">
            <a:xfrm>
              <a:off x="48" y="1538"/>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67" name="Rectangle 47"/>
            <p:cNvSpPr>
              <a:spLocks noChangeArrowheads="1"/>
            </p:cNvSpPr>
            <p:nvPr/>
          </p:nvSpPr>
          <p:spPr bwMode="auto">
            <a:xfrm>
              <a:off x="48" y="1683"/>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68" name="Rectangle 48"/>
            <p:cNvSpPr>
              <a:spLocks noChangeArrowheads="1"/>
            </p:cNvSpPr>
            <p:nvPr/>
          </p:nvSpPr>
          <p:spPr bwMode="auto">
            <a:xfrm>
              <a:off x="48" y="1826"/>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69" name="Rectangle 49"/>
            <p:cNvSpPr>
              <a:spLocks noChangeArrowheads="1"/>
            </p:cNvSpPr>
            <p:nvPr/>
          </p:nvSpPr>
          <p:spPr bwMode="auto">
            <a:xfrm>
              <a:off x="48" y="1971"/>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70" name="Rectangle 50"/>
            <p:cNvSpPr>
              <a:spLocks noChangeArrowheads="1"/>
            </p:cNvSpPr>
            <p:nvPr/>
          </p:nvSpPr>
          <p:spPr bwMode="auto">
            <a:xfrm>
              <a:off x="48" y="2115"/>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71" name="Rectangle 51"/>
            <p:cNvSpPr>
              <a:spLocks noChangeArrowheads="1"/>
            </p:cNvSpPr>
            <p:nvPr/>
          </p:nvSpPr>
          <p:spPr bwMode="auto">
            <a:xfrm>
              <a:off x="48" y="2259"/>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72" name="Rectangle 52"/>
            <p:cNvSpPr>
              <a:spLocks noChangeArrowheads="1"/>
            </p:cNvSpPr>
            <p:nvPr/>
          </p:nvSpPr>
          <p:spPr bwMode="auto">
            <a:xfrm>
              <a:off x="48" y="2403"/>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73" name="Rectangle 53"/>
            <p:cNvSpPr>
              <a:spLocks noChangeArrowheads="1"/>
            </p:cNvSpPr>
            <p:nvPr/>
          </p:nvSpPr>
          <p:spPr bwMode="auto">
            <a:xfrm>
              <a:off x="48" y="2548"/>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74" name="Rectangle 54"/>
            <p:cNvSpPr>
              <a:spLocks noChangeArrowheads="1"/>
            </p:cNvSpPr>
            <p:nvPr/>
          </p:nvSpPr>
          <p:spPr bwMode="auto">
            <a:xfrm>
              <a:off x="48" y="2692"/>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75" name="Rectangle 55"/>
            <p:cNvSpPr>
              <a:spLocks noChangeArrowheads="1"/>
            </p:cNvSpPr>
            <p:nvPr/>
          </p:nvSpPr>
          <p:spPr bwMode="auto">
            <a:xfrm>
              <a:off x="48" y="2836"/>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76" name="Rectangle 56"/>
            <p:cNvSpPr>
              <a:spLocks noChangeArrowheads="1"/>
            </p:cNvSpPr>
            <p:nvPr/>
          </p:nvSpPr>
          <p:spPr bwMode="auto">
            <a:xfrm>
              <a:off x="48" y="2980"/>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77" name="Rectangle 57"/>
            <p:cNvSpPr>
              <a:spLocks noChangeArrowheads="1"/>
            </p:cNvSpPr>
            <p:nvPr/>
          </p:nvSpPr>
          <p:spPr bwMode="auto">
            <a:xfrm>
              <a:off x="48" y="3124"/>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78" name="Rectangle 58"/>
            <p:cNvSpPr>
              <a:spLocks noChangeArrowheads="1"/>
            </p:cNvSpPr>
            <p:nvPr/>
          </p:nvSpPr>
          <p:spPr bwMode="auto">
            <a:xfrm>
              <a:off x="48" y="3269"/>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79" name="Rectangle 59"/>
            <p:cNvSpPr>
              <a:spLocks noChangeArrowheads="1"/>
            </p:cNvSpPr>
            <p:nvPr/>
          </p:nvSpPr>
          <p:spPr bwMode="auto">
            <a:xfrm>
              <a:off x="48" y="3412"/>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80" name="Rectangle 60"/>
            <p:cNvSpPr>
              <a:spLocks noChangeArrowheads="1"/>
            </p:cNvSpPr>
            <p:nvPr/>
          </p:nvSpPr>
          <p:spPr bwMode="auto">
            <a:xfrm>
              <a:off x="48" y="3557"/>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81" name="Rectangle 61"/>
            <p:cNvSpPr>
              <a:spLocks noChangeArrowheads="1"/>
            </p:cNvSpPr>
            <p:nvPr/>
          </p:nvSpPr>
          <p:spPr bwMode="auto">
            <a:xfrm>
              <a:off x="48" y="3702"/>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82" name="Rectangle 62"/>
            <p:cNvSpPr>
              <a:spLocks noChangeArrowheads="1"/>
            </p:cNvSpPr>
            <p:nvPr/>
          </p:nvSpPr>
          <p:spPr bwMode="auto">
            <a:xfrm>
              <a:off x="48" y="3845"/>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83" name="Rectangle 63"/>
            <p:cNvSpPr>
              <a:spLocks noChangeArrowheads="1"/>
            </p:cNvSpPr>
            <p:nvPr/>
          </p:nvSpPr>
          <p:spPr bwMode="auto">
            <a:xfrm>
              <a:off x="48" y="3990"/>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84" name="Rectangle 64"/>
            <p:cNvSpPr>
              <a:spLocks noChangeArrowheads="1"/>
            </p:cNvSpPr>
            <p:nvPr/>
          </p:nvSpPr>
          <p:spPr bwMode="auto">
            <a:xfrm>
              <a:off x="48" y="4133"/>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85" name="Rectangle 65"/>
            <p:cNvSpPr>
              <a:spLocks noChangeArrowheads="1"/>
            </p:cNvSpPr>
            <p:nvPr/>
          </p:nvSpPr>
          <p:spPr bwMode="auto">
            <a:xfrm>
              <a:off x="48" y="102"/>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86" name="Rectangle 66"/>
            <p:cNvSpPr>
              <a:spLocks noChangeArrowheads="1"/>
            </p:cNvSpPr>
            <p:nvPr/>
          </p:nvSpPr>
          <p:spPr bwMode="auto">
            <a:xfrm>
              <a:off x="48" y="246"/>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87" name="Rectangle 67"/>
            <p:cNvSpPr>
              <a:spLocks noChangeArrowheads="1"/>
            </p:cNvSpPr>
            <p:nvPr/>
          </p:nvSpPr>
          <p:spPr bwMode="auto">
            <a:xfrm>
              <a:off x="48" y="391"/>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88" name="Rectangle 68"/>
            <p:cNvSpPr>
              <a:spLocks noChangeArrowheads="1"/>
            </p:cNvSpPr>
            <p:nvPr/>
          </p:nvSpPr>
          <p:spPr bwMode="auto">
            <a:xfrm>
              <a:off x="48" y="535"/>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89" name="Rectangle 69"/>
            <p:cNvSpPr>
              <a:spLocks noChangeArrowheads="1"/>
            </p:cNvSpPr>
            <p:nvPr/>
          </p:nvSpPr>
          <p:spPr bwMode="auto">
            <a:xfrm>
              <a:off x="48" y="679"/>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90" name="Rectangle 70"/>
            <p:cNvSpPr>
              <a:spLocks noChangeArrowheads="1"/>
            </p:cNvSpPr>
            <p:nvPr/>
          </p:nvSpPr>
          <p:spPr bwMode="auto">
            <a:xfrm>
              <a:off x="48" y="823"/>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91" name="Rectangle 71"/>
            <p:cNvSpPr>
              <a:spLocks noChangeArrowheads="1"/>
            </p:cNvSpPr>
            <p:nvPr/>
          </p:nvSpPr>
          <p:spPr bwMode="auto">
            <a:xfrm>
              <a:off x="48" y="968"/>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grpSp>
      <p:sp>
        <p:nvSpPr>
          <p:cNvPr id="5193" name="Rectangle 73"/>
          <p:cNvSpPr>
            <a:spLocks noChangeArrowheads="1"/>
          </p:cNvSpPr>
          <p:nvPr userDrawn="1"/>
        </p:nvSpPr>
        <p:spPr bwMode="auto">
          <a:xfrm>
            <a:off x="0" y="-26988"/>
            <a:ext cx="9144000" cy="42863"/>
          </a:xfrm>
          <a:prstGeom prst="rect">
            <a:avLst/>
          </a:prstGeom>
          <a:solidFill>
            <a:schemeClr val="hlink"/>
          </a:solidFill>
          <a:ln w="9525">
            <a:solidFill>
              <a:schemeClr val="accent2"/>
            </a:solidFill>
            <a:miter lim="800000"/>
            <a:headEnd/>
            <a:tailEnd/>
          </a:ln>
          <a:effectLst/>
        </p:spPr>
        <p:txBody>
          <a:bodyPr wrap="none" anchor="ctr"/>
          <a:lstStyle/>
          <a:p>
            <a:endParaRPr lang="tr-TR"/>
          </a:p>
        </p:txBody>
      </p:sp>
      <p:sp>
        <p:nvSpPr>
          <p:cNvPr id="5194" name="Rectangle 74"/>
          <p:cNvSpPr>
            <a:spLocks noChangeArrowheads="1"/>
          </p:cNvSpPr>
          <p:nvPr userDrawn="1"/>
        </p:nvSpPr>
        <p:spPr bwMode="auto">
          <a:xfrm>
            <a:off x="0" y="6815138"/>
            <a:ext cx="9144000" cy="42862"/>
          </a:xfrm>
          <a:prstGeom prst="rect">
            <a:avLst/>
          </a:prstGeom>
          <a:solidFill>
            <a:schemeClr val="hlink"/>
          </a:solidFill>
          <a:ln w="9525">
            <a:solidFill>
              <a:schemeClr val="accent2"/>
            </a:solidFill>
            <a:miter lim="800000"/>
            <a:headEnd/>
            <a:tailEnd/>
          </a:ln>
          <a:effectLst/>
        </p:spPr>
        <p:txBody>
          <a:bodyPr wrap="none" anchor="ctr"/>
          <a:lstStyle/>
          <a:p>
            <a:endParaRPr lang="tr-TR"/>
          </a:p>
        </p:txBody>
      </p:sp>
      <p:pic>
        <p:nvPicPr>
          <p:cNvPr id="5204" name="Picture 84" descr="iimo2 copy"/>
          <p:cNvPicPr>
            <a:picLocks noChangeAspect="1" noChangeArrowheads="1"/>
          </p:cNvPicPr>
          <p:nvPr userDrawn="1"/>
        </p:nvPicPr>
        <p:blipFill>
          <a:blip r:embed="rId2" cstate="print"/>
          <a:srcRect/>
          <a:stretch>
            <a:fillRect/>
          </a:stretch>
        </p:blipFill>
        <p:spPr bwMode="auto">
          <a:xfrm>
            <a:off x="342900" y="177800"/>
            <a:ext cx="604838" cy="684213"/>
          </a:xfrm>
          <a:prstGeom prst="rect">
            <a:avLst/>
          </a:prstGeom>
          <a:noFill/>
        </p:spPr>
      </p:pic>
      <p:sp>
        <p:nvSpPr>
          <p:cNvPr id="5205" name="Text Box 85"/>
          <p:cNvSpPr txBox="1">
            <a:spLocks noChangeArrowheads="1"/>
          </p:cNvSpPr>
          <p:nvPr userDrawn="1"/>
        </p:nvSpPr>
        <p:spPr bwMode="auto">
          <a:xfrm>
            <a:off x="927100" y="166688"/>
            <a:ext cx="7885113" cy="1006475"/>
          </a:xfrm>
          <a:prstGeom prst="rect">
            <a:avLst/>
          </a:prstGeom>
          <a:noFill/>
          <a:ln w="9525">
            <a:noFill/>
            <a:miter lim="800000"/>
            <a:headEnd/>
            <a:tailEnd/>
          </a:ln>
          <a:effectLst/>
        </p:spPr>
        <p:txBody>
          <a:bodyPr>
            <a:spAutoFit/>
          </a:bodyPr>
          <a:lstStyle/>
          <a:p>
            <a:pPr algn="ctr">
              <a:spcBef>
                <a:spcPct val="50000"/>
              </a:spcBef>
            </a:pPr>
            <a:r>
              <a:rPr lang="tr-TR" sz="2400">
                <a:solidFill>
                  <a:srgbClr val="000080"/>
                </a:solidFill>
                <a:effectLst>
                  <a:outerShdw blurRad="38100" dist="38100" dir="2700000" algn="tl">
                    <a:srgbClr val="C0C0C0"/>
                  </a:outerShdw>
                </a:effectLst>
              </a:rPr>
              <a:t>TMMOB  İNŞAAT MÜHENDİSLERİ ODASI</a:t>
            </a:r>
            <a:r>
              <a:rPr lang="tr-TR">
                <a:solidFill>
                  <a:srgbClr val="000080"/>
                </a:solidFill>
                <a:effectLst>
                  <a:outerShdw blurRad="38100" dist="38100" dir="2700000" algn="tl">
                    <a:srgbClr val="C0C0C0"/>
                  </a:outerShdw>
                </a:effectLst>
              </a:rPr>
              <a:t> </a:t>
            </a:r>
            <a:r>
              <a:rPr lang="tr-TR">
                <a:solidFill>
                  <a:srgbClr val="008000"/>
                </a:solidFill>
                <a:effectLst>
                  <a:outerShdw blurRad="38100" dist="38100" dir="2700000" algn="tl">
                    <a:srgbClr val="C0C0C0"/>
                  </a:outerShdw>
                </a:effectLst>
              </a:rPr>
              <a:t/>
            </a:r>
            <a:br>
              <a:rPr lang="tr-TR">
                <a:solidFill>
                  <a:srgbClr val="008000"/>
                </a:solidFill>
                <a:effectLst>
                  <a:outerShdw blurRad="38100" dist="38100" dir="2700000" algn="tl">
                    <a:srgbClr val="C0C0C0"/>
                  </a:outerShdw>
                </a:effectLst>
              </a:rPr>
            </a:br>
            <a:r>
              <a:rPr lang="tr-TR">
                <a:solidFill>
                  <a:srgbClr val="008000"/>
                </a:solidFill>
                <a:effectLst>
                  <a:outerShdw blurRad="38100" dist="38100" dir="2700000" algn="tl">
                    <a:srgbClr val="C0C0C0"/>
                  </a:outerShdw>
                </a:effectLst>
              </a:rPr>
              <a:t> </a:t>
            </a:r>
            <a:r>
              <a:rPr lang="tr-TR">
                <a:solidFill>
                  <a:srgbClr val="000099"/>
                </a:solidFill>
                <a:effectLst>
                  <a:outerShdw blurRad="38100" dist="38100" dir="2700000" algn="tl">
                    <a:srgbClr val="C0C0C0"/>
                  </a:outerShdw>
                </a:effectLst>
              </a:rPr>
              <a:t>SAKARYA ŞUBESİ</a:t>
            </a:r>
            <a:r>
              <a:rPr lang="tr-TR">
                <a:solidFill>
                  <a:srgbClr val="008000"/>
                </a:solidFill>
                <a:effectLst>
                  <a:outerShdw blurRad="38100" dist="38100" dir="2700000" algn="tl">
                    <a:srgbClr val="C0C0C0"/>
                  </a:outerShdw>
                </a:effectLst>
              </a:rPr>
              <a:t> </a:t>
            </a:r>
            <a:r>
              <a:rPr lang="tr-TR">
                <a:solidFill>
                  <a:srgbClr val="000099"/>
                </a:solidFill>
                <a:effectLst>
                  <a:outerShdw blurRad="38100" dist="38100" dir="2700000" algn="tl">
                    <a:srgbClr val="C0C0C0"/>
                  </a:outerShdw>
                </a:effectLst>
              </a:rPr>
              <a:t/>
            </a:r>
            <a:br>
              <a:rPr lang="tr-TR">
                <a:solidFill>
                  <a:srgbClr val="000099"/>
                </a:solidFill>
                <a:effectLst>
                  <a:outerShdw blurRad="38100" dist="38100" dir="2700000" algn="tl">
                    <a:srgbClr val="C0C0C0"/>
                  </a:outerShdw>
                </a:effectLst>
              </a:rPr>
            </a:br>
            <a:r>
              <a:rPr lang="tr-TR">
                <a:solidFill>
                  <a:srgbClr val="000099"/>
                </a:solidFill>
                <a:effectLst>
                  <a:outerShdw blurRad="38100" dist="38100" dir="2700000" algn="tl">
                    <a:srgbClr val="C0C0C0"/>
                  </a:outerShdw>
                </a:effectLst>
              </a:rPr>
              <a:t>Meslekiçi Eğitim Semineri</a:t>
            </a:r>
            <a:endParaRPr lang="tr-TR">
              <a:solidFill>
                <a:srgbClr val="000080"/>
              </a:solidFill>
              <a:effectLst>
                <a:outerShdw blurRad="38100" dist="38100" dir="2700000" algn="tl">
                  <a:srgbClr val="C0C0C0"/>
                </a:outerShdw>
              </a:effectLs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r>
              <a:rPr lang="tr-TR"/>
              <a:t>10.10.2008</a:t>
            </a:r>
          </a:p>
        </p:txBody>
      </p:sp>
      <p:sp>
        <p:nvSpPr>
          <p:cNvPr id="5" name="4 Altbilgi Yer Tutucusu"/>
          <p:cNvSpPr>
            <a:spLocks noGrp="1"/>
          </p:cNvSpPr>
          <p:nvPr>
            <p:ph type="ftr" sz="quarter" idx="11"/>
          </p:nvPr>
        </p:nvSpPr>
        <p:spPr/>
        <p:txBody>
          <a:bodyPr/>
          <a:lstStyle>
            <a:lvl1pPr>
              <a:defRPr/>
            </a:lvl1pPr>
          </a:lstStyle>
          <a:p>
            <a:r>
              <a:rPr lang="tr-TR"/>
              <a:t>DR. MUSTAFA KUTANİS SAÜ İNŞ.MÜH. BÖLÜMÜ</a:t>
            </a:r>
          </a:p>
        </p:txBody>
      </p:sp>
      <p:sp>
        <p:nvSpPr>
          <p:cNvPr id="6" name="5 Slayt Numarası Yer Tutucusu"/>
          <p:cNvSpPr>
            <a:spLocks noGrp="1"/>
          </p:cNvSpPr>
          <p:nvPr>
            <p:ph type="sldNum" sz="quarter" idx="12"/>
          </p:nvPr>
        </p:nvSpPr>
        <p:spPr/>
        <p:txBody>
          <a:bodyPr/>
          <a:lstStyle>
            <a:lvl1pPr>
              <a:defRPr/>
            </a:lvl1pPr>
          </a:lstStyle>
          <a:p>
            <a:r>
              <a:rPr lang="tr-TR"/>
              <a:t>SLIDE </a:t>
            </a:r>
            <a:fld id="{FBC71864-82A6-405F-8965-E50F60F447B4}" type="slidenum">
              <a:rPr lang="tr-TR"/>
              <a:pPr/>
              <a:t>‹#›</a:t>
            </a:fld>
            <a:r>
              <a:rPr lang="tr-TR"/>
              <a:t>/114</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773863" y="73025"/>
            <a:ext cx="2122487" cy="6269038"/>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01638" y="73025"/>
            <a:ext cx="6219825" cy="62690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r>
              <a:rPr lang="tr-TR"/>
              <a:t>10.10.2008</a:t>
            </a:r>
          </a:p>
        </p:txBody>
      </p:sp>
      <p:sp>
        <p:nvSpPr>
          <p:cNvPr id="5" name="4 Altbilgi Yer Tutucusu"/>
          <p:cNvSpPr>
            <a:spLocks noGrp="1"/>
          </p:cNvSpPr>
          <p:nvPr>
            <p:ph type="ftr" sz="quarter" idx="11"/>
          </p:nvPr>
        </p:nvSpPr>
        <p:spPr/>
        <p:txBody>
          <a:bodyPr/>
          <a:lstStyle>
            <a:lvl1pPr>
              <a:defRPr/>
            </a:lvl1pPr>
          </a:lstStyle>
          <a:p>
            <a:r>
              <a:rPr lang="tr-TR"/>
              <a:t>DR. MUSTAFA KUTANİS SAÜ İNŞ.MÜH. BÖLÜMÜ</a:t>
            </a:r>
          </a:p>
        </p:txBody>
      </p:sp>
      <p:sp>
        <p:nvSpPr>
          <p:cNvPr id="6" name="5 Slayt Numarası Yer Tutucusu"/>
          <p:cNvSpPr>
            <a:spLocks noGrp="1"/>
          </p:cNvSpPr>
          <p:nvPr>
            <p:ph type="sldNum" sz="quarter" idx="12"/>
          </p:nvPr>
        </p:nvSpPr>
        <p:spPr/>
        <p:txBody>
          <a:bodyPr/>
          <a:lstStyle>
            <a:lvl1pPr>
              <a:defRPr/>
            </a:lvl1pPr>
          </a:lstStyle>
          <a:p>
            <a:r>
              <a:rPr lang="tr-TR"/>
              <a:t>SLIDE </a:t>
            </a:r>
            <a:fld id="{984CD41C-97FA-4B95-AF78-173927442C5A}" type="slidenum">
              <a:rPr lang="tr-TR"/>
              <a:pPr/>
              <a:t>‹#›</a:t>
            </a:fld>
            <a:r>
              <a:rPr lang="tr-TR"/>
              <a:t>/114</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Başlık, Metin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827088" y="73025"/>
            <a:ext cx="7437437" cy="692150"/>
          </a:xfrm>
        </p:spPr>
        <p:txBody>
          <a:bodyPr/>
          <a:lstStyle/>
          <a:p>
            <a:r>
              <a:rPr lang="tr-TR" smtClean="0"/>
              <a:t>Asıl başlık stili için tıklatın</a:t>
            </a:r>
            <a:endParaRPr lang="tr-TR"/>
          </a:p>
        </p:txBody>
      </p:sp>
      <p:sp>
        <p:nvSpPr>
          <p:cNvPr id="3" name="2 Metin Yer Tutucusu"/>
          <p:cNvSpPr>
            <a:spLocks noGrp="1"/>
          </p:cNvSpPr>
          <p:nvPr>
            <p:ph type="body" sz="half" idx="1"/>
          </p:nvPr>
        </p:nvSpPr>
        <p:spPr>
          <a:xfrm>
            <a:off x="401638" y="908050"/>
            <a:ext cx="4170362" cy="543401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724400" y="908050"/>
            <a:ext cx="4171950" cy="543401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a:xfrm rot="-5400000">
            <a:off x="-477044" y="5526882"/>
            <a:ext cx="1509713" cy="298450"/>
          </a:xfrm>
        </p:spPr>
        <p:txBody>
          <a:bodyPr/>
          <a:lstStyle>
            <a:lvl1pPr>
              <a:defRPr/>
            </a:lvl1pPr>
          </a:lstStyle>
          <a:p>
            <a:r>
              <a:rPr lang="tr-TR"/>
              <a:t>10.10.2008</a:t>
            </a:r>
          </a:p>
        </p:txBody>
      </p:sp>
      <p:sp>
        <p:nvSpPr>
          <p:cNvPr id="6" name="5 Altbilgi Yer Tutucusu"/>
          <p:cNvSpPr>
            <a:spLocks noGrp="1"/>
          </p:cNvSpPr>
          <p:nvPr>
            <p:ph type="ftr" sz="quarter" idx="11"/>
          </p:nvPr>
        </p:nvSpPr>
        <p:spPr>
          <a:xfrm>
            <a:off x="1874838" y="6435725"/>
            <a:ext cx="4568825" cy="285750"/>
          </a:xfrm>
        </p:spPr>
        <p:txBody>
          <a:bodyPr/>
          <a:lstStyle>
            <a:lvl1pPr>
              <a:defRPr/>
            </a:lvl1pPr>
          </a:lstStyle>
          <a:p>
            <a:r>
              <a:rPr lang="tr-TR"/>
              <a:t>DR. MUSTAFA KUTANİS SAÜ İNŞ.MÜH. BÖLÜMÜ</a:t>
            </a:r>
          </a:p>
        </p:txBody>
      </p:sp>
      <p:sp>
        <p:nvSpPr>
          <p:cNvPr id="7" name="6 Slayt Numarası Yer Tutucusu"/>
          <p:cNvSpPr>
            <a:spLocks noGrp="1"/>
          </p:cNvSpPr>
          <p:nvPr>
            <p:ph type="sldNum" sz="quarter" idx="12"/>
          </p:nvPr>
        </p:nvSpPr>
        <p:spPr>
          <a:xfrm>
            <a:off x="6908800" y="6435725"/>
            <a:ext cx="1778000" cy="285750"/>
          </a:xfrm>
        </p:spPr>
        <p:txBody>
          <a:bodyPr/>
          <a:lstStyle>
            <a:lvl1pPr>
              <a:defRPr/>
            </a:lvl1pPr>
          </a:lstStyle>
          <a:p>
            <a:r>
              <a:rPr lang="tr-TR"/>
              <a:t>SLIDE </a:t>
            </a:r>
            <a:fld id="{25EF038D-D1E7-4726-88EB-7D69FBFAB09A}" type="slidenum">
              <a:rPr lang="tr-TR"/>
              <a:pPr/>
              <a:t>‹#›</a:t>
            </a:fld>
            <a:r>
              <a:rPr lang="tr-TR"/>
              <a:t>/114</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Başlık, İçerik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827088" y="73025"/>
            <a:ext cx="7437437" cy="692150"/>
          </a:xfrm>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01638" y="908050"/>
            <a:ext cx="4170362" cy="543401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724400" y="908050"/>
            <a:ext cx="4171950" cy="264001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724400" y="3700463"/>
            <a:ext cx="4171950" cy="26416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Veri Yer Tutucusu"/>
          <p:cNvSpPr>
            <a:spLocks noGrp="1"/>
          </p:cNvSpPr>
          <p:nvPr>
            <p:ph type="dt" sz="half" idx="10"/>
          </p:nvPr>
        </p:nvSpPr>
        <p:spPr>
          <a:xfrm rot="-5400000">
            <a:off x="-477044" y="5526882"/>
            <a:ext cx="1509713" cy="298450"/>
          </a:xfrm>
        </p:spPr>
        <p:txBody>
          <a:bodyPr/>
          <a:lstStyle>
            <a:lvl1pPr>
              <a:defRPr/>
            </a:lvl1pPr>
          </a:lstStyle>
          <a:p>
            <a:r>
              <a:rPr lang="tr-TR"/>
              <a:t>10.10.2008</a:t>
            </a:r>
          </a:p>
        </p:txBody>
      </p:sp>
      <p:sp>
        <p:nvSpPr>
          <p:cNvPr id="7" name="6 Altbilgi Yer Tutucusu"/>
          <p:cNvSpPr>
            <a:spLocks noGrp="1"/>
          </p:cNvSpPr>
          <p:nvPr>
            <p:ph type="ftr" sz="quarter" idx="11"/>
          </p:nvPr>
        </p:nvSpPr>
        <p:spPr>
          <a:xfrm>
            <a:off x="1874838" y="6435725"/>
            <a:ext cx="4568825" cy="285750"/>
          </a:xfrm>
        </p:spPr>
        <p:txBody>
          <a:bodyPr/>
          <a:lstStyle>
            <a:lvl1pPr>
              <a:defRPr/>
            </a:lvl1pPr>
          </a:lstStyle>
          <a:p>
            <a:r>
              <a:rPr lang="tr-TR"/>
              <a:t>DR. MUSTAFA KUTANİS SAÜ İNŞ.MÜH. BÖLÜMÜ</a:t>
            </a:r>
          </a:p>
        </p:txBody>
      </p:sp>
      <p:sp>
        <p:nvSpPr>
          <p:cNvPr id="8" name="7 Slayt Numarası Yer Tutucusu"/>
          <p:cNvSpPr>
            <a:spLocks noGrp="1"/>
          </p:cNvSpPr>
          <p:nvPr>
            <p:ph type="sldNum" sz="quarter" idx="12"/>
          </p:nvPr>
        </p:nvSpPr>
        <p:spPr>
          <a:xfrm>
            <a:off x="6908800" y="6435725"/>
            <a:ext cx="1778000" cy="285750"/>
          </a:xfrm>
        </p:spPr>
        <p:txBody>
          <a:bodyPr/>
          <a:lstStyle>
            <a:lvl1pPr>
              <a:defRPr/>
            </a:lvl1pPr>
          </a:lstStyle>
          <a:p>
            <a:r>
              <a:rPr lang="tr-TR"/>
              <a:t>SLIDE </a:t>
            </a:r>
            <a:fld id="{F5C13D06-10C8-471A-B7C5-B9FDAB5674CD}" type="slidenum">
              <a:rPr lang="tr-TR"/>
              <a:pPr/>
              <a:t>‹#›</a:t>
            </a:fld>
            <a:r>
              <a:rPr lang="tr-TR"/>
              <a:t>/114</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Başlık, 4 İçerik">
    <p:spTree>
      <p:nvGrpSpPr>
        <p:cNvPr id="1" name=""/>
        <p:cNvGrpSpPr/>
        <p:nvPr/>
      </p:nvGrpSpPr>
      <p:grpSpPr>
        <a:xfrm>
          <a:off x="0" y="0"/>
          <a:ext cx="0" cy="0"/>
          <a:chOff x="0" y="0"/>
          <a:chExt cx="0" cy="0"/>
        </a:xfrm>
      </p:grpSpPr>
      <p:sp>
        <p:nvSpPr>
          <p:cNvPr id="2" name="1 Başlık"/>
          <p:cNvSpPr>
            <a:spLocks noGrp="1"/>
          </p:cNvSpPr>
          <p:nvPr>
            <p:ph type="title" sz="quarter"/>
          </p:nvPr>
        </p:nvSpPr>
        <p:spPr>
          <a:xfrm>
            <a:off x="827088" y="73025"/>
            <a:ext cx="7437437" cy="692150"/>
          </a:xfrm>
        </p:spPr>
        <p:txBody>
          <a:bodyPr/>
          <a:lstStyle/>
          <a:p>
            <a:r>
              <a:rPr lang="tr-TR" smtClean="0"/>
              <a:t>Asıl başlık stili için tıklatın</a:t>
            </a:r>
            <a:endParaRPr lang="tr-TR"/>
          </a:p>
        </p:txBody>
      </p:sp>
      <p:sp>
        <p:nvSpPr>
          <p:cNvPr id="3" name="2 İçerik Yer Tutucusu"/>
          <p:cNvSpPr>
            <a:spLocks noGrp="1"/>
          </p:cNvSpPr>
          <p:nvPr>
            <p:ph sz="quarter" idx="1"/>
          </p:nvPr>
        </p:nvSpPr>
        <p:spPr>
          <a:xfrm>
            <a:off x="401638" y="908050"/>
            <a:ext cx="4170362" cy="264001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724400" y="908050"/>
            <a:ext cx="4171950" cy="264001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01638" y="3700463"/>
            <a:ext cx="4170362" cy="26416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İçerik Yer Tutucusu"/>
          <p:cNvSpPr>
            <a:spLocks noGrp="1"/>
          </p:cNvSpPr>
          <p:nvPr>
            <p:ph sz="quarter" idx="4"/>
          </p:nvPr>
        </p:nvSpPr>
        <p:spPr>
          <a:xfrm>
            <a:off x="4724400" y="3700463"/>
            <a:ext cx="4171950" cy="26416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a:xfrm rot="-5400000">
            <a:off x="-477044" y="5526882"/>
            <a:ext cx="1509713" cy="298450"/>
          </a:xfrm>
        </p:spPr>
        <p:txBody>
          <a:bodyPr/>
          <a:lstStyle>
            <a:lvl1pPr>
              <a:defRPr/>
            </a:lvl1pPr>
          </a:lstStyle>
          <a:p>
            <a:r>
              <a:rPr lang="tr-TR"/>
              <a:t>10.10.2008</a:t>
            </a:r>
          </a:p>
        </p:txBody>
      </p:sp>
      <p:sp>
        <p:nvSpPr>
          <p:cNvPr id="8" name="7 Altbilgi Yer Tutucusu"/>
          <p:cNvSpPr>
            <a:spLocks noGrp="1"/>
          </p:cNvSpPr>
          <p:nvPr>
            <p:ph type="ftr" sz="quarter" idx="11"/>
          </p:nvPr>
        </p:nvSpPr>
        <p:spPr>
          <a:xfrm>
            <a:off x="1874838" y="6435725"/>
            <a:ext cx="4568825" cy="285750"/>
          </a:xfrm>
        </p:spPr>
        <p:txBody>
          <a:bodyPr/>
          <a:lstStyle>
            <a:lvl1pPr>
              <a:defRPr/>
            </a:lvl1pPr>
          </a:lstStyle>
          <a:p>
            <a:r>
              <a:rPr lang="tr-TR"/>
              <a:t>DR. MUSTAFA KUTANİS SAÜ İNŞ.MÜH. BÖLÜMÜ</a:t>
            </a:r>
          </a:p>
        </p:txBody>
      </p:sp>
      <p:sp>
        <p:nvSpPr>
          <p:cNvPr id="9" name="8 Slayt Numarası Yer Tutucusu"/>
          <p:cNvSpPr>
            <a:spLocks noGrp="1"/>
          </p:cNvSpPr>
          <p:nvPr>
            <p:ph type="sldNum" sz="quarter" idx="12"/>
          </p:nvPr>
        </p:nvSpPr>
        <p:spPr>
          <a:xfrm>
            <a:off x="6908800" y="6435725"/>
            <a:ext cx="1778000" cy="285750"/>
          </a:xfrm>
        </p:spPr>
        <p:txBody>
          <a:bodyPr/>
          <a:lstStyle>
            <a:lvl1pPr>
              <a:defRPr/>
            </a:lvl1pPr>
          </a:lstStyle>
          <a:p>
            <a:r>
              <a:rPr lang="tr-TR"/>
              <a:t>SLIDE </a:t>
            </a:r>
            <a:fld id="{C2768740-3571-419D-B91B-49F2D98781AA}" type="slidenum">
              <a:rPr lang="tr-TR"/>
              <a:pPr/>
              <a:t>‹#›</a:t>
            </a:fld>
            <a:r>
              <a:rPr lang="tr-TR"/>
              <a:t>/114</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r>
              <a:rPr lang="tr-TR"/>
              <a:t>10.10.2008</a:t>
            </a:r>
          </a:p>
        </p:txBody>
      </p:sp>
      <p:sp>
        <p:nvSpPr>
          <p:cNvPr id="5" name="4 Altbilgi Yer Tutucusu"/>
          <p:cNvSpPr>
            <a:spLocks noGrp="1"/>
          </p:cNvSpPr>
          <p:nvPr>
            <p:ph type="ftr" sz="quarter" idx="11"/>
          </p:nvPr>
        </p:nvSpPr>
        <p:spPr/>
        <p:txBody>
          <a:bodyPr/>
          <a:lstStyle>
            <a:lvl1pPr>
              <a:defRPr/>
            </a:lvl1pPr>
          </a:lstStyle>
          <a:p>
            <a:r>
              <a:rPr lang="tr-TR"/>
              <a:t>DR. MUSTAFA KUTANİS SAÜ İNŞ.MÜH. BÖLÜMÜ</a:t>
            </a:r>
          </a:p>
        </p:txBody>
      </p:sp>
      <p:sp>
        <p:nvSpPr>
          <p:cNvPr id="6" name="5 Slayt Numarası Yer Tutucusu"/>
          <p:cNvSpPr>
            <a:spLocks noGrp="1"/>
          </p:cNvSpPr>
          <p:nvPr>
            <p:ph type="sldNum" sz="quarter" idx="12"/>
          </p:nvPr>
        </p:nvSpPr>
        <p:spPr/>
        <p:txBody>
          <a:bodyPr/>
          <a:lstStyle>
            <a:lvl1pPr>
              <a:defRPr/>
            </a:lvl1pPr>
          </a:lstStyle>
          <a:p>
            <a:r>
              <a:rPr lang="tr-TR"/>
              <a:t>SLIDE </a:t>
            </a:r>
            <a:fld id="{21F4B92E-6C95-459D-93D9-DB934395560B}" type="slidenum">
              <a:rPr lang="tr-TR"/>
              <a:pPr/>
              <a:t>‹#›</a:t>
            </a:fld>
            <a:r>
              <a:rPr lang="tr-TR"/>
              <a:t>/114</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r>
              <a:rPr lang="tr-TR"/>
              <a:t>10.10.2008</a:t>
            </a:r>
          </a:p>
        </p:txBody>
      </p:sp>
      <p:sp>
        <p:nvSpPr>
          <p:cNvPr id="5" name="4 Altbilgi Yer Tutucusu"/>
          <p:cNvSpPr>
            <a:spLocks noGrp="1"/>
          </p:cNvSpPr>
          <p:nvPr>
            <p:ph type="ftr" sz="quarter" idx="11"/>
          </p:nvPr>
        </p:nvSpPr>
        <p:spPr/>
        <p:txBody>
          <a:bodyPr/>
          <a:lstStyle>
            <a:lvl1pPr>
              <a:defRPr/>
            </a:lvl1pPr>
          </a:lstStyle>
          <a:p>
            <a:r>
              <a:rPr lang="tr-TR"/>
              <a:t>DR. MUSTAFA KUTANİS SAÜ İNŞ.MÜH. BÖLÜMÜ</a:t>
            </a:r>
          </a:p>
        </p:txBody>
      </p:sp>
      <p:sp>
        <p:nvSpPr>
          <p:cNvPr id="6" name="5 Slayt Numarası Yer Tutucusu"/>
          <p:cNvSpPr>
            <a:spLocks noGrp="1"/>
          </p:cNvSpPr>
          <p:nvPr>
            <p:ph type="sldNum" sz="quarter" idx="12"/>
          </p:nvPr>
        </p:nvSpPr>
        <p:spPr/>
        <p:txBody>
          <a:bodyPr/>
          <a:lstStyle>
            <a:lvl1pPr>
              <a:defRPr/>
            </a:lvl1pPr>
          </a:lstStyle>
          <a:p>
            <a:r>
              <a:rPr lang="tr-TR"/>
              <a:t>SLIDE </a:t>
            </a:r>
            <a:fld id="{6354113E-FDF3-46D8-843A-51DFE167922B}" type="slidenum">
              <a:rPr lang="tr-TR"/>
              <a:pPr/>
              <a:t>‹#›</a:t>
            </a:fld>
            <a:r>
              <a:rPr lang="tr-TR"/>
              <a:t>/114</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01638" y="908050"/>
            <a:ext cx="4170362" cy="5434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724400" y="908050"/>
            <a:ext cx="4171950" cy="5434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lvl1pPr>
              <a:defRPr/>
            </a:lvl1pPr>
          </a:lstStyle>
          <a:p>
            <a:r>
              <a:rPr lang="tr-TR"/>
              <a:t>10.10.2008</a:t>
            </a:r>
          </a:p>
        </p:txBody>
      </p:sp>
      <p:sp>
        <p:nvSpPr>
          <p:cNvPr id="6" name="5 Altbilgi Yer Tutucusu"/>
          <p:cNvSpPr>
            <a:spLocks noGrp="1"/>
          </p:cNvSpPr>
          <p:nvPr>
            <p:ph type="ftr" sz="quarter" idx="11"/>
          </p:nvPr>
        </p:nvSpPr>
        <p:spPr/>
        <p:txBody>
          <a:bodyPr/>
          <a:lstStyle>
            <a:lvl1pPr>
              <a:defRPr/>
            </a:lvl1pPr>
          </a:lstStyle>
          <a:p>
            <a:r>
              <a:rPr lang="tr-TR"/>
              <a:t>DR. MUSTAFA KUTANİS SAÜ İNŞ.MÜH. BÖLÜMÜ</a:t>
            </a:r>
          </a:p>
        </p:txBody>
      </p:sp>
      <p:sp>
        <p:nvSpPr>
          <p:cNvPr id="7" name="6 Slayt Numarası Yer Tutucusu"/>
          <p:cNvSpPr>
            <a:spLocks noGrp="1"/>
          </p:cNvSpPr>
          <p:nvPr>
            <p:ph type="sldNum" sz="quarter" idx="12"/>
          </p:nvPr>
        </p:nvSpPr>
        <p:spPr/>
        <p:txBody>
          <a:bodyPr/>
          <a:lstStyle>
            <a:lvl1pPr>
              <a:defRPr/>
            </a:lvl1pPr>
          </a:lstStyle>
          <a:p>
            <a:r>
              <a:rPr lang="tr-TR"/>
              <a:t>SLIDE </a:t>
            </a:r>
            <a:fld id="{35CFE5FE-26F0-453E-AC60-26E5BCA3DCE8}" type="slidenum">
              <a:rPr lang="tr-TR"/>
              <a:pPr/>
              <a:t>‹#›</a:t>
            </a:fld>
            <a:r>
              <a:rPr lang="tr-TR"/>
              <a:t>/114</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lvl1pPr>
              <a:defRPr/>
            </a:lvl1pPr>
          </a:lstStyle>
          <a:p>
            <a:r>
              <a:rPr lang="tr-TR"/>
              <a:t>10.10.2008</a:t>
            </a:r>
          </a:p>
        </p:txBody>
      </p:sp>
      <p:sp>
        <p:nvSpPr>
          <p:cNvPr id="8" name="7 Altbilgi Yer Tutucusu"/>
          <p:cNvSpPr>
            <a:spLocks noGrp="1"/>
          </p:cNvSpPr>
          <p:nvPr>
            <p:ph type="ftr" sz="quarter" idx="11"/>
          </p:nvPr>
        </p:nvSpPr>
        <p:spPr/>
        <p:txBody>
          <a:bodyPr/>
          <a:lstStyle>
            <a:lvl1pPr>
              <a:defRPr/>
            </a:lvl1pPr>
          </a:lstStyle>
          <a:p>
            <a:r>
              <a:rPr lang="tr-TR"/>
              <a:t>DR. MUSTAFA KUTANİS SAÜ İNŞ.MÜH. BÖLÜMÜ</a:t>
            </a:r>
          </a:p>
        </p:txBody>
      </p:sp>
      <p:sp>
        <p:nvSpPr>
          <p:cNvPr id="9" name="8 Slayt Numarası Yer Tutucusu"/>
          <p:cNvSpPr>
            <a:spLocks noGrp="1"/>
          </p:cNvSpPr>
          <p:nvPr>
            <p:ph type="sldNum" sz="quarter" idx="12"/>
          </p:nvPr>
        </p:nvSpPr>
        <p:spPr/>
        <p:txBody>
          <a:bodyPr/>
          <a:lstStyle>
            <a:lvl1pPr>
              <a:defRPr/>
            </a:lvl1pPr>
          </a:lstStyle>
          <a:p>
            <a:r>
              <a:rPr lang="tr-TR"/>
              <a:t>SLIDE </a:t>
            </a:r>
            <a:fld id="{1737A107-B453-4B00-B853-E27303FFC98C}" type="slidenum">
              <a:rPr lang="tr-TR"/>
              <a:pPr/>
              <a:t>‹#›</a:t>
            </a:fld>
            <a:r>
              <a:rPr lang="tr-TR"/>
              <a:t>/114</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lvl1pPr>
              <a:defRPr/>
            </a:lvl1pPr>
          </a:lstStyle>
          <a:p>
            <a:r>
              <a:rPr lang="tr-TR"/>
              <a:t>10.10.2008</a:t>
            </a:r>
          </a:p>
        </p:txBody>
      </p:sp>
      <p:sp>
        <p:nvSpPr>
          <p:cNvPr id="4" name="3 Altbilgi Yer Tutucusu"/>
          <p:cNvSpPr>
            <a:spLocks noGrp="1"/>
          </p:cNvSpPr>
          <p:nvPr>
            <p:ph type="ftr" sz="quarter" idx="11"/>
          </p:nvPr>
        </p:nvSpPr>
        <p:spPr/>
        <p:txBody>
          <a:bodyPr/>
          <a:lstStyle>
            <a:lvl1pPr>
              <a:defRPr/>
            </a:lvl1pPr>
          </a:lstStyle>
          <a:p>
            <a:r>
              <a:rPr lang="tr-TR"/>
              <a:t>DR. MUSTAFA KUTANİS SAÜ İNŞ.MÜH. BÖLÜMÜ</a:t>
            </a:r>
          </a:p>
        </p:txBody>
      </p:sp>
      <p:sp>
        <p:nvSpPr>
          <p:cNvPr id="5" name="4 Slayt Numarası Yer Tutucusu"/>
          <p:cNvSpPr>
            <a:spLocks noGrp="1"/>
          </p:cNvSpPr>
          <p:nvPr>
            <p:ph type="sldNum" sz="quarter" idx="12"/>
          </p:nvPr>
        </p:nvSpPr>
        <p:spPr/>
        <p:txBody>
          <a:bodyPr/>
          <a:lstStyle>
            <a:lvl1pPr>
              <a:defRPr/>
            </a:lvl1pPr>
          </a:lstStyle>
          <a:p>
            <a:r>
              <a:rPr lang="tr-TR"/>
              <a:t>SLIDE </a:t>
            </a:r>
            <a:fld id="{C96CE3BB-DEF2-46C4-A16D-915BAEF37625}" type="slidenum">
              <a:rPr lang="tr-TR"/>
              <a:pPr/>
              <a:t>‹#›</a:t>
            </a:fld>
            <a:r>
              <a:rPr lang="tr-TR"/>
              <a:t>/114</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lvl1pPr>
              <a:defRPr/>
            </a:lvl1pPr>
          </a:lstStyle>
          <a:p>
            <a:r>
              <a:rPr lang="tr-TR"/>
              <a:t>10.10.2008</a:t>
            </a:r>
          </a:p>
        </p:txBody>
      </p:sp>
      <p:sp>
        <p:nvSpPr>
          <p:cNvPr id="3" name="2 Altbilgi Yer Tutucusu"/>
          <p:cNvSpPr>
            <a:spLocks noGrp="1"/>
          </p:cNvSpPr>
          <p:nvPr>
            <p:ph type="ftr" sz="quarter" idx="11"/>
          </p:nvPr>
        </p:nvSpPr>
        <p:spPr/>
        <p:txBody>
          <a:bodyPr/>
          <a:lstStyle>
            <a:lvl1pPr>
              <a:defRPr/>
            </a:lvl1pPr>
          </a:lstStyle>
          <a:p>
            <a:r>
              <a:rPr lang="tr-TR"/>
              <a:t>DR. MUSTAFA KUTANİS SAÜ İNŞ.MÜH. BÖLÜMÜ</a:t>
            </a:r>
          </a:p>
        </p:txBody>
      </p:sp>
      <p:sp>
        <p:nvSpPr>
          <p:cNvPr id="4" name="3 Slayt Numarası Yer Tutucusu"/>
          <p:cNvSpPr>
            <a:spLocks noGrp="1"/>
          </p:cNvSpPr>
          <p:nvPr>
            <p:ph type="sldNum" sz="quarter" idx="12"/>
          </p:nvPr>
        </p:nvSpPr>
        <p:spPr/>
        <p:txBody>
          <a:bodyPr/>
          <a:lstStyle>
            <a:lvl1pPr>
              <a:defRPr/>
            </a:lvl1pPr>
          </a:lstStyle>
          <a:p>
            <a:r>
              <a:rPr lang="tr-TR"/>
              <a:t>SLIDE </a:t>
            </a:r>
            <a:fld id="{A4AC8B05-097F-4432-9B11-D260C22536AC}" type="slidenum">
              <a:rPr lang="tr-TR"/>
              <a:pPr/>
              <a:t>‹#›</a:t>
            </a:fld>
            <a:r>
              <a:rPr lang="tr-TR"/>
              <a:t>/114</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lvl1pPr>
              <a:defRPr/>
            </a:lvl1pPr>
          </a:lstStyle>
          <a:p>
            <a:r>
              <a:rPr lang="tr-TR"/>
              <a:t>10.10.2008</a:t>
            </a:r>
          </a:p>
        </p:txBody>
      </p:sp>
      <p:sp>
        <p:nvSpPr>
          <p:cNvPr id="6" name="5 Altbilgi Yer Tutucusu"/>
          <p:cNvSpPr>
            <a:spLocks noGrp="1"/>
          </p:cNvSpPr>
          <p:nvPr>
            <p:ph type="ftr" sz="quarter" idx="11"/>
          </p:nvPr>
        </p:nvSpPr>
        <p:spPr/>
        <p:txBody>
          <a:bodyPr/>
          <a:lstStyle>
            <a:lvl1pPr>
              <a:defRPr/>
            </a:lvl1pPr>
          </a:lstStyle>
          <a:p>
            <a:r>
              <a:rPr lang="tr-TR"/>
              <a:t>DR. MUSTAFA KUTANİS SAÜ İNŞ.MÜH. BÖLÜMÜ</a:t>
            </a:r>
          </a:p>
        </p:txBody>
      </p:sp>
      <p:sp>
        <p:nvSpPr>
          <p:cNvPr id="7" name="6 Slayt Numarası Yer Tutucusu"/>
          <p:cNvSpPr>
            <a:spLocks noGrp="1"/>
          </p:cNvSpPr>
          <p:nvPr>
            <p:ph type="sldNum" sz="quarter" idx="12"/>
          </p:nvPr>
        </p:nvSpPr>
        <p:spPr/>
        <p:txBody>
          <a:bodyPr/>
          <a:lstStyle>
            <a:lvl1pPr>
              <a:defRPr/>
            </a:lvl1pPr>
          </a:lstStyle>
          <a:p>
            <a:r>
              <a:rPr lang="tr-TR"/>
              <a:t>SLIDE </a:t>
            </a:r>
            <a:fld id="{48E51185-7A41-41AE-82E3-92168FF3A344}" type="slidenum">
              <a:rPr lang="tr-TR"/>
              <a:pPr/>
              <a:t>‹#›</a:t>
            </a:fld>
            <a:r>
              <a:rPr lang="tr-TR"/>
              <a:t>/114</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lvl1pPr>
              <a:defRPr/>
            </a:lvl1pPr>
          </a:lstStyle>
          <a:p>
            <a:r>
              <a:rPr lang="tr-TR"/>
              <a:t>10.10.2008</a:t>
            </a:r>
          </a:p>
        </p:txBody>
      </p:sp>
      <p:sp>
        <p:nvSpPr>
          <p:cNvPr id="6" name="5 Altbilgi Yer Tutucusu"/>
          <p:cNvSpPr>
            <a:spLocks noGrp="1"/>
          </p:cNvSpPr>
          <p:nvPr>
            <p:ph type="ftr" sz="quarter" idx="11"/>
          </p:nvPr>
        </p:nvSpPr>
        <p:spPr/>
        <p:txBody>
          <a:bodyPr/>
          <a:lstStyle>
            <a:lvl1pPr>
              <a:defRPr/>
            </a:lvl1pPr>
          </a:lstStyle>
          <a:p>
            <a:r>
              <a:rPr lang="tr-TR"/>
              <a:t>DR. MUSTAFA KUTANİS SAÜ İNŞ.MÜH. BÖLÜMÜ</a:t>
            </a:r>
          </a:p>
        </p:txBody>
      </p:sp>
      <p:sp>
        <p:nvSpPr>
          <p:cNvPr id="7" name="6 Slayt Numarası Yer Tutucusu"/>
          <p:cNvSpPr>
            <a:spLocks noGrp="1"/>
          </p:cNvSpPr>
          <p:nvPr>
            <p:ph type="sldNum" sz="quarter" idx="12"/>
          </p:nvPr>
        </p:nvSpPr>
        <p:spPr/>
        <p:txBody>
          <a:bodyPr/>
          <a:lstStyle>
            <a:lvl1pPr>
              <a:defRPr/>
            </a:lvl1pPr>
          </a:lstStyle>
          <a:p>
            <a:r>
              <a:rPr lang="tr-TR"/>
              <a:t>SLIDE </a:t>
            </a:r>
            <a:fld id="{7542848A-9744-49B2-926F-5D87DC5BE34A}" type="slidenum">
              <a:rPr lang="tr-TR"/>
              <a:pPr/>
              <a:t>‹#›</a:t>
            </a:fld>
            <a:r>
              <a:rPr lang="tr-TR"/>
              <a:t>/114</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image" Target="../media/image6.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gif"/><Relationship Id="rId2" Type="http://schemas.openxmlformats.org/officeDocument/2006/relationships/slideLayout" Target="../slideLayouts/slideLayout2.xml"/><Relationship Id="rId16" Type="http://schemas.openxmlformats.org/officeDocument/2006/relationships/image" Target="../media/image1.gif"/><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27088" y="73025"/>
            <a:ext cx="7437437" cy="6921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tr-TR" smtClean="0"/>
              <a:t>Click to edit Master title style</a:t>
            </a:r>
          </a:p>
        </p:txBody>
      </p:sp>
      <p:sp>
        <p:nvSpPr>
          <p:cNvPr id="1027" name="Rectangle 3"/>
          <p:cNvSpPr>
            <a:spLocks noGrp="1" noChangeArrowheads="1"/>
          </p:cNvSpPr>
          <p:nvPr>
            <p:ph type="body" idx="1"/>
          </p:nvPr>
        </p:nvSpPr>
        <p:spPr bwMode="auto">
          <a:xfrm>
            <a:off x="401638" y="908050"/>
            <a:ext cx="8494712" cy="5434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p>
        </p:txBody>
      </p:sp>
      <p:sp>
        <p:nvSpPr>
          <p:cNvPr id="1028" name="Rectangle 4"/>
          <p:cNvSpPr>
            <a:spLocks noGrp="1" noChangeArrowheads="1"/>
          </p:cNvSpPr>
          <p:nvPr>
            <p:ph type="dt" sz="half" idx="2"/>
          </p:nvPr>
        </p:nvSpPr>
        <p:spPr bwMode="auto">
          <a:xfrm rot="-5400000">
            <a:off x="-477044" y="5526882"/>
            <a:ext cx="1509713" cy="298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ourier New" pitchFamily="49" charset="0"/>
              </a:defRPr>
            </a:lvl1pPr>
          </a:lstStyle>
          <a:p>
            <a:r>
              <a:rPr lang="tr-TR"/>
              <a:t>10.10.2008</a:t>
            </a:r>
          </a:p>
        </p:txBody>
      </p:sp>
      <p:sp>
        <p:nvSpPr>
          <p:cNvPr id="1029" name="Rectangle 5"/>
          <p:cNvSpPr>
            <a:spLocks noGrp="1" noChangeArrowheads="1"/>
          </p:cNvSpPr>
          <p:nvPr>
            <p:ph type="ftr" sz="quarter" idx="3"/>
          </p:nvPr>
        </p:nvSpPr>
        <p:spPr bwMode="auto">
          <a:xfrm>
            <a:off x="1874838" y="6435725"/>
            <a:ext cx="4568825" cy="285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ourier New" pitchFamily="49" charset="0"/>
              </a:defRPr>
            </a:lvl1pPr>
          </a:lstStyle>
          <a:p>
            <a:r>
              <a:rPr lang="tr-TR"/>
              <a:t>DR. MUSTAFA KUTANİS SAÜ İNŞ.MÜH. BÖLÜMÜ</a:t>
            </a:r>
          </a:p>
        </p:txBody>
      </p:sp>
      <p:sp>
        <p:nvSpPr>
          <p:cNvPr id="1030" name="Rectangle 6"/>
          <p:cNvSpPr>
            <a:spLocks noGrp="1" noChangeArrowheads="1"/>
          </p:cNvSpPr>
          <p:nvPr>
            <p:ph type="sldNum" sz="quarter" idx="4"/>
          </p:nvPr>
        </p:nvSpPr>
        <p:spPr bwMode="auto">
          <a:xfrm>
            <a:off x="6908800" y="6435725"/>
            <a:ext cx="1778000" cy="285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urier New" pitchFamily="49" charset="0"/>
              </a:defRPr>
            </a:lvl1pPr>
          </a:lstStyle>
          <a:p>
            <a:r>
              <a:rPr lang="tr-TR"/>
              <a:t>SLIDE </a:t>
            </a:r>
            <a:fld id="{D409FF95-598F-46AF-B609-5949385DFC7E}" type="slidenum">
              <a:rPr lang="tr-TR"/>
              <a:pPr/>
              <a:t>‹#›</a:t>
            </a:fld>
            <a:r>
              <a:rPr lang="tr-TR"/>
              <a:t>/114</a:t>
            </a:r>
          </a:p>
        </p:txBody>
      </p:sp>
      <p:sp>
        <p:nvSpPr>
          <p:cNvPr id="1031" name="Rectangle 7"/>
          <p:cNvSpPr>
            <a:spLocks noChangeArrowheads="1"/>
          </p:cNvSpPr>
          <p:nvPr userDrawn="1"/>
        </p:nvSpPr>
        <p:spPr bwMode="auto">
          <a:xfrm>
            <a:off x="0" y="-26988"/>
            <a:ext cx="9144000" cy="42863"/>
          </a:xfrm>
          <a:prstGeom prst="rect">
            <a:avLst/>
          </a:prstGeom>
          <a:solidFill>
            <a:schemeClr val="hlink"/>
          </a:solidFill>
          <a:ln w="9525">
            <a:solidFill>
              <a:schemeClr val="accent2"/>
            </a:solidFill>
            <a:miter lim="800000"/>
            <a:headEnd/>
            <a:tailEnd/>
          </a:ln>
          <a:effectLst/>
        </p:spPr>
        <p:txBody>
          <a:bodyPr wrap="none" anchor="ctr"/>
          <a:lstStyle/>
          <a:p>
            <a:endParaRPr lang="tr-TR"/>
          </a:p>
        </p:txBody>
      </p:sp>
      <p:grpSp>
        <p:nvGrpSpPr>
          <p:cNvPr id="1036" name="Group 12"/>
          <p:cNvGrpSpPr>
            <a:grpSpLocks/>
          </p:cNvGrpSpPr>
          <p:nvPr userDrawn="1"/>
        </p:nvGrpSpPr>
        <p:grpSpPr bwMode="auto">
          <a:xfrm>
            <a:off x="0" y="0"/>
            <a:ext cx="152400" cy="6858000"/>
            <a:chOff x="48" y="102"/>
            <a:chExt cx="96" cy="4128"/>
          </a:xfrm>
        </p:grpSpPr>
        <p:sp>
          <p:nvSpPr>
            <p:cNvPr id="1037" name="Rectangle 13"/>
            <p:cNvSpPr>
              <a:spLocks noChangeArrowheads="1"/>
            </p:cNvSpPr>
            <p:nvPr/>
          </p:nvSpPr>
          <p:spPr bwMode="auto">
            <a:xfrm>
              <a:off x="48" y="1105"/>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38" name="Rectangle 14"/>
            <p:cNvSpPr>
              <a:spLocks noChangeArrowheads="1"/>
            </p:cNvSpPr>
            <p:nvPr/>
          </p:nvSpPr>
          <p:spPr bwMode="auto">
            <a:xfrm>
              <a:off x="48" y="1250"/>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39" name="Rectangle 15"/>
            <p:cNvSpPr>
              <a:spLocks noChangeArrowheads="1"/>
            </p:cNvSpPr>
            <p:nvPr/>
          </p:nvSpPr>
          <p:spPr bwMode="auto">
            <a:xfrm>
              <a:off x="48" y="1393"/>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40" name="Rectangle 16"/>
            <p:cNvSpPr>
              <a:spLocks noChangeArrowheads="1"/>
            </p:cNvSpPr>
            <p:nvPr/>
          </p:nvSpPr>
          <p:spPr bwMode="auto">
            <a:xfrm>
              <a:off x="48" y="1538"/>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41" name="Rectangle 17"/>
            <p:cNvSpPr>
              <a:spLocks noChangeArrowheads="1"/>
            </p:cNvSpPr>
            <p:nvPr/>
          </p:nvSpPr>
          <p:spPr bwMode="auto">
            <a:xfrm>
              <a:off x="48" y="1683"/>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42" name="Rectangle 18"/>
            <p:cNvSpPr>
              <a:spLocks noChangeArrowheads="1"/>
            </p:cNvSpPr>
            <p:nvPr/>
          </p:nvSpPr>
          <p:spPr bwMode="auto">
            <a:xfrm>
              <a:off x="48" y="1826"/>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43" name="Rectangle 19"/>
            <p:cNvSpPr>
              <a:spLocks noChangeArrowheads="1"/>
            </p:cNvSpPr>
            <p:nvPr/>
          </p:nvSpPr>
          <p:spPr bwMode="auto">
            <a:xfrm>
              <a:off x="48" y="1971"/>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44" name="Rectangle 20"/>
            <p:cNvSpPr>
              <a:spLocks noChangeArrowheads="1"/>
            </p:cNvSpPr>
            <p:nvPr/>
          </p:nvSpPr>
          <p:spPr bwMode="auto">
            <a:xfrm>
              <a:off x="48" y="2115"/>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45" name="Rectangle 21"/>
            <p:cNvSpPr>
              <a:spLocks noChangeArrowheads="1"/>
            </p:cNvSpPr>
            <p:nvPr/>
          </p:nvSpPr>
          <p:spPr bwMode="auto">
            <a:xfrm>
              <a:off x="48" y="2259"/>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46" name="Rectangle 22"/>
            <p:cNvSpPr>
              <a:spLocks noChangeArrowheads="1"/>
            </p:cNvSpPr>
            <p:nvPr/>
          </p:nvSpPr>
          <p:spPr bwMode="auto">
            <a:xfrm>
              <a:off x="48" y="2403"/>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47" name="Rectangle 23"/>
            <p:cNvSpPr>
              <a:spLocks noChangeArrowheads="1"/>
            </p:cNvSpPr>
            <p:nvPr/>
          </p:nvSpPr>
          <p:spPr bwMode="auto">
            <a:xfrm>
              <a:off x="48" y="2548"/>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48" name="Rectangle 24"/>
            <p:cNvSpPr>
              <a:spLocks noChangeArrowheads="1"/>
            </p:cNvSpPr>
            <p:nvPr/>
          </p:nvSpPr>
          <p:spPr bwMode="auto">
            <a:xfrm>
              <a:off x="48" y="2692"/>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49" name="Rectangle 25"/>
            <p:cNvSpPr>
              <a:spLocks noChangeArrowheads="1"/>
            </p:cNvSpPr>
            <p:nvPr/>
          </p:nvSpPr>
          <p:spPr bwMode="auto">
            <a:xfrm>
              <a:off x="48" y="2836"/>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50" name="Rectangle 26"/>
            <p:cNvSpPr>
              <a:spLocks noChangeArrowheads="1"/>
            </p:cNvSpPr>
            <p:nvPr/>
          </p:nvSpPr>
          <p:spPr bwMode="auto">
            <a:xfrm>
              <a:off x="48" y="2980"/>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51" name="Rectangle 27"/>
            <p:cNvSpPr>
              <a:spLocks noChangeArrowheads="1"/>
            </p:cNvSpPr>
            <p:nvPr/>
          </p:nvSpPr>
          <p:spPr bwMode="auto">
            <a:xfrm>
              <a:off x="48" y="3124"/>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52" name="Rectangle 28"/>
            <p:cNvSpPr>
              <a:spLocks noChangeArrowheads="1"/>
            </p:cNvSpPr>
            <p:nvPr/>
          </p:nvSpPr>
          <p:spPr bwMode="auto">
            <a:xfrm>
              <a:off x="48" y="3269"/>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53" name="Rectangle 29"/>
            <p:cNvSpPr>
              <a:spLocks noChangeArrowheads="1"/>
            </p:cNvSpPr>
            <p:nvPr/>
          </p:nvSpPr>
          <p:spPr bwMode="auto">
            <a:xfrm>
              <a:off x="48" y="3412"/>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54" name="Rectangle 30"/>
            <p:cNvSpPr>
              <a:spLocks noChangeArrowheads="1"/>
            </p:cNvSpPr>
            <p:nvPr/>
          </p:nvSpPr>
          <p:spPr bwMode="auto">
            <a:xfrm>
              <a:off x="48" y="3557"/>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55" name="Rectangle 31"/>
            <p:cNvSpPr>
              <a:spLocks noChangeArrowheads="1"/>
            </p:cNvSpPr>
            <p:nvPr/>
          </p:nvSpPr>
          <p:spPr bwMode="auto">
            <a:xfrm>
              <a:off x="48" y="3702"/>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56" name="Rectangle 32"/>
            <p:cNvSpPr>
              <a:spLocks noChangeArrowheads="1"/>
            </p:cNvSpPr>
            <p:nvPr/>
          </p:nvSpPr>
          <p:spPr bwMode="auto">
            <a:xfrm>
              <a:off x="48" y="3845"/>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57" name="Rectangle 33"/>
            <p:cNvSpPr>
              <a:spLocks noChangeArrowheads="1"/>
            </p:cNvSpPr>
            <p:nvPr/>
          </p:nvSpPr>
          <p:spPr bwMode="auto">
            <a:xfrm>
              <a:off x="48" y="3990"/>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58" name="Rectangle 34"/>
            <p:cNvSpPr>
              <a:spLocks noChangeArrowheads="1"/>
            </p:cNvSpPr>
            <p:nvPr/>
          </p:nvSpPr>
          <p:spPr bwMode="auto">
            <a:xfrm>
              <a:off x="48" y="4133"/>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59" name="Rectangle 35"/>
            <p:cNvSpPr>
              <a:spLocks noChangeArrowheads="1"/>
            </p:cNvSpPr>
            <p:nvPr/>
          </p:nvSpPr>
          <p:spPr bwMode="auto">
            <a:xfrm>
              <a:off x="48" y="102"/>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60" name="Rectangle 36"/>
            <p:cNvSpPr>
              <a:spLocks noChangeArrowheads="1"/>
            </p:cNvSpPr>
            <p:nvPr/>
          </p:nvSpPr>
          <p:spPr bwMode="auto">
            <a:xfrm>
              <a:off x="48" y="246"/>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61" name="Rectangle 37"/>
            <p:cNvSpPr>
              <a:spLocks noChangeArrowheads="1"/>
            </p:cNvSpPr>
            <p:nvPr/>
          </p:nvSpPr>
          <p:spPr bwMode="auto">
            <a:xfrm>
              <a:off x="48" y="391"/>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62" name="Rectangle 38"/>
            <p:cNvSpPr>
              <a:spLocks noChangeArrowheads="1"/>
            </p:cNvSpPr>
            <p:nvPr/>
          </p:nvSpPr>
          <p:spPr bwMode="auto">
            <a:xfrm>
              <a:off x="48" y="535"/>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63" name="Rectangle 39"/>
            <p:cNvSpPr>
              <a:spLocks noChangeArrowheads="1"/>
            </p:cNvSpPr>
            <p:nvPr/>
          </p:nvSpPr>
          <p:spPr bwMode="auto">
            <a:xfrm>
              <a:off x="48" y="679"/>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64" name="Rectangle 40"/>
            <p:cNvSpPr>
              <a:spLocks noChangeArrowheads="1"/>
            </p:cNvSpPr>
            <p:nvPr/>
          </p:nvSpPr>
          <p:spPr bwMode="auto">
            <a:xfrm>
              <a:off x="48" y="823"/>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65" name="Rectangle 41"/>
            <p:cNvSpPr>
              <a:spLocks noChangeArrowheads="1"/>
            </p:cNvSpPr>
            <p:nvPr/>
          </p:nvSpPr>
          <p:spPr bwMode="auto">
            <a:xfrm>
              <a:off x="48" y="968"/>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grpSp>
      <p:grpSp>
        <p:nvGrpSpPr>
          <p:cNvPr id="1066" name="Group 42"/>
          <p:cNvGrpSpPr>
            <a:grpSpLocks/>
          </p:cNvGrpSpPr>
          <p:nvPr userDrawn="1"/>
        </p:nvGrpSpPr>
        <p:grpSpPr bwMode="auto">
          <a:xfrm>
            <a:off x="8991600" y="0"/>
            <a:ext cx="152400" cy="6858000"/>
            <a:chOff x="48" y="102"/>
            <a:chExt cx="96" cy="4128"/>
          </a:xfrm>
        </p:grpSpPr>
        <p:sp>
          <p:nvSpPr>
            <p:cNvPr id="1067" name="Rectangle 43"/>
            <p:cNvSpPr>
              <a:spLocks noChangeArrowheads="1"/>
            </p:cNvSpPr>
            <p:nvPr/>
          </p:nvSpPr>
          <p:spPr bwMode="auto">
            <a:xfrm>
              <a:off x="48" y="1105"/>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68" name="Rectangle 44"/>
            <p:cNvSpPr>
              <a:spLocks noChangeArrowheads="1"/>
            </p:cNvSpPr>
            <p:nvPr/>
          </p:nvSpPr>
          <p:spPr bwMode="auto">
            <a:xfrm>
              <a:off x="48" y="1250"/>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69" name="Rectangle 45"/>
            <p:cNvSpPr>
              <a:spLocks noChangeArrowheads="1"/>
            </p:cNvSpPr>
            <p:nvPr/>
          </p:nvSpPr>
          <p:spPr bwMode="auto">
            <a:xfrm>
              <a:off x="48" y="1393"/>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70" name="Rectangle 46"/>
            <p:cNvSpPr>
              <a:spLocks noChangeArrowheads="1"/>
            </p:cNvSpPr>
            <p:nvPr/>
          </p:nvSpPr>
          <p:spPr bwMode="auto">
            <a:xfrm>
              <a:off x="48" y="1538"/>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71" name="Rectangle 47"/>
            <p:cNvSpPr>
              <a:spLocks noChangeArrowheads="1"/>
            </p:cNvSpPr>
            <p:nvPr/>
          </p:nvSpPr>
          <p:spPr bwMode="auto">
            <a:xfrm>
              <a:off x="48" y="1683"/>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72" name="Rectangle 48"/>
            <p:cNvSpPr>
              <a:spLocks noChangeArrowheads="1"/>
            </p:cNvSpPr>
            <p:nvPr/>
          </p:nvSpPr>
          <p:spPr bwMode="auto">
            <a:xfrm>
              <a:off x="48" y="1826"/>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73" name="Rectangle 49"/>
            <p:cNvSpPr>
              <a:spLocks noChangeArrowheads="1"/>
            </p:cNvSpPr>
            <p:nvPr/>
          </p:nvSpPr>
          <p:spPr bwMode="auto">
            <a:xfrm>
              <a:off x="48" y="1971"/>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74" name="Rectangle 50"/>
            <p:cNvSpPr>
              <a:spLocks noChangeArrowheads="1"/>
            </p:cNvSpPr>
            <p:nvPr/>
          </p:nvSpPr>
          <p:spPr bwMode="auto">
            <a:xfrm>
              <a:off x="48" y="2115"/>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75" name="Rectangle 51"/>
            <p:cNvSpPr>
              <a:spLocks noChangeArrowheads="1"/>
            </p:cNvSpPr>
            <p:nvPr/>
          </p:nvSpPr>
          <p:spPr bwMode="auto">
            <a:xfrm>
              <a:off x="48" y="2259"/>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76" name="Rectangle 52"/>
            <p:cNvSpPr>
              <a:spLocks noChangeArrowheads="1"/>
            </p:cNvSpPr>
            <p:nvPr/>
          </p:nvSpPr>
          <p:spPr bwMode="auto">
            <a:xfrm>
              <a:off x="48" y="2403"/>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77" name="Rectangle 53"/>
            <p:cNvSpPr>
              <a:spLocks noChangeArrowheads="1"/>
            </p:cNvSpPr>
            <p:nvPr/>
          </p:nvSpPr>
          <p:spPr bwMode="auto">
            <a:xfrm>
              <a:off x="48" y="2548"/>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78" name="Rectangle 54"/>
            <p:cNvSpPr>
              <a:spLocks noChangeArrowheads="1"/>
            </p:cNvSpPr>
            <p:nvPr/>
          </p:nvSpPr>
          <p:spPr bwMode="auto">
            <a:xfrm>
              <a:off x="48" y="2692"/>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79" name="Rectangle 55"/>
            <p:cNvSpPr>
              <a:spLocks noChangeArrowheads="1"/>
            </p:cNvSpPr>
            <p:nvPr/>
          </p:nvSpPr>
          <p:spPr bwMode="auto">
            <a:xfrm>
              <a:off x="48" y="2836"/>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80" name="Rectangle 56"/>
            <p:cNvSpPr>
              <a:spLocks noChangeArrowheads="1"/>
            </p:cNvSpPr>
            <p:nvPr/>
          </p:nvSpPr>
          <p:spPr bwMode="auto">
            <a:xfrm>
              <a:off x="48" y="2980"/>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81" name="Rectangle 57"/>
            <p:cNvSpPr>
              <a:spLocks noChangeArrowheads="1"/>
            </p:cNvSpPr>
            <p:nvPr/>
          </p:nvSpPr>
          <p:spPr bwMode="auto">
            <a:xfrm>
              <a:off x="48" y="3124"/>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82" name="Rectangle 58"/>
            <p:cNvSpPr>
              <a:spLocks noChangeArrowheads="1"/>
            </p:cNvSpPr>
            <p:nvPr/>
          </p:nvSpPr>
          <p:spPr bwMode="auto">
            <a:xfrm>
              <a:off x="48" y="3269"/>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83" name="Rectangle 59"/>
            <p:cNvSpPr>
              <a:spLocks noChangeArrowheads="1"/>
            </p:cNvSpPr>
            <p:nvPr/>
          </p:nvSpPr>
          <p:spPr bwMode="auto">
            <a:xfrm>
              <a:off x="48" y="3412"/>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84" name="Rectangle 60"/>
            <p:cNvSpPr>
              <a:spLocks noChangeArrowheads="1"/>
            </p:cNvSpPr>
            <p:nvPr/>
          </p:nvSpPr>
          <p:spPr bwMode="auto">
            <a:xfrm>
              <a:off x="48" y="3557"/>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85" name="Rectangle 61"/>
            <p:cNvSpPr>
              <a:spLocks noChangeArrowheads="1"/>
            </p:cNvSpPr>
            <p:nvPr/>
          </p:nvSpPr>
          <p:spPr bwMode="auto">
            <a:xfrm>
              <a:off x="48" y="3702"/>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86" name="Rectangle 62"/>
            <p:cNvSpPr>
              <a:spLocks noChangeArrowheads="1"/>
            </p:cNvSpPr>
            <p:nvPr/>
          </p:nvSpPr>
          <p:spPr bwMode="auto">
            <a:xfrm>
              <a:off x="48" y="3845"/>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87" name="Rectangle 63"/>
            <p:cNvSpPr>
              <a:spLocks noChangeArrowheads="1"/>
            </p:cNvSpPr>
            <p:nvPr/>
          </p:nvSpPr>
          <p:spPr bwMode="auto">
            <a:xfrm>
              <a:off x="48" y="3990"/>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88" name="Rectangle 64"/>
            <p:cNvSpPr>
              <a:spLocks noChangeArrowheads="1"/>
            </p:cNvSpPr>
            <p:nvPr/>
          </p:nvSpPr>
          <p:spPr bwMode="auto">
            <a:xfrm>
              <a:off x="48" y="4133"/>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89" name="Rectangle 65"/>
            <p:cNvSpPr>
              <a:spLocks noChangeArrowheads="1"/>
            </p:cNvSpPr>
            <p:nvPr/>
          </p:nvSpPr>
          <p:spPr bwMode="auto">
            <a:xfrm>
              <a:off x="48" y="102"/>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90" name="Rectangle 66"/>
            <p:cNvSpPr>
              <a:spLocks noChangeArrowheads="1"/>
            </p:cNvSpPr>
            <p:nvPr/>
          </p:nvSpPr>
          <p:spPr bwMode="auto">
            <a:xfrm>
              <a:off x="48" y="246"/>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91" name="Rectangle 67"/>
            <p:cNvSpPr>
              <a:spLocks noChangeArrowheads="1"/>
            </p:cNvSpPr>
            <p:nvPr/>
          </p:nvSpPr>
          <p:spPr bwMode="auto">
            <a:xfrm>
              <a:off x="48" y="391"/>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92" name="Rectangle 68"/>
            <p:cNvSpPr>
              <a:spLocks noChangeArrowheads="1"/>
            </p:cNvSpPr>
            <p:nvPr/>
          </p:nvSpPr>
          <p:spPr bwMode="auto">
            <a:xfrm>
              <a:off x="48" y="535"/>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93" name="Rectangle 69"/>
            <p:cNvSpPr>
              <a:spLocks noChangeArrowheads="1"/>
            </p:cNvSpPr>
            <p:nvPr/>
          </p:nvSpPr>
          <p:spPr bwMode="auto">
            <a:xfrm>
              <a:off x="48" y="679"/>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94" name="Rectangle 70"/>
            <p:cNvSpPr>
              <a:spLocks noChangeArrowheads="1"/>
            </p:cNvSpPr>
            <p:nvPr/>
          </p:nvSpPr>
          <p:spPr bwMode="auto">
            <a:xfrm>
              <a:off x="48" y="823"/>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95" name="Rectangle 71"/>
            <p:cNvSpPr>
              <a:spLocks noChangeArrowheads="1"/>
            </p:cNvSpPr>
            <p:nvPr/>
          </p:nvSpPr>
          <p:spPr bwMode="auto">
            <a:xfrm>
              <a:off x="48" y="968"/>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grpSp>
      <p:sp>
        <p:nvSpPr>
          <p:cNvPr id="1096" name="Rectangle 72"/>
          <p:cNvSpPr>
            <a:spLocks noChangeArrowheads="1"/>
          </p:cNvSpPr>
          <p:nvPr userDrawn="1"/>
        </p:nvSpPr>
        <p:spPr bwMode="auto">
          <a:xfrm>
            <a:off x="0" y="6815138"/>
            <a:ext cx="9144000" cy="42862"/>
          </a:xfrm>
          <a:prstGeom prst="rect">
            <a:avLst/>
          </a:prstGeom>
          <a:solidFill>
            <a:schemeClr val="hlink"/>
          </a:solidFill>
          <a:ln w="9525">
            <a:solidFill>
              <a:schemeClr val="accent2"/>
            </a:solidFill>
            <a:miter lim="800000"/>
            <a:headEnd/>
            <a:tailEnd/>
          </a:ln>
          <a:effectLst/>
        </p:spPr>
        <p:txBody>
          <a:bodyPr wrap="none" anchor="ctr"/>
          <a:lstStyle/>
          <a:p>
            <a:endParaRPr lang="tr-TR"/>
          </a:p>
        </p:txBody>
      </p:sp>
      <p:pic>
        <p:nvPicPr>
          <p:cNvPr id="1097" name="Picture 73" descr="sau_logo"/>
          <p:cNvPicPr>
            <a:picLocks noChangeAspect="1" noChangeArrowheads="1"/>
          </p:cNvPicPr>
          <p:nvPr userDrawn="1"/>
        </p:nvPicPr>
        <p:blipFill>
          <a:blip r:embed="rId16" cstate="print"/>
          <a:srcRect/>
          <a:stretch>
            <a:fillRect/>
          </a:stretch>
        </p:blipFill>
        <p:spPr bwMode="auto">
          <a:xfrm>
            <a:off x="190500" y="80963"/>
            <a:ext cx="525463" cy="569912"/>
          </a:xfrm>
          <a:prstGeom prst="rect">
            <a:avLst/>
          </a:prstGeom>
          <a:noFill/>
        </p:spPr>
      </p:pic>
      <p:grpSp>
        <p:nvGrpSpPr>
          <p:cNvPr id="1132" name="Group 108"/>
          <p:cNvGrpSpPr>
            <a:grpSpLocks/>
          </p:cNvGrpSpPr>
          <p:nvPr userDrawn="1"/>
        </p:nvGrpSpPr>
        <p:grpSpPr bwMode="auto">
          <a:xfrm>
            <a:off x="412750" y="3351213"/>
            <a:ext cx="3400425" cy="2949575"/>
            <a:chOff x="0" y="2458"/>
            <a:chExt cx="2142" cy="1858"/>
          </a:xfrm>
        </p:grpSpPr>
        <p:sp>
          <p:nvSpPr>
            <p:cNvPr id="1133" name="Freeform 109"/>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alpha val="80000"/>
                  </a:schemeClr>
                </a:gs>
                <a:gs pos="50000">
                  <a:srgbClr val="B2B2B2">
                    <a:alpha val="60001"/>
                  </a:srgbClr>
                </a:gs>
                <a:gs pos="100000">
                  <a:schemeClr val="bg1">
                    <a:alpha val="80000"/>
                  </a:schemeClr>
                </a:gs>
              </a:gsLst>
              <a:lin ang="2700000" scaled="1"/>
            </a:gradFill>
            <a:ln w="9525">
              <a:noFill/>
              <a:round/>
              <a:headEnd/>
              <a:tailEnd/>
            </a:ln>
          </p:spPr>
          <p:txBody>
            <a:bodyPr/>
            <a:lstStyle/>
            <a:p>
              <a:endParaRPr lang="tr-TR"/>
            </a:p>
          </p:txBody>
        </p:sp>
        <p:sp>
          <p:nvSpPr>
            <p:cNvPr id="1134" name="Freeform 110"/>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rgbClr val="B2B2B2">
                    <a:alpha val="60001"/>
                  </a:srgbClr>
                </a:gs>
                <a:gs pos="50000">
                  <a:schemeClr val="bg1">
                    <a:alpha val="80000"/>
                  </a:schemeClr>
                </a:gs>
                <a:gs pos="100000">
                  <a:srgbClr val="B2B2B2">
                    <a:alpha val="60001"/>
                  </a:srgbClr>
                </a:gs>
              </a:gsLst>
              <a:lin ang="18900000" scaled="1"/>
            </a:gradFill>
            <a:ln w="9525">
              <a:noFill/>
              <a:round/>
              <a:headEnd/>
              <a:tailEnd/>
            </a:ln>
          </p:spPr>
          <p:txBody>
            <a:bodyPr/>
            <a:lstStyle/>
            <a:p>
              <a:endParaRPr lang="tr-TR"/>
            </a:p>
          </p:txBody>
        </p:sp>
        <p:sp>
          <p:nvSpPr>
            <p:cNvPr id="1135" name="Freeform 111"/>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alpha val="80000"/>
                  </a:schemeClr>
                </a:gs>
                <a:gs pos="50000">
                  <a:srgbClr val="B2B2B2">
                    <a:alpha val="60001"/>
                  </a:srgbClr>
                </a:gs>
                <a:gs pos="100000">
                  <a:schemeClr val="bg1">
                    <a:alpha val="80000"/>
                  </a:schemeClr>
                </a:gs>
              </a:gsLst>
              <a:lin ang="2700000" scaled="1"/>
            </a:gradFill>
            <a:ln w="9525">
              <a:noFill/>
              <a:round/>
              <a:headEnd/>
              <a:tailEnd/>
            </a:ln>
          </p:spPr>
          <p:txBody>
            <a:bodyPr/>
            <a:lstStyle/>
            <a:p>
              <a:endParaRPr lang="tr-TR"/>
            </a:p>
          </p:txBody>
        </p:sp>
        <p:sp>
          <p:nvSpPr>
            <p:cNvPr id="1136" name="Freeform 112"/>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alpha val="80000"/>
                  </a:schemeClr>
                </a:gs>
                <a:gs pos="50000">
                  <a:srgbClr val="B2B2B2">
                    <a:alpha val="60001"/>
                  </a:srgbClr>
                </a:gs>
                <a:gs pos="100000">
                  <a:schemeClr val="bg1">
                    <a:alpha val="80000"/>
                  </a:schemeClr>
                </a:gs>
              </a:gsLst>
              <a:lin ang="2700000" scaled="1"/>
            </a:gradFill>
            <a:ln w="9525">
              <a:noFill/>
              <a:round/>
              <a:headEnd/>
              <a:tailEnd/>
            </a:ln>
          </p:spPr>
          <p:txBody>
            <a:bodyPr/>
            <a:lstStyle/>
            <a:p>
              <a:endParaRPr lang="tr-TR"/>
            </a:p>
          </p:txBody>
        </p:sp>
        <p:sp>
          <p:nvSpPr>
            <p:cNvPr id="1137" name="Oval 113"/>
            <p:cNvSpPr>
              <a:spLocks noChangeArrowheads="1"/>
            </p:cNvSpPr>
            <p:nvPr/>
          </p:nvSpPr>
          <p:spPr bwMode="ltGray">
            <a:xfrm>
              <a:off x="209" y="2784"/>
              <a:ext cx="86" cy="86"/>
            </a:xfrm>
            <a:prstGeom prst="ellipse">
              <a:avLst/>
            </a:prstGeom>
            <a:gradFill rotWithShape="0">
              <a:gsLst>
                <a:gs pos="0">
                  <a:srgbClr val="B2B2B2">
                    <a:alpha val="60001"/>
                  </a:srgbClr>
                </a:gs>
                <a:gs pos="100000">
                  <a:schemeClr val="bg1">
                    <a:alpha val="80000"/>
                  </a:schemeClr>
                </a:gs>
              </a:gsLst>
              <a:lin ang="18900000" scaled="1"/>
            </a:gradFill>
            <a:ln w="9525">
              <a:noFill/>
              <a:round/>
              <a:headEnd/>
              <a:tailEnd/>
            </a:ln>
            <a:effectLst/>
          </p:spPr>
          <p:txBody>
            <a:bodyPr/>
            <a:lstStyle/>
            <a:p>
              <a:endParaRPr lang="tr-TR"/>
            </a:p>
          </p:txBody>
        </p:sp>
        <p:sp>
          <p:nvSpPr>
            <p:cNvPr id="1138" name="Oval 114"/>
            <p:cNvSpPr>
              <a:spLocks noChangeArrowheads="1"/>
            </p:cNvSpPr>
            <p:nvPr/>
          </p:nvSpPr>
          <p:spPr bwMode="ltGray">
            <a:xfrm>
              <a:off x="1536" y="3884"/>
              <a:ext cx="92" cy="92"/>
            </a:xfrm>
            <a:prstGeom prst="ellipse">
              <a:avLst/>
            </a:prstGeom>
            <a:gradFill rotWithShape="0">
              <a:gsLst>
                <a:gs pos="0">
                  <a:srgbClr val="B2B2B2">
                    <a:alpha val="60001"/>
                  </a:srgbClr>
                </a:gs>
                <a:gs pos="100000">
                  <a:schemeClr val="bg1">
                    <a:alpha val="80000"/>
                  </a:schemeClr>
                </a:gs>
              </a:gsLst>
              <a:lin ang="2700000" scaled="1"/>
            </a:gradFill>
            <a:ln w="9525">
              <a:noFill/>
              <a:round/>
              <a:headEnd/>
              <a:tailEnd/>
            </a:ln>
            <a:effectLst/>
          </p:spPr>
          <p:txBody>
            <a:bodyPr/>
            <a:lstStyle/>
            <a:p>
              <a:endParaRPr lang="tr-TR"/>
            </a:p>
          </p:txBody>
        </p:sp>
        <p:sp>
          <p:nvSpPr>
            <p:cNvPr id="1139" name="Oval 115"/>
            <p:cNvSpPr>
              <a:spLocks noChangeArrowheads="1"/>
            </p:cNvSpPr>
            <p:nvPr/>
          </p:nvSpPr>
          <p:spPr bwMode="ltGray">
            <a:xfrm>
              <a:off x="791" y="2723"/>
              <a:ext cx="121" cy="121"/>
            </a:xfrm>
            <a:prstGeom prst="ellipse">
              <a:avLst/>
            </a:prstGeom>
            <a:gradFill rotWithShape="0">
              <a:gsLst>
                <a:gs pos="0">
                  <a:srgbClr val="B2B2B2">
                    <a:alpha val="60001"/>
                  </a:srgbClr>
                </a:gs>
                <a:gs pos="100000">
                  <a:schemeClr val="bg1">
                    <a:alpha val="80000"/>
                  </a:schemeClr>
                </a:gs>
              </a:gsLst>
              <a:lin ang="18900000" scaled="1"/>
            </a:gradFill>
            <a:ln w="9525">
              <a:noFill/>
              <a:round/>
              <a:headEnd/>
              <a:tailEnd/>
            </a:ln>
            <a:effectLst/>
          </p:spPr>
          <p:txBody>
            <a:bodyPr/>
            <a:lstStyle/>
            <a:p>
              <a:endParaRPr lang="tr-TR"/>
            </a:p>
          </p:txBody>
        </p:sp>
      </p:grpSp>
      <p:pic>
        <p:nvPicPr>
          <p:cNvPr id="1141" name="Picture 117" descr="Earth-06-june2"/>
          <p:cNvPicPr>
            <a:picLocks noChangeAspect="1" noChangeArrowheads="1" noCrop="1"/>
          </p:cNvPicPr>
          <p:nvPr userDrawn="1"/>
        </p:nvPicPr>
        <p:blipFill>
          <a:blip r:embed="rId17" cstate="print"/>
          <a:srcRect/>
          <a:stretch>
            <a:fillRect/>
          </a:stretch>
        </p:blipFill>
        <p:spPr bwMode="auto">
          <a:xfrm>
            <a:off x="8350250" y="127000"/>
            <a:ext cx="581025" cy="581025"/>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id="1" dur="indefinite" restart="never" nodeType="tmRoot"/>
      </p:par>
    </p:tnLst>
  </p:timing>
  <p:hf hdr="0"/>
  <p:txStyles>
    <p:titleStyle>
      <a:lvl1pPr algn="ctr" rtl="0" fontAlgn="base">
        <a:spcBef>
          <a:spcPct val="0"/>
        </a:spcBef>
        <a:spcAft>
          <a:spcPct val="0"/>
        </a:spcAft>
        <a:defRPr sz="2800" b="1">
          <a:solidFill>
            <a:schemeClr val="tx2"/>
          </a:solidFill>
          <a:latin typeface="+mj-lt"/>
          <a:ea typeface="+mj-ea"/>
          <a:cs typeface="+mj-cs"/>
        </a:defRPr>
      </a:lvl1pPr>
      <a:lvl2pPr algn="ctr" rtl="0" fontAlgn="base">
        <a:spcBef>
          <a:spcPct val="0"/>
        </a:spcBef>
        <a:spcAft>
          <a:spcPct val="0"/>
        </a:spcAft>
        <a:defRPr sz="2800" b="1">
          <a:solidFill>
            <a:schemeClr val="tx2"/>
          </a:solidFill>
          <a:latin typeface="Times New Roman" pitchFamily="18" charset="0"/>
        </a:defRPr>
      </a:lvl2pPr>
      <a:lvl3pPr algn="ctr" rtl="0" fontAlgn="base">
        <a:spcBef>
          <a:spcPct val="0"/>
        </a:spcBef>
        <a:spcAft>
          <a:spcPct val="0"/>
        </a:spcAft>
        <a:defRPr sz="2800" b="1">
          <a:solidFill>
            <a:schemeClr val="tx2"/>
          </a:solidFill>
          <a:latin typeface="Times New Roman" pitchFamily="18" charset="0"/>
        </a:defRPr>
      </a:lvl3pPr>
      <a:lvl4pPr algn="ctr" rtl="0" fontAlgn="base">
        <a:spcBef>
          <a:spcPct val="0"/>
        </a:spcBef>
        <a:spcAft>
          <a:spcPct val="0"/>
        </a:spcAft>
        <a:defRPr sz="2800" b="1">
          <a:solidFill>
            <a:schemeClr val="tx2"/>
          </a:solidFill>
          <a:latin typeface="Times New Roman" pitchFamily="18" charset="0"/>
        </a:defRPr>
      </a:lvl4pPr>
      <a:lvl5pPr algn="ctr" rtl="0" fontAlgn="base">
        <a:spcBef>
          <a:spcPct val="0"/>
        </a:spcBef>
        <a:spcAft>
          <a:spcPct val="0"/>
        </a:spcAft>
        <a:defRPr sz="2800" b="1">
          <a:solidFill>
            <a:schemeClr val="tx2"/>
          </a:solidFill>
          <a:latin typeface="Times New Roman" pitchFamily="18" charset="0"/>
        </a:defRPr>
      </a:lvl5pPr>
      <a:lvl6pPr marL="457200" algn="ctr" rtl="0" fontAlgn="base">
        <a:spcBef>
          <a:spcPct val="0"/>
        </a:spcBef>
        <a:spcAft>
          <a:spcPct val="0"/>
        </a:spcAft>
        <a:defRPr sz="2800" b="1">
          <a:solidFill>
            <a:schemeClr val="tx2"/>
          </a:solidFill>
          <a:latin typeface="Times New Roman" pitchFamily="18" charset="0"/>
        </a:defRPr>
      </a:lvl6pPr>
      <a:lvl7pPr marL="914400" algn="ctr" rtl="0" fontAlgn="base">
        <a:spcBef>
          <a:spcPct val="0"/>
        </a:spcBef>
        <a:spcAft>
          <a:spcPct val="0"/>
        </a:spcAft>
        <a:defRPr sz="2800" b="1">
          <a:solidFill>
            <a:schemeClr val="tx2"/>
          </a:solidFill>
          <a:latin typeface="Times New Roman" pitchFamily="18" charset="0"/>
        </a:defRPr>
      </a:lvl7pPr>
      <a:lvl8pPr marL="1371600" algn="ctr" rtl="0" fontAlgn="base">
        <a:spcBef>
          <a:spcPct val="0"/>
        </a:spcBef>
        <a:spcAft>
          <a:spcPct val="0"/>
        </a:spcAft>
        <a:defRPr sz="2800" b="1">
          <a:solidFill>
            <a:schemeClr val="tx2"/>
          </a:solidFill>
          <a:latin typeface="Times New Roman" pitchFamily="18" charset="0"/>
        </a:defRPr>
      </a:lvl8pPr>
      <a:lvl9pPr marL="1828800" algn="ctr" rtl="0" fontAlgn="base">
        <a:spcBef>
          <a:spcPct val="0"/>
        </a:spcBef>
        <a:spcAft>
          <a:spcPct val="0"/>
        </a:spcAft>
        <a:defRPr sz="2800" b="1">
          <a:solidFill>
            <a:schemeClr val="tx2"/>
          </a:solidFill>
          <a:latin typeface="Times New Roman" pitchFamily="18" charset="0"/>
        </a:defRPr>
      </a:lvl9pPr>
    </p:titleStyle>
    <p:bodyStyle>
      <a:lvl1pPr marL="342900" indent="-342900" algn="l" rtl="0" fontAlgn="base">
        <a:spcBef>
          <a:spcPct val="20000"/>
        </a:spcBef>
        <a:spcAft>
          <a:spcPct val="0"/>
        </a:spcAft>
        <a:buClr>
          <a:srgbClr val="FF0000"/>
        </a:buClr>
        <a:buFont typeface="Wingdings" pitchFamily="2" charset="2"/>
        <a:buBlip>
          <a:blip r:embed="rId18"/>
        </a:buBlip>
        <a:defRPr sz="2400">
          <a:solidFill>
            <a:schemeClr val="tx1"/>
          </a:solidFill>
          <a:latin typeface="+mn-lt"/>
          <a:ea typeface="+mn-ea"/>
          <a:cs typeface="+mn-cs"/>
        </a:defRPr>
      </a:lvl1pPr>
      <a:lvl2pPr marL="742950" indent="-285750" algn="l" rtl="0" fontAlgn="base">
        <a:spcBef>
          <a:spcPct val="20000"/>
        </a:spcBef>
        <a:spcAft>
          <a:spcPct val="0"/>
        </a:spcAft>
        <a:buClr>
          <a:srgbClr val="FF0000"/>
        </a:buClr>
        <a:buFont typeface="Wingdings" pitchFamily="2" charset="2"/>
        <a:buBlip>
          <a:blip r:embed="rId19"/>
        </a:buBlip>
        <a:defRPr sz="2400">
          <a:solidFill>
            <a:schemeClr val="tx1"/>
          </a:solidFill>
          <a:latin typeface="+mj-lt"/>
        </a:defRPr>
      </a:lvl2pPr>
      <a:lvl3pPr marL="1143000" indent="-228600" algn="l" rtl="0" fontAlgn="base">
        <a:spcBef>
          <a:spcPct val="20000"/>
        </a:spcBef>
        <a:spcAft>
          <a:spcPct val="0"/>
        </a:spcAft>
        <a:buBlip>
          <a:blip r:embed="rId20"/>
        </a:buBlip>
        <a:defRPr sz="20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Blip>
          <a:blip r:embed="rId21"/>
        </a:buBlip>
        <a:defRPr sz="2000">
          <a:solidFill>
            <a:schemeClr val="tx1"/>
          </a:solidFill>
          <a:latin typeface="Arial" charset="0"/>
        </a:defRPr>
      </a:lvl5pPr>
      <a:lvl6pPr marL="2514600" indent="-228600" algn="l" rtl="0" fontAlgn="base">
        <a:spcBef>
          <a:spcPct val="20000"/>
        </a:spcBef>
        <a:spcAft>
          <a:spcPct val="0"/>
        </a:spcAft>
        <a:buBlip>
          <a:blip r:embed="rId21"/>
        </a:buBlip>
        <a:defRPr sz="2000">
          <a:solidFill>
            <a:schemeClr val="tx1"/>
          </a:solidFill>
          <a:latin typeface="Arial" charset="0"/>
        </a:defRPr>
      </a:lvl6pPr>
      <a:lvl7pPr marL="2971800" indent="-228600" algn="l" rtl="0" fontAlgn="base">
        <a:spcBef>
          <a:spcPct val="20000"/>
        </a:spcBef>
        <a:spcAft>
          <a:spcPct val="0"/>
        </a:spcAft>
        <a:buBlip>
          <a:blip r:embed="rId21"/>
        </a:buBlip>
        <a:defRPr sz="2000">
          <a:solidFill>
            <a:schemeClr val="tx1"/>
          </a:solidFill>
          <a:latin typeface="Arial" charset="0"/>
        </a:defRPr>
      </a:lvl7pPr>
      <a:lvl8pPr marL="3429000" indent="-228600" algn="l" rtl="0" fontAlgn="base">
        <a:spcBef>
          <a:spcPct val="20000"/>
        </a:spcBef>
        <a:spcAft>
          <a:spcPct val="0"/>
        </a:spcAft>
        <a:buBlip>
          <a:blip r:embed="rId21"/>
        </a:buBlip>
        <a:defRPr sz="2000">
          <a:solidFill>
            <a:schemeClr val="tx1"/>
          </a:solidFill>
          <a:latin typeface="Arial" charset="0"/>
        </a:defRPr>
      </a:lvl8pPr>
      <a:lvl9pPr marL="3886200" indent="-228600" algn="l" rtl="0" fontAlgn="base">
        <a:spcBef>
          <a:spcPct val="20000"/>
        </a:spcBef>
        <a:spcAft>
          <a:spcPct val="0"/>
        </a:spcAft>
        <a:buBlip>
          <a:blip r:embed="rId21"/>
        </a:buBlip>
        <a:defRPr sz="2000">
          <a:solidFill>
            <a:schemeClr val="tx1"/>
          </a:solidFill>
          <a:latin typeface="Arial" charset="0"/>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kutanis@sakarya.edu.tr"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vmlDrawing" Target="../drawings/vmlDrawing17.vml"/><Relationship Id="rId4" Type="http://schemas.openxmlformats.org/officeDocument/2006/relationships/oleObject" Target="../embeddings/oleObject47.bin"/></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6.xml"/><Relationship Id="rId4" Type="http://schemas.openxmlformats.org/officeDocument/2006/relationships/image" Target="../media/image145.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oleObject" Target="../embeddings/oleObject14.bin"/><Relationship Id="rId3" Type="http://schemas.openxmlformats.org/officeDocument/2006/relationships/oleObject" Target="../embeddings/oleObject4.bin"/><Relationship Id="rId7" Type="http://schemas.openxmlformats.org/officeDocument/2006/relationships/oleObject" Target="../embeddings/oleObject8.bin"/><Relationship Id="rId12" Type="http://schemas.openxmlformats.org/officeDocument/2006/relationships/oleObject" Target="../embeddings/oleObject13.bin"/><Relationship Id="rId17" Type="http://schemas.openxmlformats.org/officeDocument/2006/relationships/oleObject" Target="../embeddings/oleObject18.bin"/><Relationship Id="rId2" Type="http://schemas.openxmlformats.org/officeDocument/2006/relationships/slideLayout" Target="../slideLayouts/slideLayout6.xml"/><Relationship Id="rId16" Type="http://schemas.openxmlformats.org/officeDocument/2006/relationships/oleObject" Target="../embeddings/oleObject17.bin"/><Relationship Id="rId1" Type="http://schemas.openxmlformats.org/officeDocument/2006/relationships/vmlDrawing" Target="../drawings/vmlDrawing4.vml"/><Relationship Id="rId6" Type="http://schemas.openxmlformats.org/officeDocument/2006/relationships/oleObject" Target="../embeddings/oleObject7.bin"/><Relationship Id="rId11" Type="http://schemas.openxmlformats.org/officeDocument/2006/relationships/oleObject" Target="../embeddings/oleObject12.bin"/><Relationship Id="rId5" Type="http://schemas.openxmlformats.org/officeDocument/2006/relationships/oleObject" Target="../embeddings/oleObject6.bin"/><Relationship Id="rId15" Type="http://schemas.openxmlformats.org/officeDocument/2006/relationships/oleObject" Target="../embeddings/oleObject16.bin"/><Relationship Id="rId10" Type="http://schemas.openxmlformats.org/officeDocument/2006/relationships/oleObject" Target="../embeddings/oleObject11.bin"/><Relationship Id="rId4" Type="http://schemas.openxmlformats.org/officeDocument/2006/relationships/oleObject" Target="../embeddings/oleObject5.bin"/><Relationship Id="rId9" Type="http://schemas.openxmlformats.org/officeDocument/2006/relationships/oleObject" Target="../embeddings/oleObject10.bin"/><Relationship Id="rId14" Type="http://schemas.openxmlformats.org/officeDocument/2006/relationships/oleObject" Target="../embeddings/oleObject15.bin"/></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image" Target="../media/image41.wmf"/><Relationship Id="rId5" Type="http://schemas.openxmlformats.org/officeDocument/2006/relationships/image" Target="../media/image40.wmf"/><Relationship Id="rId4" Type="http://schemas.openxmlformats.org/officeDocument/2006/relationships/image" Target="../media/image39.wmf"/></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6.v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3.xml"/><Relationship Id="rId1" Type="http://schemas.openxmlformats.org/officeDocument/2006/relationships/vmlDrawing" Target="../drawings/vmlDrawing7.vml"/><Relationship Id="rId5" Type="http://schemas.openxmlformats.org/officeDocument/2006/relationships/oleObject" Target="../embeddings/oleObject23.bin"/><Relationship Id="rId4" Type="http://schemas.openxmlformats.org/officeDocument/2006/relationships/oleObject" Target="../embeddings/oleObject22.bin"/></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w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56.wmf"/></Relationships>
</file>

<file path=ppt/slides/_rels/slide49.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e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24.bin"/><Relationship Id="rId7" Type="http://schemas.openxmlformats.org/officeDocument/2006/relationships/oleObject" Target="../embeddings/oleObject28.bin"/><Relationship Id="rId2" Type="http://schemas.openxmlformats.org/officeDocument/2006/relationships/slideLayout" Target="../slideLayouts/slideLayout13.xml"/><Relationship Id="rId1" Type="http://schemas.openxmlformats.org/officeDocument/2006/relationships/vmlDrawing" Target="../drawings/vmlDrawing8.vml"/><Relationship Id="rId6" Type="http://schemas.openxmlformats.org/officeDocument/2006/relationships/oleObject" Target="../embeddings/oleObject27.bin"/><Relationship Id="rId5" Type="http://schemas.openxmlformats.org/officeDocument/2006/relationships/oleObject" Target="../embeddings/oleObject26.bin"/><Relationship Id="rId4" Type="http://schemas.openxmlformats.org/officeDocument/2006/relationships/oleObject" Target="../embeddings/oleObject25.bin"/></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4.xml"/><Relationship Id="rId1" Type="http://schemas.openxmlformats.org/officeDocument/2006/relationships/vmlDrawing" Target="../drawings/vmlDrawing9.vml"/><Relationship Id="rId6" Type="http://schemas.openxmlformats.org/officeDocument/2006/relationships/oleObject" Target="../embeddings/oleObject32.bin"/><Relationship Id="rId5" Type="http://schemas.openxmlformats.org/officeDocument/2006/relationships/oleObject" Target="../embeddings/oleObject31.bin"/><Relationship Id="rId4" Type="http://schemas.openxmlformats.org/officeDocument/2006/relationships/oleObject" Target="../embeddings/oleObject30.bin"/></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38.bin"/><Relationship Id="rId3" Type="http://schemas.openxmlformats.org/officeDocument/2006/relationships/oleObject" Target="../embeddings/oleObject33.bin"/><Relationship Id="rId7" Type="http://schemas.openxmlformats.org/officeDocument/2006/relationships/oleObject" Target="../embeddings/oleObject37.bin"/><Relationship Id="rId2" Type="http://schemas.openxmlformats.org/officeDocument/2006/relationships/slideLayout" Target="../slideLayouts/slideLayout14.xml"/><Relationship Id="rId1" Type="http://schemas.openxmlformats.org/officeDocument/2006/relationships/vmlDrawing" Target="../drawings/vmlDrawing10.vml"/><Relationship Id="rId6" Type="http://schemas.openxmlformats.org/officeDocument/2006/relationships/oleObject" Target="../embeddings/oleObject36.bin"/><Relationship Id="rId5" Type="http://schemas.openxmlformats.org/officeDocument/2006/relationships/oleObject" Target="../embeddings/oleObject35.bin"/><Relationship Id="rId4" Type="http://schemas.openxmlformats.org/officeDocument/2006/relationships/oleObject" Target="../embeddings/oleObject34.bin"/></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mlDrawing" Target="../drawings/vmlDrawing11.vml"/><Relationship Id="rId4" Type="http://schemas.openxmlformats.org/officeDocument/2006/relationships/oleObject" Target="../embeddings/oleObject39.bin"/></Relationships>
</file>

<file path=ppt/slides/_rels/slide7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png"/><Relationship Id="rId1" Type="http://schemas.openxmlformats.org/officeDocument/2006/relationships/slideLayout" Target="../slideLayouts/slideLayout6.xml"/><Relationship Id="rId5" Type="http://schemas.openxmlformats.org/officeDocument/2006/relationships/image" Target="../media/image94.wmf"/><Relationship Id="rId4" Type="http://schemas.openxmlformats.org/officeDocument/2006/relationships/image" Target="../media/image93.wmf"/></Relationships>
</file>

<file path=ppt/slides/_rels/slide7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wmf"/><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image" Target="../media/image97.wmf"/><Relationship Id="rId1" Type="http://schemas.openxmlformats.org/officeDocument/2006/relationships/slideLayout" Target="../slideLayouts/slideLayout6.xml"/><Relationship Id="rId4" Type="http://schemas.openxmlformats.org/officeDocument/2006/relationships/image" Target="../media/image99.wmf"/></Relationships>
</file>

<file path=ppt/slides/_rels/slide78.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image" Target="../media/image100.jpeg"/><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7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6.xml"/><Relationship Id="rId6" Type="http://schemas.openxmlformats.org/officeDocument/2006/relationships/image" Target="../media/image107.png"/><Relationship Id="rId5" Type="http://schemas.openxmlformats.org/officeDocument/2006/relationships/image" Target="../media/image106.jpeg"/><Relationship Id="rId4" Type="http://schemas.openxmlformats.org/officeDocument/2006/relationships/image" Target="../media/image105.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2.xml"/><Relationship Id="rId1" Type="http://schemas.openxmlformats.org/officeDocument/2006/relationships/vmlDrawing" Target="../drawings/vmlDrawing12.v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mlDrawing" Target="../drawings/vmlDrawing13.vml"/><Relationship Id="rId4" Type="http://schemas.openxmlformats.org/officeDocument/2006/relationships/oleObject" Target="../embeddings/oleObject41.bin"/></Relationships>
</file>

<file path=ppt/slides/_rels/slide8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13.xml"/><Relationship Id="rId1" Type="http://schemas.openxmlformats.org/officeDocument/2006/relationships/vmlDrawing" Target="../drawings/vmlDrawing14.vml"/><Relationship Id="rId5" Type="http://schemas.openxmlformats.org/officeDocument/2006/relationships/oleObject" Target="../embeddings/oleObject44.bin"/><Relationship Id="rId4" Type="http://schemas.openxmlformats.org/officeDocument/2006/relationships/oleObject" Target="../embeddings/oleObject43.bin"/></Relationships>
</file>

<file path=ppt/slides/_rels/slide8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9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24.wmf"/><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128.jpeg"/></Relationships>
</file>

<file path=ppt/slides/_rels/slide97.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image" Target="../media/image129.wmf"/><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mlDrawing" Target="../drawings/vmlDrawing16.vml"/><Relationship Id="rId4" Type="http://schemas.openxmlformats.org/officeDocument/2006/relationships/oleObject" Target="../embeddings/oleObject46.bin"/></Relationships>
</file>

<file path=ppt/slides/_rels/slide9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dt" sz="half" idx="2"/>
          </p:nvPr>
        </p:nvSpPr>
        <p:spPr/>
        <p:txBody>
          <a:bodyPr/>
          <a:lstStyle/>
          <a:p>
            <a:r>
              <a:rPr lang="tr-TR"/>
              <a:t>10.10.2008</a:t>
            </a:r>
          </a:p>
        </p:txBody>
      </p:sp>
      <p:sp>
        <p:nvSpPr>
          <p:cNvPr id="5" name="Rectangle 5"/>
          <p:cNvSpPr>
            <a:spLocks noGrp="1" noChangeArrowheads="1"/>
          </p:cNvSpPr>
          <p:nvPr>
            <p:ph type="ftr" sz="quarter" idx="3"/>
          </p:nvPr>
        </p:nvSpPr>
        <p:spPr/>
        <p:txBody>
          <a:bodyPr/>
          <a:lstStyle/>
          <a:p>
            <a:r>
              <a:rPr lang="tr-TR"/>
              <a:t>DR.MUSTAFA KUTANİS</a:t>
            </a:r>
          </a:p>
        </p:txBody>
      </p:sp>
      <p:sp>
        <p:nvSpPr>
          <p:cNvPr id="6" name="Rectangle 6"/>
          <p:cNvSpPr>
            <a:spLocks noGrp="1" noChangeArrowheads="1"/>
          </p:cNvSpPr>
          <p:nvPr>
            <p:ph type="sldNum" sz="quarter" idx="4"/>
          </p:nvPr>
        </p:nvSpPr>
        <p:spPr/>
        <p:txBody>
          <a:bodyPr/>
          <a:lstStyle/>
          <a:p>
            <a:r>
              <a:rPr lang="tr-TR"/>
              <a:t>SLIDE </a:t>
            </a:r>
            <a:fld id="{9F609B90-F17C-43AC-A8BD-85B8F471E85C}" type="slidenum">
              <a:rPr lang="tr-TR"/>
              <a:pPr/>
              <a:t>1</a:t>
            </a:fld>
            <a:endParaRPr lang="tr-TR"/>
          </a:p>
        </p:txBody>
      </p:sp>
      <p:sp>
        <p:nvSpPr>
          <p:cNvPr id="450564" name="Rectangle 4"/>
          <p:cNvSpPr>
            <a:spLocks noGrp="1" noChangeArrowheads="1"/>
          </p:cNvSpPr>
          <p:nvPr>
            <p:ph type="ctrTitle"/>
          </p:nvPr>
        </p:nvSpPr>
        <p:spPr>
          <a:xfrm>
            <a:off x="663575" y="2209800"/>
            <a:ext cx="7986713" cy="1470025"/>
          </a:xfrm>
          <a:solidFill>
            <a:srgbClr val="0000FF"/>
          </a:solidFill>
        </p:spPr>
        <p:txBody>
          <a:bodyPr/>
          <a:lstStyle/>
          <a:p>
            <a:r>
              <a:rPr lang="tr-TR" sz="4400">
                <a:solidFill>
                  <a:srgbClr val="F6FDA1"/>
                </a:solidFill>
              </a:rPr>
              <a:t>BETONARME TAŞIYICI SİSTEMLER</a:t>
            </a:r>
          </a:p>
        </p:txBody>
      </p:sp>
      <p:sp>
        <p:nvSpPr>
          <p:cNvPr id="450565" name="Rectangle 5"/>
          <p:cNvSpPr>
            <a:spLocks noGrp="1" noChangeArrowheads="1"/>
          </p:cNvSpPr>
          <p:nvPr>
            <p:ph type="subTitle" idx="1"/>
          </p:nvPr>
        </p:nvSpPr>
        <p:spPr>
          <a:xfrm>
            <a:off x="730250" y="3794125"/>
            <a:ext cx="7866063" cy="2492375"/>
          </a:xfrm>
        </p:spPr>
        <p:txBody>
          <a:bodyPr/>
          <a:lstStyle/>
          <a:p>
            <a:pPr>
              <a:lnSpc>
                <a:spcPct val="90000"/>
              </a:lnSpc>
            </a:pPr>
            <a:r>
              <a:rPr lang="tr-TR" sz="2000" b="1">
                <a:latin typeface="Times New Roman" pitchFamily="18" charset="0"/>
              </a:rPr>
              <a:t>Y.DOÇ.DR. MUSTAFA KUTANİS</a:t>
            </a:r>
          </a:p>
          <a:p>
            <a:pPr>
              <a:lnSpc>
                <a:spcPct val="90000"/>
              </a:lnSpc>
            </a:pPr>
            <a:r>
              <a:rPr lang="tr-TR" sz="2000">
                <a:hlinkClick r:id="rId2"/>
              </a:rPr>
              <a:t>kutanis@sakarya.edu.tr</a:t>
            </a:r>
            <a:endParaRPr lang="tr-TR" sz="2000"/>
          </a:p>
          <a:p>
            <a:pPr>
              <a:lnSpc>
                <a:spcPct val="90000"/>
              </a:lnSpc>
            </a:pPr>
            <a:r>
              <a:rPr lang="tr-TR" sz="2000" b="1">
                <a:solidFill>
                  <a:srgbClr val="0000FF"/>
                </a:solidFill>
                <a:effectLst>
                  <a:outerShdw blurRad="38100" dist="38100" dir="2700000" algn="tl">
                    <a:srgbClr val="C0C0C0"/>
                  </a:outerShdw>
                </a:effectLst>
              </a:rPr>
              <a:t>http://www.sakarya.edu.tr/~kutanis/</a:t>
            </a:r>
          </a:p>
          <a:p>
            <a:pPr>
              <a:lnSpc>
                <a:spcPct val="90000"/>
              </a:lnSpc>
            </a:pPr>
            <a:r>
              <a:rPr lang="tr-TR" sz="2000"/>
              <a:t>Sakarya Üniversitesi, İnşaat Mühendisliği Bölümü</a:t>
            </a:r>
          </a:p>
          <a:p>
            <a:pPr>
              <a:lnSpc>
                <a:spcPct val="90000"/>
              </a:lnSpc>
            </a:pPr>
            <a:r>
              <a:rPr lang="tr-TR" sz="2000"/>
              <a:t>Yapı Anabilim Dalı</a:t>
            </a:r>
          </a:p>
          <a:p>
            <a:pPr>
              <a:lnSpc>
                <a:spcPct val="90000"/>
              </a:lnSpc>
            </a:pPr>
            <a:endParaRPr lang="tr-TR" sz="2000"/>
          </a:p>
          <a:p>
            <a:pPr>
              <a:lnSpc>
                <a:spcPct val="90000"/>
              </a:lnSpc>
            </a:pPr>
            <a:r>
              <a:rPr lang="tr-TR" sz="1700" b="1" u="sng">
                <a:solidFill>
                  <a:srgbClr val="333399"/>
                </a:solidFill>
              </a:rPr>
              <a:t>20 EKİM 2007 </a:t>
            </a:r>
            <a:r>
              <a:rPr lang="tr-TR" sz="1700" b="1" u="sng">
                <a:solidFill>
                  <a:srgbClr val="FF3300"/>
                </a:solidFill>
              </a:rPr>
              <a:t>ADAPAZARI</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3 Veri Yer Tutucusu"/>
          <p:cNvSpPr>
            <a:spLocks noGrp="1"/>
          </p:cNvSpPr>
          <p:nvPr>
            <p:ph type="dt" sz="half" idx="10"/>
          </p:nvPr>
        </p:nvSpPr>
        <p:spPr/>
        <p:txBody>
          <a:bodyPr/>
          <a:lstStyle/>
          <a:p>
            <a:r>
              <a:rPr lang="tr-TR"/>
              <a:t>10.10.2008</a:t>
            </a:r>
          </a:p>
        </p:txBody>
      </p:sp>
      <p:sp>
        <p:nvSpPr>
          <p:cNvPr id="11" name="4 Altbilgi Yer Tutucusu"/>
          <p:cNvSpPr>
            <a:spLocks noGrp="1"/>
          </p:cNvSpPr>
          <p:nvPr>
            <p:ph type="ftr" sz="quarter" idx="11"/>
          </p:nvPr>
        </p:nvSpPr>
        <p:spPr/>
        <p:txBody>
          <a:bodyPr/>
          <a:lstStyle/>
          <a:p>
            <a:r>
              <a:rPr lang="tr-TR"/>
              <a:t>DR. MUSTAFA KUTANİS SAÜ İNŞ.MÜH. BÖLÜMÜ</a:t>
            </a:r>
          </a:p>
        </p:txBody>
      </p:sp>
      <p:sp>
        <p:nvSpPr>
          <p:cNvPr id="12" name="5 Slayt Numarası Yer Tutucusu"/>
          <p:cNvSpPr>
            <a:spLocks noGrp="1"/>
          </p:cNvSpPr>
          <p:nvPr>
            <p:ph type="sldNum" sz="quarter" idx="12"/>
          </p:nvPr>
        </p:nvSpPr>
        <p:spPr/>
        <p:txBody>
          <a:bodyPr/>
          <a:lstStyle/>
          <a:p>
            <a:r>
              <a:rPr lang="tr-TR"/>
              <a:t>SLIDE </a:t>
            </a:r>
            <a:fld id="{6A99E218-E26E-417D-A105-9B01553533FA}" type="slidenum">
              <a:rPr lang="tr-TR"/>
              <a:pPr/>
              <a:t>10</a:t>
            </a:fld>
            <a:r>
              <a:rPr lang="tr-TR"/>
              <a:t>/114</a:t>
            </a:r>
          </a:p>
        </p:txBody>
      </p:sp>
      <p:sp>
        <p:nvSpPr>
          <p:cNvPr id="508930" name="Rectangle 2"/>
          <p:cNvSpPr>
            <a:spLocks noGrp="1" noChangeArrowheads="1"/>
          </p:cNvSpPr>
          <p:nvPr>
            <p:ph type="title"/>
          </p:nvPr>
        </p:nvSpPr>
        <p:spPr>
          <a:solidFill>
            <a:schemeClr val="accent1"/>
          </a:solidFill>
        </p:spPr>
        <p:txBody>
          <a:bodyPr/>
          <a:lstStyle/>
          <a:p>
            <a:r>
              <a:rPr lang="tr-TR"/>
              <a:t>Güvenlik (1/2)</a:t>
            </a:r>
          </a:p>
        </p:txBody>
      </p:sp>
      <p:sp>
        <p:nvSpPr>
          <p:cNvPr id="508931" name="Rectangle 3"/>
          <p:cNvSpPr>
            <a:spLocks noGrp="1" noChangeArrowheads="1"/>
          </p:cNvSpPr>
          <p:nvPr>
            <p:ph type="body" idx="1"/>
          </p:nvPr>
        </p:nvSpPr>
        <p:spPr>
          <a:xfrm>
            <a:off x="401638" y="908050"/>
            <a:ext cx="8494712" cy="1912938"/>
          </a:xfrm>
        </p:spPr>
        <p:txBody>
          <a:bodyPr/>
          <a:lstStyle/>
          <a:p>
            <a:r>
              <a:rPr lang="tr-TR"/>
              <a:t>Dış etkilerden (yüklerden) dolayı yapıda oluşan zorlanmalar, yapının taşıyabileceği (karşı koyabileceği) sınır değerlerden belirli bir güvenlik katsayısı kadar küçük olmalıdır.</a:t>
            </a:r>
          </a:p>
          <a:p>
            <a:endParaRPr lang="tr-TR"/>
          </a:p>
        </p:txBody>
      </p:sp>
      <p:sp>
        <p:nvSpPr>
          <p:cNvPr id="508932" name="Text Box 4"/>
          <p:cNvSpPr txBox="1">
            <a:spLocks noChangeArrowheads="1"/>
          </p:cNvSpPr>
          <p:nvPr/>
        </p:nvSpPr>
        <p:spPr bwMode="auto">
          <a:xfrm>
            <a:off x="806450" y="2825750"/>
            <a:ext cx="7219950" cy="762000"/>
          </a:xfrm>
          <a:prstGeom prst="rect">
            <a:avLst/>
          </a:prstGeom>
          <a:noFill/>
          <a:ln w="19050">
            <a:noFill/>
            <a:miter lim="800000"/>
            <a:headEnd/>
            <a:tailEnd/>
          </a:ln>
          <a:effectLst/>
        </p:spPr>
        <p:txBody>
          <a:bodyPr>
            <a:spAutoFit/>
          </a:bodyPr>
          <a:lstStyle/>
          <a:p>
            <a:pPr>
              <a:spcBef>
                <a:spcPct val="50000"/>
              </a:spcBef>
              <a:spcAft>
                <a:spcPct val="50000"/>
              </a:spcAft>
            </a:pPr>
            <a:r>
              <a:rPr lang="tr-TR" sz="4400"/>
              <a:t>F</a:t>
            </a:r>
            <a:r>
              <a:rPr lang="tr-TR" sz="4400" baseline="-25000"/>
              <a:t>i</a:t>
            </a:r>
            <a:r>
              <a:rPr lang="tr-TR" sz="4400"/>
              <a:t>     </a:t>
            </a:r>
            <a:r>
              <a:rPr lang="tr-TR" sz="4400">
                <a:cs typeface="Arial" charset="0"/>
              </a:rPr>
              <a:t>→    </a:t>
            </a:r>
            <a:r>
              <a:rPr lang="tr-TR" sz="4400">
                <a:cs typeface="Arial" charset="0"/>
                <a:sym typeface="Symbol" pitchFamily="18" charset="2"/>
              </a:rPr>
              <a:t>  ≤  </a:t>
            </a:r>
            <a:r>
              <a:rPr lang="tr-TR" sz="4400" baseline="-25000">
                <a:cs typeface="Arial" charset="0"/>
                <a:sym typeface="Symbol" pitchFamily="18" charset="2"/>
              </a:rPr>
              <a:t>em</a:t>
            </a:r>
            <a:r>
              <a:rPr lang="tr-TR" sz="4400">
                <a:cs typeface="Arial" charset="0"/>
                <a:sym typeface="Symbol" pitchFamily="18" charset="2"/>
              </a:rPr>
              <a:t> = </a:t>
            </a:r>
            <a:r>
              <a:rPr lang="tr-TR" sz="4400">
                <a:sym typeface="Symbol" pitchFamily="18" charset="2"/>
              </a:rPr>
              <a:t></a:t>
            </a:r>
            <a:r>
              <a:rPr lang="tr-TR" sz="4400" baseline="-25000">
                <a:sym typeface="Symbol" pitchFamily="18" charset="2"/>
              </a:rPr>
              <a:t>s </a:t>
            </a:r>
            <a:r>
              <a:rPr lang="tr-TR" sz="4400">
                <a:sym typeface="Symbol" pitchFamily="18" charset="2"/>
              </a:rPr>
              <a:t>/</a:t>
            </a:r>
            <a:r>
              <a:rPr lang="tr-TR" sz="2800">
                <a:sym typeface="Symbol" pitchFamily="18" charset="2"/>
              </a:rPr>
              <a:t>GS</a:t>
            </a:r>
            <a:endParaRPr lang="tr-TR">
              <a:sym typeface="Symbol" pitchFamily="18" charset="2"/>
            </a:endParaRPr>
          </a:p>
        </p:txBody>
      </p:sp>
      <p:sp>
        <p:nvSpPr>
          <p:cNvPr id="508933" name="AutoShape 5"/>
          <p:cNvSpPr>
            <a:spLocks noChangeArrowheads="1"/>
          </p:cNvSpPr>
          <p:nvPr/>
        </p:nvSpPr>
        <p:spPr bwMode="auto">
          <a:xfrm>
            <a:off x="438150" y="4137025"/>
            <a:ext cx="1865313" cy="982663"/>
          </a:xfrm>
          <a:prstGeom prst="wedgeRectCallout">
            <a:avLst>
              <a:gd name="adj1" fmla="val -14764"/>
              <a:gd name="adj2" fmla="val -99435"/>
            </a:avLst>
          </a:prstGeom>
          <a:solidFill>
            <a:srgbClr val="F6FDA1"/>
          </a:solidFill>
          <a:ln w="9525">
            <a:solidFill>
              <a:srgbClr val="FF0000"/>
            </a:solidFill>
            <a:miter lim="800000"/>
            <a:headEnd/>
            <a:tailEnd/>
          </a:ln>
          <a:effectLst/>
        </p:spPr>
        <p:txBody>
          <a:bodyPr/>
          <a:lstStyle/>
          <a:p>
            <a:pPr algn="ctr"/>
            <a:r>
              <a:rPr lang="tr-TR"/>
              <a:t>Yapıya etkiyen yükler (İşletme Yükleri)</a:t>
            </a:r>
          </a:p>
        </p:txBody>
      </p:sp>
      <p:sp>
        <p:nvSpPr>
          <p:cNvPr id="508934" name="AutoShape 6"/>
          <p:cNvSpPr>
            <a:spLocks noChangeArrowheads="1"/>
          </p:cNvSpPr>
          <p:nvPr/>
        </p:nvSpPr>
        <p:spPr bwMode="auto">
          <a:xfrm>
            <a:off x="2638425" y="4219575"/>
            <a:ext cx="1865313" cy="982663"/>
          </a:xfrm>
          <a:prstGeom prst="wedgeRectCallout">
            <a:avLst>
              <a:gd name="adj1" fmla="val -3106"/>
              <a:gd name="adj2" fmla="val -116074"/>
            </a:avLst>
          </a:prstGeom>
          <a:solidFill>
            <a:srgbClr val="F6FDA1"/>
          </a:solidFill>
          <a:ln w="9525">
            <a:solidFill>
              <a:srgbClr val="FF0000"/>
            </a:solidFill>
            <a:miter lim="800000"/>
            <a:headEnd/>
            <a:tailEnd/>
          </a:ln>
          <a:effectLst/>
        </p:spPr>
        <p:txBody>
          <a:bodyPr/>
          <a:lstStyle/>
          <a:p>
            <a:pPr algn="ctr"/>
            <a:r>
              <a:rPr lang="tr-TR"/>
              <a:t>Zorlanmalar (Gerilmeler)</a:t>
            </a:r>
          </a:p>
          <a:p>
            <a:pPr algn="ctr"/>
            <a:r>
              <a:rPr lang="tr-TR"/>
              <a:t>İç kuvvetler</a:t>
            </a:r>
          </a:p>
        </p:txBody>
      </p:sp>
      <p:sp>
        <p:nvSpPr>
          <p:cNvPr id="508935" name="AutoShape 7"/>
          <p:cNvSpPr>
            <a:spLocks noChangeArrowheads="1"/>
          </p:cNvSpPr>
          <p:nvPr/>
        </p:nvSpPr>
        <p:spPr bwMode="auto">
          <a:xfrm>
            <a:off x="5095875" y="4194175"/>
            <a:ext cx="1263650" cy="668338"/>
          </a:xfrm>
          <a:prstGeom prst="wedgeRectCallout">
            <a:avLst>
              <a:gd name="adj1" fmla="val -52009"/>
              <a:gd name="adj2" fmla="val -126958"/>
            </a:avLst>
          </a:prstGeom>
          <a:solidFill>
            <a:srgbClr val="F6FDA1"/>
          </a:solidFill>
          <a:ln w="9525">
            <a:solidFill>
              <a:srgbClr val="FF0000"/>
            </a:solidFill>
            <a:miter lim="800000"/>
            <a:headEnd/>
            <a:tailEnd/>
          </a:ln>
          <a:effectLst/>
        </p:spPr>
        <p:txBody>
          <a:bodyPr/>
          <a:lstStyle/>
          <a:p>
            <a:pPr algn="ctr"/>
            <a:r>
              <a:rPr lang="tr-TR"/>
              <a:t>Güvenlik Gerilmesi</a:t>
            </a:r>
          </a:p>
        </p:txBody>
      </p:sp>
      <p:sp>
        <p:nvSpPr>
          <p:cNvPr id="508936" name="AutoShape 8"/>
          <p:cNvSpPr>
            <a:spLocks noChangeArrowheads="1"/>
          </p:cNvSpPr>
          <p:nvPr/>
        </p:nvSpPr>
        <p:spPr bwMode="auto">
          <a:xfrm>
            <a:off x="6872288" y="4400550"/>
            <a:ext cx="1689100" cy="654050"/>
          </a:xfrm>
          <a:prstGeom prst="wedgeRectCallout">
            <a:avLst>
              <a:gd name="adj1" fmla="val -77352"/>
              <a:gd name="adj2" fmla="val -174514"/>
            </a:avLst>
          </a:prstGeom>
          <a:solidFill>
            <a:srgbClr val="F6FDA1"/>
          </a:solidFill>
          <a:ln w="9525">
            <a:solidFill>
              <a:srgbClr val="FF0000"/>
            </a:solidFill>
            <a:miter lim="800000"/>
            <a:headEnd/>
            <a:tailEnd/>
          </a:ln>
          <a:effectLst/>
        </p:spPr>
        <p:txBody>
          <a:bodyPr/>
          <a:lstStyle/>
          <a:p>
            <a:pPr algn="ctr"/>
            <a:r>
              <a:rPr lang="tr-TR"/>
              <a:t>Malzemenin sınır değeri</a:t>
            </a:r>
          </a:p>
        </p:txBody>
      </p:sp>
      <p:sp>
        <p:nvSpPr>
          <p:cNvPr id="508937" name="AutoShape 9"/>
          <p:cNvSpPr>
            <a:spLocks noChangeArrowheads="1"/>
          </p:cNvSpPr>
          <p:nvPr/>
        </p:nvSpPr>
        <p:spPr bwMode="auto">
          <a:xfrm>
            <a:off x="7527925" y="2205038"/>
            <a:ext cx="1347788" cy="655637"/>
          </a:xfrm>
          <a:prstGeom prst="wedgeRectCallout">
            <a:avLst>
              <a:gd name="adj1" fmla="val -55889"/>
              <a:gd name="adj2" fmla="val 119731"/>
            </a:avLst>
          </a:prstGeom>
          <a:solidFill>
            <a:srgbClr val="F6FDA1"/>
          </a:solidFill>
          <a:ln w="9525">
            <a:solidFill>
              <a:srgbClr val="FF0000"/>
            </a:solidFill>
            <a:miter lim="800000"/>
            <a:headEnd/>
            <a:tailEnd/>
          </a:ln>
          <a:effectLst/>
        </p:spPr>
        <p:txBody>
          <a:bodyPr/>
          <a:lstStyle/>
          <a:p>
            <a:pPr algn="ctr"/>
            <a:r>
              <a:rPr lang="tr-TR"/>
              <a:t>Emniyet Katsayısı</a:t>
            </a: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Veri Yer Tutucusu"/>
          <p:cNvSpPr>
            <a:spLocks noGrp="1"/>
          </p:cNvSpPr>
          <p:nvPr>
            <p:ph type="dt" sz="half" idx="10"/>
          </p:nvPr>
        </p:nvSpPr>
        <p:spPr/>
        <p:txBody>
          <a:bodyPr/>
          <a:lstStyle/>
          <a:p>
            <a:r>
              <a:rPr lang="tr-TR"/>
              <a:t>10.10.2008</a:t>
            </a:r>
          </a:p>
        </p:txBody>
      </p:sp>
      <p:sp>
        <p:nvSpPr>
          <p:cNvPr id="5" name="3 Altbilgi Yer Tutucusu"/>
          <p:cNvSpPr>
            <a:spLocks noGrp="1"/>
          </p:cNvSpPr>
          <p:nvPr>
            <p:ph type="ftr" sz="quarter" idx="11"/>
          </p:nvPr>
        </p:nvSpPr>
        <p:spPr/>
        <p:txBody>
          <a:bodyPr/>
          <a:lstStyle/>
          <a:p>
            <a:r>
              <a:rPr lang="tr-TR"/>
              <a:t>DR. MUSTAFA KUTANİS SAÜ İNŞ.MÜH. BÖLÜMÜ</a:t>
            </a:r>
          </a:p>
        </p:txBody>
      </p:sp>
      <p:sp>
        <p:nvSpPr>
          <p:cNvPr id="6" name="4 Slayt Numarası Yer Tutucusu"/>
          <p:cNvSpPr>
            <a:spLocks noGrp="1"/>
          </p:cNvSpPr>
          <p:nvPr>
            <p:ph type="sldNum" sz="quarter" idx="12"/>
          </p:nvPr>
        </p:nvSpPr>
        <p:spPr/>
        <p:txBody>
          <a:bodyPr/>
          <a:lstStyle/>
          <a:p>
            <a:r>
              <a:rPr lang="tr-TR"/>
              <a:t>SLIDE </a:t>
            </a:r>
            <a:fld id="{6549002F-F3C8-454B-83A3-E49F8053E70C}" type="slidenum">
              <a:rPr lang="tr-TR"/>
              <a:pPr/>
              <a:t>100</a:t>
            </a:fld>
            <a:r>
              <a:rPr lang="tr-TR"/>
              <a:t>/114</a:t>
            </a:r>
          </a:p>
        </p:txBody>
      </p:sp>
      <p:sp>
        <p:nvSpPr>
          <p:cNvPr id="690180" name="Rectangle 4"/>
          <p:cNvSpPr>
            <a:spLocks noGrp="1" noChangeArrowheads="1"/>
          </p:cNvSpPr>
          <p:nvPr>
            <p:ph type="title"/>
          </p:nvPr>
        </p:nvSpPr>
        <p:spPr>
          <a:solidFill>
            <a:schemeClr val="accent1"/>
          </a:solidFill>
        </p:spPr>
        <p:txBody>
          <a:bodyPr/>
          <a:lstStyle/>
          <a:p>
            <a:r>
              <a:rPr lang="tr-TR" sz="2400">
                <a:solidFill>
                  <a:schemeClr val="tx1"/>
                </a:solidFill>
              </a:rPr>
              <a:t>Uygun Olmayan Taşıyıcı Sistem Örnekleri</a:t>
            </a:r>
          </a:p>
        </p:txBody>
      </p:sp>
      <p:pic>
        <p:nvPicPr>
          <p:cNvPr id="690181" name="Picture 5"/>
          <p:cNvPicPr>
            <a:picLocks noChangeAspect="1" noChangeArrowheads="1"/>
          </p:cNvPicPr>
          <p:nvPr/>
        </p:nvPicPr>
        <p:blipFill>
          <a:blip r:embed="rId2" cstate="print"/>
          <a:srcRect/>
          <a:stretch>
            <a:fillRect/>
          </a:stretch>
        </p:blipFill>
        <p:spPr bwMode="auto">
          <a:xfrm>
            <a:off x="1114425" y="846138"/>
            <a:ext cx="7261225" cy="5611812"/>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Veri Yer Tutucusu"/>
          <p:cNvSpPr>
            <a:spLocks noGrp="1"/>
          </p:cNvSpPr>
          <p:nvPr>
            <p:ph type="dt" sz="half" idx="10"/>
          </p:nvPr>
        </p:nvSpPr>
        <p:spPr/>
        <p:txBody>
          <a:bodyPr/>
          <a:lstStyle/>
          <a:p>
            <a:r>
              <a:rPr lang="tr-TR"/>
              <a:t>10.10.2008</a:t>
            </a:r>
          </a:p>
        </p:txBody>
      </p:sp>
      <p:sp>
        <p:nvSpPr>
          <p:cNvPr id="6" name="3 Altbilgi Yer Tutucusu"/>
          <p:cNvSpPr>
            <a:spLocks noGrp="1"/>
          </p:cNvSpPr>
          <p:nvPr>
            <p:ph type="ftr" sz="quarter" idx="11"/>
          </p:nvPr>
        </p:nvSpPr>
        <p:spPr/>
        <p:txBody>
          <a:bodyPr/>
          <a:lstStyle/>
          <a:p>
            <a:r>
              <a:rPr lang="tr-TR"/>
              <a:t>DR. MUSTAFA KUTANİS SAÜ İNŞ.MÜH. BÖLÜMÜ</a:t>
            </a:r>
          </a:p>
        </p:txBody>
      </p:sp>
      <p:sp>
        <p:nvSpPr>
          <p:cNvPr id="7" name="4 Slayt Numarası Yer Tutucusu"/>
          <p:cNvSpPr>
            <a:spLocks noGrp="1"/>
          </p:cNvSpPr>
          <p:nvPr>
            <p:ph type="sldNum" sz="quarter" idx="12"/>
          </p:nvPr>
        </p:nvSpPr>
        <p:spPr/>
        <p:txBody>
          <a:bodyPr/>
          <a:lstStyle/>
          <a:p>
            <a:r>
              <a:rPr lang="tr-TR"/>
              <a:t>SLIDE </a:t>
            </a:r>
            <a:fld id="{0AF75BDC-FE99-43C1-8FBE-190F92A7F917}" type="slidenum">
              <a:rPr lang="tr-TR"/>
              <a:pPr/>
              <a:t>101</a:t>
            </a:fld>
            <a:r>
              <a:rPr lang="tr-TR"/>
              <a:t>/114</a:t>
            </a:r>
          </a:p>
        </p:txBody>
      </p:sp>
      <p:sp>
        <p:nvSpPr>
          <p:cNvPr id="694274" name="Rectangle 2"/>
          <p:cNvSpPr>
            <a:spLocks noChangeArrowheads="1"/>
          </p:cNvSpPr>
          <p:nvPr/>
        </p:nvSpPr>
        <p:spPr bwMode="auto">
          <a:xfrm>
            <a:off x="1871663" y="1452563"/>
            <a:ext cx="9144000" cy="0"/>
          </a:xfrm>
          <a:prstGeom prst="rect">
            <a:avLst/>
          </a:prstGeom>
          <a:noFill/>
          <a:ln w="9525">
            <a:noFill/>
            <a:miter lim="800000"/>
            <a:headEnd/>
            <a:tailEnd/>
          </a:ln>
          <a:effectLst/>
        </p:spPr>
        <p:txBody>
          <a:bodyPr>
            <a:spAutoFit/>
          </a:bodyPr>
          <a:lstStyle/>
          <a:p>
            <a:endParaRPr lang="tr-TR"/>
          </a:p>
        </p:txBody>
      </p:sp>
      <p:pic>
        <p:nvPicPr>
          <p:cNvPr id="694275" name="Picture 3"/>
          <p:cNvPicPr>
            <a:picLocks noChangeAspect="1" noChangeArrowheads="1"/>
          </p:cNvPicPr>
          <p:nvPr/>
        </p:nvPicPr>
        <p:blipFill>
          <a:blip r:embed="rId3" cstate="print"/>
          <a:srcRect/>
          <a:stretch>
            <a:fillRect/>
          </a:stretch>
        </p:blipFill>
        <p:spPr bwMode="auto">
          <a:xfrm>
            <a:off x="577850" y="538163"/>
            <a:ext cx="7885113" cy="5913437"/>
          </a:xfrm>
          <a:prstGeom prst="rect">
            <a:avLst/>
          </a:prstGeom>
          <a:noFill/>
        </p:spPr>
      </p:pic>
      <p:sp>
        <p:nvSpPr>
          <p:cNvPr id="694277" name="Rectangle 5"/>
          <p:cNvSpPr>
            <a:spLocks noGrp="1" noChangeArrowheads="1"/>
          </p:cNvSpPr>
          <p:nvPr>
            <p:ph type="title"/>
          </p:nvPr>
        </p:nvSpPr>
        <p:spPr>
          <a:xfrm>
            <a:off x="827088" y="73025"/>
            <a:ext cx="7437437" cy="614363"/>
          </a:xfrm>
          <a:solidFill>
            <a:schemeClr val="accent1"/>
          </a:solidFill>
        </p:spPr>
        <p:txBody>
          <a:bodyPr/>
          <a:lstStyle/>
          <a:p>
            <a:r>
              <a:rPr lang="tr-TR" sz="2200">
                <a:solidFill>
                  <a:schemeClr val="tx1"/>
                </a:solidFill>
              </a:rPr>
              <a:t>Uygun Olmayan Taşıyıcı Sistem Örnekleri (Kalıp Planı)</a:t>
            </a: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Veri Yer Tutucusu"/>
          <p:cNvSpPr>
            <a:spLocks noGrp="1"/>
          </p:cNvSpPr>
          <p:nvPr>
            <p:ph type="dt" sz="half" idx="10"/>
          </p:nvPr>
        </p:nvSpPr>
        <p:spPr/>
        <p:txBody>
          <a:bodyPr/>
          <a:lstStyle/>
          <a:p>
            <a:r>
              <a:rPr lang="tr-TR"/>
              <a:t>10.10.2008</a:t>
            </a:r>
          </a:p>
        </p:txBody>
      </p:sp>
      <p:sp>
        <p:nvSpPr>
          <p:cNvPr id="6" name="3 Altbilgi Yer Tutucusu"/>
          <p:cNvSpPr>
            <a:spLocks noGrp="1"/>
          </p:cNvSpPr>
          <p:nvPr>
            <p:ph type="ftr" sz="quarter" idx="11"/>
          </p:nvPr>
        </p:nvSpPr>
        <p:spPr/>
        <p:txBody>
          <a:bodyPr/>
          <a:lstStyle/>
          <a:p>
            <a:r>
              <a:rPr lang="tr-TR"/>
              <a:t>DR. MUSTAFA KUTANİS SAÜ İNŞ.MÜH. BÖLÜMÜ</a:t>
            </a:r>
          </a:p>
        </p:txBody>
      </p:sp>
      <p:sp>
        <p:nvSpPr>
          <p:cNvPr id="7" name="4 Slayt Numarası Yer Tutucusu"/>
          <p:cNvSpPr>
            <a:spLocks noGrp="1"/>
          </p:cNvSpPr>
          <p:nvPr>
            <p:ph type="sldNum" sz="quarter" idx="12"/>
          </p:nvPr>
        </p:nvSpPr>
        <p:spPr/>
        <p:txBody>
          <a:bodyPr/>
          <a:lstStyle/>
          <a:p>
            <a:r>
              <a:rPr lang="tr-TR"/>
              <a:t>SLIDE </a:t>
            </a:r>
            <a:fld id="{2004A69F-43CA-494C-87C2-9AE0F545E50D}" type="slidenum">
              <a:rPr lang="tr-TR"/>
              <a:pPr/>
              <a:t>102</a:t>
            </a:fld>
            <a:r>
              <a:rPr lang="tr-TR"/>
              <a:t>/114</a:t>
            </a:r>
          </a:p>
        </p:txBody>
      </p:sp>
      <p:sp>
        <p:nvSpPr>
          <p:cNvPr id="698370" name="Rectangle 2"/>
          <p:cNvSpPr>
            <a:spLocks noChangeArrowheads="1"/>
          </p:cNvSpPr>
          <p:nvPr/>
        </p:nvSpPr>
        <p:spPr bwMode="auto">
          <a:xfrm>
            <a:off x="2157413" y="1943100"/>
            <a:ext cx="9144000" cy="0"/>
          </a:xfrm>
          <a:prstGeom prst="rect">
            <a:avLst/>
          </a:prstGeom>
          <a:noFill/>
          <a:ln w="9525">
            <a:noFill/>
            <a:miter lim="800000"/>
            <a:headEnd/>
            <a:tailEnd/>
          </a:ln>
          <a:effectLst/>
        </p:spPr>
        <p:txBody>
          <a:bodyPr>
            <a:spAutoFit/>
          </a:bodyPr>
          <a:lstStyle/>
          <a:p>
            <a:endParaRPr lang="tr-TR"/>
          </a:p>
        </p:txBody>
      </p:sp>
      <p:pic>
        <p:nvPicPr>
          <p:cNvPr id="698371" name="Picture 3"/>
          <p:cNvPicPr>
            <a:picLocks noChangeAspect="1" noChangeArrowheads="1"/>
          </p:cNvPicPr>
          <p:nvPr/>
        </p:nvPicPr>
        <p:blipFill>
          <a:blip r:embed="rId3" cstate="print"/>
          <a:srcRect/>
          <a:stretch>
            <a:fillRect/>
          </a:stretch>
        </p:blipFill>
        <p:spPr bwMode="auto">
          <a:xfrm>
            <a:off x="779463" y="617538"/>
            <a:ext cx="7518400" cy="5637212"/>
          </a:xfrm>
          <a:prstGeom prst="rect">
            <a:avLst/>
          </a:prstGeom>
          <a:noFill/>
        </p:spPr>
      </p:pic>
      <p:sp>
        <p:nvSpPr>
          <p:cNvPr id="698373" name="Rectangle 5"/>
          <p:cNvSpPr>
            <a:spLocks noGrp="1" noChangeArrowheads="1"/>
          </p:cNvSpPr>
          <p:nvPr>
            <p:ph type="title"/>
          </p:nvPr>
        </p:nvSpPr>
        <p:spPr>
          <a:xfrm>
            <a:off x="827088" y="73025"/>
            <a:ext cx="7437437" cy="400050"/>
          </a:xfrm>
          <a:solidFill>
            <a:schemeClr val="accent1"/>
          </a:solidFill>
        </p:spPr>
        <p:txBody>
          <a:bodyPr/>
          <a:lstStyle/>
          <a:p>
            <a:r>
              <a:rPr lang="tr-TR" sz="2200">
                <a:solidFill>
                  <a:schemeClr val="tx1"/>
                </a:solidFill>
              </a:rPr>
              <a:t>Uygun Olmayan Taşıyıcı Sistem Örnekleri (Kalıp Planı)</a:t>
            </a: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2 Veri Yer Tutucusu"/>
          <p:cNvSpPr>
            <a:spLocks noGrp="1"/>
          </p:cNvSpPr>
          <p:nvPr>
            <p:ph type="dt" sz="half" idx="10"/>
          </p:nvPr>
        </p:nvSpPr>
        <p:spPr/>
        <p:txBody>
          <a:bodyPr/>
          <a:lstStyle/>
          <a:p>
            <a:r>
              <a:rPr lang="tr-TR"/>
              <a:t>10.10.2008</a:t>
            </a:r>
          </a:p>
        </p:txBody>
      </p:sp>
      <p:sp>
        <p:nvSpPr>
          <p:cNvPr id="23" name="3 Altbilgi Yer Tutucusu"/>
          <p:cNvSpPr>
            <a:spLocks noGrp="1"/>
          </p:cNvSpPr>
          <p:nvPr>
            <p:ph type="ftr" sz="quarter" idx="11"/>
          </p:nvPr>
        </p:nvSpPr>
        <p:spPr/>
        <p:txBody>
          <a:bodyPr/>
          <a:lstStyle/>
          <a:p>
            <a:r>
              <a:rPr lang="tr-TR"/>
              <a:t>DR. MUSTAFA KUTANİS SAÜ İNŞ.MÜH. BÖLÜMÜ</a:t>
            </a:r>
          </a:p>
        </p:txBody>
      </p:sp>
      <p:sp>
        <p:nvSpPr>
          <p:cNvPr id="24" name="4 Slayt Numarası Yer Tutucusu"/>
          <p:cNvSpPr>
            <a:spLocks noGrp="1"/>
          </p:cNvSpPr>
          <p:nvPr>
            <p:ph type="sldNum" sz="quarter" idx="12"/>
          </p:nvPr>
        </p:nvSpPr>
        <p:spPr/>
        <p:txBody>
          <a:bodyPr/>
          <a:lstStyle/>
          <a:p>
            <a:r>
              <a:rPr lang="tr-TR"/>
              <a:t>SLIDE </a:t>
            </a:r>
            <a:fld id="{BEC1F6F9-B599-4BA2-813E-E3F89948BCF2}" type="slidenum">
              <a:rPr lang="tr-TR"/>
              <a:pPr/>
              <a:t>103</a:t>
            </a:fld>
            <a:r>
              <a:rPr lang="tr-TR"/>
              <a:t>/114</a:t>
            </a:r>
          </a:p>
        </p:txBody>
      </p:sp>
      <p:sp>
        <p:nvSpPr>
          <p:cNvPr id="701444" name="Rectangle 4"/>
          <p:cNvSpPr>
            <a:spLocks noGrp="1" noChangeArrowheads="1"/>
          </p:cNvSpPr>
          <p:nvPr>
            <p:ph type="title"/>
          </p:nvPr>
        </p:nvSpPr>
        <p:spPr>
          <a:xfrm>
            <a:off x="773113" y="0"/>
            <a:ext cx="7437437" cy="692150"/>
          </a:xfrm>
          <a:solidFill>
            <a:schemeClr val="accent1"/>
          </a:solidFill>
        </p:spPr>
        <p:txBody>
          <a:bodyPr/>
          <a:lstStyle/>
          <a:p>
            <a:r>
              <a:rPr lang="tr-TR" sz="2400">
                <a:solidFill>
                  <a:schemeClr val="tx1"/>
                </a:solidFill>
              </a:rPr>
              <a:t>17 Ağustos 1999 Marmara Depreminde Yıkılan Bir Binanın Kalıp Planı</a:t>
            </a:r>
          </a:p>
        </p:txBody>
      </p:sp>
      <p:grpSp>
        <p:nvGrpSpPr>
          <p:cNvPr id="701462" name="Group 22"/>
          <p:cNvGrpSpPr>
            <a:grpSpLocks/>
          </p:cNvGrpSpPr>
          <p:nvPr/>
        </p:nvGrpSpPr>
        <p:grpSpPr bwMode="auto">
          <a:xfrm>
            <a:off x="344488" y="760413"/>
            <a:ext cx="8251825" cy="5640387"/>
            <a:chOff x="217" y="479"/>
            <a:chExt cx="5198" cy="3553"/>
          </a:xfrm>
        </p:grpSpPr>
        <p:pic>
          <p:nvPicPr>
            <p:cNvPr id="701442" name="Picture 2" descr="tara0015"/>
            <p:cNvPicPr>
              <a:picLocks noChangeAspect="1" noChangeArrowheads="1"/>
            </p:cNvPicPr>
            <p:nvPr/>
          </p:nvPicPr>
          <p:blipFill>
            <a:blip r:embed="rId3" cstate="print"/>
            <a:srcRect/>
            <a:stretch>
              <a:fillRect/>
            </a:stretch>
          </p:blipFill>
          <p:spPr bwMode="auto">
            <a:xfrm>
              <a:off x="217" y="479"/>
              <a:ext cx="5198" cy="3553"/>
            </a:xfrm>
            <a:prstGeom prst="rect">
              <a:avLst/>
            </a:prstGeom>
            <a:noFill/>
            <a:ln w="9525">
              <a:noFill/>
              <a:miter lim="800000"/>
              <a:headEnd/>
              <a:tailEnd/>
            </a:ln>
            <a:effectLst/>
          </p:spPr>
        </p:pic>
        <p:sp>
          <p:nvSpPr>
            <p:cNvPr id="701445" name="Rectangle 5"/>
            <p:cNvSpPr>
              <a:spLocks noChangeArrowheads="1"/>
            </p:cNvSpPr>
            <p:nvPr/>
          </p:nvSpPr>
          <p:spPr bwMode="auto">
            <a:xfrm>
              <a:off x="3035" y="1850"/>
              <a:ext cx="121" cy="79"/>
            </a:xfrm>
            <a:prstGeom prst="rect">
              <a:avLst/>
            </a:prstGeom>
            <a:solidFill>
              <a:srgbClr val="FF3300"/>
            </a:solidFill>
            <a:ln w="9525">
              <a:solidFill>
                <a:schemeClr val="tx2"/>
              </a:solidFill>
              <a:miter lim="800000"/>
              <a:headEnd/>
              <a:tailEnd/>
            </a:ln>
            <a:effectLst/>
          </p:spPr>
          <p:txBody>
            <a:bodyPr wrap="none" anchor="ctr"/>
            <a:lstStyle/>
            <a:p>
              <a:endParaRPr lang="tr-TR"/>
            </a:p>
          </p:txBody>
        </p:sp>
        <p:sp>
          <p:nvSpPr>
            <p:cNvPr id="701446" name="Rectangle 6"/>
            <p:cNvSpPr>
              <a:spLocks noChangeArrowheads="1"/>
            </p:cNvSpPr>
            <p:nvPr/>
          </p:nvSpPr>
          <p:spPr bwMode="auto">
            <a:xfrm>
              <a:off x="1401" y="851"/>
              <a:ext cx="60" cy="342"/>
            </a:xfrm>
            <a:prstGeom prst="rect">
              <a:avLst/>
            </a:prstGeom>
            <a:solidFill>
              <a:srgbClr val="FF3300"/>
            </a:solidFill>
            <a:ln w="9525">
              <a:solidFill>
                <a:schemeClr val="tx2"/>
              </a:solidFill>
              <a:miter lim="800000"/>
              <a:headEnd/>
              <a:tailEnd/>
            </a:ln>
            <a:effectLst/>
          </p:spPr>
          <p:txBody>
            <a:bodyPr wrap="none" anchor="ctr"/>
            <a:lstStyle/>
            <a:p>
              <a:endParaRPr lang="tr-TR"/>
            </a:p>
          </p:txBody>
        </p:sp>
        <p:sp>
          <p:nvSpPr>
            <p:cNvPr id="701447" name="Rectangle 7"/>
            <p:cNvSpPr>
              <a:spLocks noChangeArrowheads="1"/>
            </p:cNvSpPr>
            <p:nvPr/>
          </p:nvSpPr>
          <p:spPr bwMode="auto">
            <a:xfrm>
              <a:off x="2748" y="822"/>
              <a:ext cx="75" cy="143"/>
            </a:xfrm>
            <a:prstGeom prst="rect">
              <a:avLst/>
            </a:prstGeom>
            <a:solidFill>
              <a:srgbClr val="FF3300"/>
            </a:solidFill>
            <a:ln w="9525">
              <a:solidFill>
                <a:schemeClr val="tx1"/>
              </a:solidFill>
              <a:miter lim="800000"/>
              <a:headEnd/>
              <a:tailEnd/>
            </a:ln>
            <a:effectLst/>
          </p:spPr>
          <p:txBody>
            <a:bodyPr wrap="none" anchor="ctr"/>
            <a:lstStyle/>
            <a:p>
              <a:endParaRPr lang="tr-TR"/>
            </a:p>
          </p:txBody>
        </p:sp>
        <p:sp>
          <p:nvSpPr>
            <p:cNvPr id="701448" name="Rectangle 8"/>
            <p:cNvSpPr>
              <a:spLocks noChangeArrowheads="1"/>
            </p:cNvSpPr>
            <p:nvPr/>
          </p:nvSpPr>
          <p:spPr bwMode="auto">
            <a:xfrm>
              <a:off x="3620" y="798"/>
              <a:ext cx="76" cy="146"/>
            </a:xfrm>
            <a:prstGeom prst="rect">
              <a:avLst/>
            </a:prstGeom>
            <a:solidFill>
              <a:srgbClr val="FF3300"/>
            </a:solidFill>
            <a:ln w="9525">
              <a:solidFill>
                <a:schemeClr val="tx1"/>
              </a:solidFill>
              <a:miter lim="800000"/>
              <a:headEnd/>
              <a:tailEnd/>
            </a:ln>
            <a:effectLst/>
          </p:spPr>
          <p:txBody>
            <a:bodyPr wrap="none" anchor="ctr"/>
            <a:lstStyle/>
            <a:p>
              <a:endParaRPr lang="tr-TR"/>
            </a:p>
          </p:txBody>
        </p:sp>
        <p:sp>
          <p:nvSpPr>
            <p:cNvPr id="701449" name="Rectangle 9"/>
            <p:cNvSpPr>
              <a:spLocks noChangeArrowheads="1"/>
            </p:cNvSpPr>
            <p:nvPr/>
          </p:nvSpPr>
          <p:spPr bwMode="auto">
            <a:xfrm>
              <a:off x="4895" y="804"/>
              <a:ext cx="130" cy="89"/>
            </a:xfrm>
            <a:prstGeom prst="rect">
              <a:avLst/>
            </a:prstGeom>
            <a:solidFill>
              <a:srgbClr val="FF3300"/>
            </a:solidFill>
            <a:ln w="9525">
              <a:solidFill>
                <a:schemeClr val="tx1"/>
              </a:solidFill>
              <a:miter lim="800000"/>
              <a:headEnd/>
              <a:tailEnd/>
            </a:ln>
            <a:effectLst/>
          </p:spPr>
          <p:txBody>
            <a:bodyPr wrap="none" anchor="ctr"/>
            <a:lstStyle/>
            <a:p>
              <a:endParaRPr lang="tr-TR"/>
            </a:p>
          </p:txBody>
        </p:sp>
        <p:sp>
          <p:nvSpPr>
            <p:cNvPr id="701450" name="Rectangle 10"/>
            <p:cNvSpPr>
              <a:spLocks noChangeArrowheads="1"/>
            </p:cNvSpPr>
            <p:nvPr/>
          </p:nvSpPr>
          <p:spPr bwMode="auto">
            <a:xfrm>
              <a:off x="4820" y="1604"/>
              <a:ext cx="139" cy="81"/>
            </a:xfrm>
            <a:prstGeom prst="rect">
              <a:avLst/>
            </a:prstGeom>
            <a:solidFill>
              <a:srgbClr val="FF3300"/>
            </a:solidFill>
            <a:ln w="9525">
              <a:solidFill>
                <a:schemeClr val="tx1"/>
              </a:solidFill>
              <a:miter lim="800000"/>
              <a:headEnd/>
              <a:tailEnd/>
            </a:ln>
            <a:effectLst/>
          </p:spPr>
          <p:txBody>
            <a:bodyPr wrap="none" anchor="ctr"/>
            <a:lstStyle/>
            <a:p>
              <a:endParaRPr lang="tr-TR"/>
            </a:p>
          </p:txBody>
        </p:sp>
        <p:sp>
          <p:nvSpPr>
            <p:cNvPr id="701451" name="Rectangle 11"/>
            <p:cNvSpPr>
              <a:spLocks noChangeArrowheads="1"/>
            </p:cNvSpPr>
            <p:nvPr/>
          </p:nvSpPr>
          <p:spPr bwMode="auto">
            <a:xfrm>
              <a:off x="4283" y="1622"/>
              <a:ext cx="78" cy="208"/>
            </a:xfrm>
            <a:prstGeom prst="rect">
              <a:avLst/>
            </a:prstGeom>
            <a:solidFill>
              <a:srgbClr val="FF3300"/>
            </a:solidFill>
            <a:ln w="9525">
              <a:solidFill>
                <a:schemeClr val="tx1"/>
              </a:solidFill>
              <a:miter lim="800000"/>
              <a:headEnd/>
              <a:tailEnd/>
            </a:ln>
            <a:effectLst/>
          </p:spPr>
          <p:txBody>
            <a:bodyPr wrap="none" anchor="ctr"/>
            <a:lstStyle/>
            <a:p>
              <a:endParaRPr lang="tr-TR"/>
            </a:p>
          </p:txBody>
        </p:sp>
        <p:sp>
          <p:nvSpPr>
            <p:cNvPr id="701452" name="Rectangle 12"/>
            <p:cNvSpPr>
              <a:spLocks noChangeArrowheads="1"/>
            </p:cNvSpPr>
            <p:nvPr/>
          </p:nvSpPr>
          <p:spPr bwMode="auto">
            <a:xfrm>
              <a:off x="3554" y="1853"/>
              <a:ext cx="138" cy="81"/>
            </a:xfrm>
            <a:prstGeom prst="rect">
              <a:avLst/>
            </a:prstGeom>
            <a:solidFill>
              <a:srgbClr val="FF3300"/>
            </a:solidFill>
            <a:ln w="9525">
              <a:solidFill>
                <a:schemeClr val="tx1"/>
              </a:solidFill>
              <a:miter lim="800000"/>
              <a:headEnd/>
              <a:tailEnd/>
            </a:ln>
            <a:effectLst/>
          </p:spPr>
          <p:txBody>
            <a:bodyPr wrap="none" anchor="ctr"/>
            <a:lstStyle/>
            <a:p>
              <a:endParaRPr lang="tr-TR"/>
            </a:p>
          </p:txBody>
        </p:sp>
        <p:sp>
          <p:nvSpPr>
            <p:cNvPr id="701453" name="Rectangle 13"/>
            <p:cNvSpPr>
              <a:spLocks noChangeArrowheads="1"/>
            </p:cNvSpPr>
            <p:nvPr/>
          </p:nvSpPr>
          <p:spPr bwMode="auto">
            <a:xfrm>
              <a:off x="2076" y="2268"/>
              <a:ext cx="72" cy="231"/>
            </a:xfrm>
            <a:prstGeom prst="rect">
              <a:avLst/>
            </a:prstGeom>
            <a:solidFill>
              <a:srgbClr val="FF3300"/>
            </a:solidFill>
            <a:ln w="9525">
              <a:solidFill>
                <a:schemeClr val="tx1"/>
              </a:solidFill>
              <a:miter lim="800000"/>
              <a:headEnd/>
              <a:tailEnd/>
            </a:ln>
            <a:effectLst/>
          </p:spPr>
          <p:txBody>
            <a:bodyPr wrap="none" anchor="ctr"/>
            <a:lstStyle/>
            <a:p>
              <a:endParaRPr lang="tr-TR"/>
            </a:p>
          </p:txBody>
        </p:sp>
        <p:sp>
          <p:nvSpPr>
            <p:cNvPr id="701454" name="Rectangle 14"/>
            <p:cNvSpPr>
              <a:spLocks noChangeArrowheads="1"/>
            </p:cNvSpPr>
            <p:nvPr/>
          </p:nvSpPr>
          <p:spPr bwMode="auto">
            <a:xfrm>
              <a:off x="1200" y="2412"/>
              <a:ext cx="126" cy="75"/>
            </a:xfrm>
            <a:prstGeom prst="rect">
              <a:avLst/>
            </a:prstGeom>
            <a:solidFill>
              <a:srgbClr val="FF3300"/>
            </a:solidFill>
            <a:ln w="9525">
              <a:solidFill>
                <a:schemeClr val="tx1"/>
              </a:solidFill>
              <a:miter lim="800000"/>
              <a:headEnd/>
              <a:tailEnd/>
            </a:ln>
            <a:effectLst/>
          </p:spPr>
          <p:txBody>
            <a:bodyPr wrap="none" anchor="ctr"/>
            <a:lstStyle/>
            <a:p>
              <a:endParaRPr lang="tr-TR"/>
            </a:p>
          </p:txBody>
        </p:sp>
        <p:sp>
          <p:nvSpPr>
            <p:cNvPr id="701455" name="Rectangle 15"/>
            <p:cNvSpPr>
              <a:spLocks noChangeArrowheads="1"/>
            </p:cNvSpPr>
            <p:nvPr/>
          </p:nvSpPr>
          <p:spPr bwMode="auto">
            <a:xfrm>
              <a:off x="1074" y="3429"/>
              <a:ext cx="129" cy="78"/>
            </a:xfrm>
            <a:prstGeom prst="rect">
              <a:avLst/>
            </a:prstGeom>
            <a:solidFill>
              <a:srgbClr val="FF3300"/>
            </a:solidFill>
            <a:ln w="9525">
              <a:solidFill>
                <a:schemeClr val="tx1"/>
              </a:solidFill>
              <a:miter lim="800000"/>
              <a:headEnd/>
              <a:tailEnd/>
            </a:ln>
            <a:effectLst/>
          </p:spPr>
          <p:txBody>
            <a:bodyPr wrap="none" anchor="ctr"/>
            <a:lstStyle/>
            <a:p>
              <a:endParaRPr lang="tr-TR"/>
            </a:p>
          </p:txBody>
        </p:sp>
        <p:sp>
          <p:nvSpPr>
            <p:cNvPr id="701456" name="Rectangle 16"/>
            <p:cNvSpPr>
              <a:spLocks noChangeArrowheads="1"/>
            </p:cNvSpPr>
            <p:nvPr/>
          </p:nvSpPr>
          <p:spPr bwMode="auto">
            <a:xfrm>
              <a:off x="2277" y="3438"/>
              <a:ext cx="138" cy="81"/>
            </a:xfrm>
            <a:prstGeom prst="rect">
              <a:avLst/>
            </a:prstGeom>
            <a:solidFill>
              <a:srgbClr val="FF3300"/>
            </a:solidFill>
            <a:ln w="9525">
              <a:solidFill>
                <a:schemeClr val="tx1"/>
              </a:solidFill>
              <a:miter lim="800000"/>
              <a:headEnd/>
              <a:tailEnd/>
            </a:ln>
            <a:effectLst/>
          </p:spPr>
          <p:txBody>
            <a:bodyPr wrap="none" anchor="ctr"/>
            <a:lstStyle/>
            <a:p>
              <a:endParaRPr lang="tr-TR"/>
            </a:p>
          </p:txBody>
        </p:sp>
        <p:sp>
          <p:nvSpPr>
            <p:cNvPr id="701457" name="Rectangle 17"/>
            <p:cNvSpPr>
              <a:spLocks noChangeArrowheads="1"/>
            </p:cNvSpPr>
            <p:nvPr/>
          </p:nvSpPr>
          <p:spPr bwMode="auto">
            <a:xfrm>
              <a:off x="3027" y="2928"/>
              <a:ext cx="72" cy="144"/>
            </a:xfrm>
            <a:prstGeom prst="rect">
              <a:avLst/>
            </a:prstGeom>
            <a:solidFill>
              <a:srgbClr val="FF3300"/>
            </a:solidFill>
            <a:ln w="9525">
              <a:solidFill>
                <a:schemeClr val="tx1"/>
              </a:solidFill>
              <a:miter lim="800000"/>
              <a:headEnd/>
              <a:tailEnd/>
            </a:ln>
            <a:effectLst/>
          </p:spPr>
          <p:txBody>
            <a:bodyPr wrap="none" anchor="ctr"/>
            <a:lstStyle/>
            <a:p>
              <a:endParaRPr lang="tr-TR"/>
            </a:p>
          </p:txBody>
        </p:sp>
        <p:sp>
          <p:nvSpPr>
            <p:cNvPr id="701458" name="Rectangle 18"/>
            <p:cNvSpPr>
              <a:spLocks noChangeArrowheads="1"/>
            </p:cNvSpPr>
            <p:nvPr/>
          </p:nvSpPr>
          <p:spPr bwMode="auto">
            <a:xfrm>
              <a:off x="3618" y="2931"/>
              <a:ext cx="75" cy="144"/>
            </a:xfrm>
            <a:prstGeom prst="rect">
              <a:avLst/>
            </a:prstGeom>
            <a:solidFill>
              <a:srgbClr val="FF3300"/>
            </a:solidFill>
            <a:ln w="9525">
              <a:solidFill>
                <a:schemeClr val="tx1"/>
              </a:solidFill>
              <a:miter lim="800000"/>
              <a:headEnd/>
              <a:tailEnd/>
            </a:ln>
            <a:effectLst/>
          </p:spPr>
          <p:txBody>
            <a:bodyPr wrap="none" anchor="ctr"/>
            <a:lstStyle/>
            <a:p>
              <a:endParaRPr lang="tr-TR"/>
            </a:p>
          </p:txBody>
        </p:sp>
        <p:sp>
          <p:nvSpPr>
            <p:cNvPr id="701459" name="Rectangle 19"/>
            <p:cNvSpPr>
              <a:spLocks noChangeArrowheads="1"/>
            </p:cNvSpPr>
            <p:nvPr/>
          </p:nvSpPr>
          <p:spPr bwMode="auto">
            <a:xfrm>
              <a:off x="3279" y="3444"/>
              <a:ext cx="144" cy="81"/>
            </a:xfrm>
            <a:prstGeom prst="rect">
              <a:avLst/>
            </a:prstGeom>
            <a:solidFill>
              <a:srgbClr val="FF3300"/>
            </a:solidFill>
            <a:ln w="9525">
              <a:solidFill>
                <a:schemeClr val="tx1"/>
              </a:solidFill>
              <a:miter lim="800000"/>
              <a:headEnd/>
              <a:tailEnd/>
            </a:ln>
            <a:effectLst/>
          </p:spPr>
          <p:txBody>
            <a:bodyPr wrap="none" anchor="ctr"/>
            <a:lstStyle/>
            <a:p>
              <a:endParaRPr lang="tr-TR"/>
            </a:p>
          </p:txBody>
        </p:sp>
        <p:sp>
          <p:nvSpPr>
            <p:cNvPr id="701460" name="Rectangle 20"/>
            <p:cNvSpPr>
              <a:spLocks noChangeArrowheads="1"/>
            </p:cNvSpPr>
            <p:nvPr/>
          </p:nvSpPr>
          <p:spPr bwMode="auto">
            <a:xfrm>
              <a:off x="4707" y="2589"/>
              <a:ext cx="147" cy="81"/>
            </a:xfrm>
            <a:prstGeom prst="rect">
              <a:avLst/>
            </a:prstGeom>
            <a:solidFill>
              <a:srgbClr val="FF3300"/>
            </a:solidFill>
            <a:ln w="9525">
              <a:solidFill>
                <a:schemeClr val="tx1"/>
              </a:solidFill>
              <a:miter lim="800000"/>
              <a:headEnd/>
              <a:tailEnd/>
            </a:ln>
            <a:effectLst/>
          </p:spPr>
          <p:txBody>
            <a:bodyPr wrap="none" anchor="ctr"/>
            <a:lstStyle/>
            <a:p>
              <a:endParaRPr lang="tr-TR"/>
            </a:p>
          </p:txBody>
        </p:sp>
        <p:sp>
          <p:nvSpPr>
            <p:cNvPr id="701461" name="Rectangle 21"/>
            <p:cNvSpPr>
              <a:spLocks noChangeArrowheads="1"/>
            </p:cNvSpPr>
            <p:nvPr/>
          </p:nvSpPr>
          <p:spPr bwMode="auto">
            <a:xfrm>
              <a:off x="4629" y="3462"/>
              <a:ext cx="147" cy="84"/>
            </a:xfrm>
            <a:prstGeom prst="rect">
              <a:avLst/>
            </a:prstGeom>
            <a:solidFill>
              <a:srgbClr val="FF3300"/>
            </a:solidFill>
            <a:ln w="9525">
              <a:solidFill>
                <a:schemeClr val="tx1"/>
              </a:solidFill>
              <a:miter lim="800000"/>
              <a:headEnd/>
              <a:tailEnd/>
            </a:ln>
            <a:effectLst/>
          </p:spPr>
          <p:txBody>
            <a:bodyPr wrap="none" anchor="ctr"/>
            <a:lstStyle/>
            <a:p>
              <a:endParaRPr lang="tr-TR"/>
            </a:p>
          </p:txBody>
        </p:sp>
      </p:gr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Veri Yer Tutucusu"/>
          <p:cNvSpPr>
            <a:spLocks noGrp="1"/>
          </p:cNvSpPr>
          <p:nvPr>
            <p:ph type="dt" sz="half" idx="10"/>
          </p:nvPr>
        </p:nvSpPr>
        <p:spPr/>
        <p:txBody>
          <a:bodyPr/>
          <a:lstStyle/>
          <a:p>
            <a:r>
              <a:rPr lang="tr-TR"/>
              <a:t>10.10.2008</a:t>
            </a:r>
          </a:p>
        </p:txBody>
      </p:sp>
      <p:sp>
        <p:nvSpPr>
          <p:cNvPr id="5" name="3 Altbilgi Yer Tutucusu"/>
          <p:cNvSpPr>
            <a:spLocks noGrp="1"/>
          </p:cNvSpPr>
          <p:nvPr>
            <p:ph type="ftr" sz="quarter" idx="11"/>
          </p:nvPr>
        </p:nvSpPr>
        <p:spPr/>
        <p:txBody>
          <a:bodyPr/>
          <a:lstStyle/>
          <a:p>
            <a:r>
              <a:rPr lang="tr-TR"/>
              <a:t>DR. MUSTAFA KUTANİS SAÜ İNŞ.MÜH. BÖLÜMÜ</a:t>
            </a:r>
          </a:p>
        </p:txBody>
      </p:sp>
      <p:sp>
        <p:nvSpPr>
          <p:cNvPr id="6" name="4 Slayt Numarası Yer Tutucusu"/>
          <p:cNvSpPr>
            <a:spLocks noGrp="1"/>
          </p:cNvSpPr>
          <p:nvPr>
            <p:ph type="sldNum" sz="quarter" idx="12"/>
          </p:nvPr>
        </p:nvSpPr>
        <p:spPr/>
        <p:txBody>
          <a:bodyPr/>
          <a:lstStyle/>
          <a:p>
            <a:r>
              <a:rPr lang="tr-TR"/>
              <a:t>SLIDE </a:t>
            </a:r>
            <a:fld id="{76BC9270-4518-4CA4-944A-ECFFE5B7FA3C}" type="slidenum">
              <a:rPr lang="tr-TR"/>
              <a:pPr/>
              <a:t>104</a:t>
            </a:fld>
            <a:r>
              <a:rPr lang="tr-TR"/>
              <a:t>/114</a:t>
            </a:r>
          </a:p>
        </p:txBody>
      </p:sp>
      <p:pic>
        <p:nvPicPr>
          <p:cNvPr id="703490" name="Picture 2" descr="tara0014"/>
          <p:cNvPicPr>
            <a:picLocks noChangeAspect="1" noChangeArrowheads="1"/>
          </p:cNvPicPr>
          <p:nvPr/>
        </p:nvPicPr>
        <p:blipFill>
          <a:blip r:embed="rId3" cstate="print"/>
          <a:srcRect/>
          <a:stretch>
            <a:fillRect/>
          </a:stretch>
        </p:blipFill>
        <p:spPr bwMode="auto">
          <a:xfrm>
            <a:off x="642938" y="822325"/>
            <a:ext cx="7654925" cy="5549900"/>
          </a:xfrm>
          <a:prstGeom prst="rect">
            <a:avLst/>
          </a:prstGeom>
          <a:noFill/>
          <a:ln w="9525">
            <a:noFill/>
            <a:miter lim="800000"/>
            <a:headEnd/>
            <a:tailEnd/>
          </a:ln>
          <a:effectLst/>
        </p:spPr>
      </p:pic>
      <p:sp>
        <p:nvSpPr>
          <p:cNvPr id="703492" name="Rectangle 4"/>
          <p:cNvSpPr>
            <a:spLocks noGrp="1" noChangeArrowheads="1"/>
          </p:cNvSpPr>
          <p:nvPr>
            <p:ph type="title"/>
          </p:nvPr>
        </p:nvSpPr>
        <p:spPr>
          <a:solidFill>
            <a:schemeClr val="accent1"/>
          </a:solidFill>
        </p:spPr>
        <p:txBody>
          <a:bodyPr/>
          <a:lstStyle/>
          <a:p>
            <a:r>
              <a:rPr lang="tr-TR" sz="2400">
                <a:solidFill>
                  <a:schemeClr val="tx1"/>
                </a:solidFill>
              </a:rPr>
              <a:t>17 Ağustos 1999 Marmara Depreminde Yıkılan Binanın Kolon Aplikasyonu</a:t>
            </a: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2 Veri Yer Tutucusu"/>
          <p:cNvSpPr>
            <a:spLocks noGrp="1"/>
          </p:cNvSpPr>
          <p:nvPr>
            <p:ph type="dt" sz="half" idx="10"/>
          </p:nvPr>
        </p:nvSpPr>
        <p:spPr/>
        <p:txBody>
          <a:bodyPr/>
          <a:lstStyle/>
          <a:p>
            <a:r>
              <a:rPr lang="tr-TR"/>
              <a:t>10.10.2008</a:t>
            </a:r>
          </a:p>
        </p:txBody>
      </p:sp>
      <p:sp>
        <p:nvSpPr>
          <p:cNvPr id="19" name="3 Altbilgi Yer Tutucusu"/>
          <p:cNvSpPr>
            <a:spLocks noGrp="1"/>
          </p:cNvSpPr>
          <p:nvPr>
            <p:ph type="ftr" sz="quarter" idx="11"/>
          </p:nvPr>
        </p:nvSpPr>
        <p:spPr/>
        <p:txBody>
          <a:bodyPr/>
          <a:lstStyle/>
          <a:p>
            <a:r>
              <a:rPr lang="tr-TR"/>
              <a:t>DR. MUSTAFA KUTANİS SAÜ İNŞ.MÜH. BÖLÜMÜ</a:t>
            </a:r>
          </a:p>
        </p:txBody>
      </p:sp>
      <p:sp>
        <p:nvSpPr>
          <p:cNvPr id="20" name="4 Slayt Numarası Yer Tutucusu"/>
          <p:cNvSpPr>
            <a:spLocks noGrp="1"/>
          </p:cNvSpPr>
          <p:nvPr>
            <p:ph type="sldNum" sz="quarter" idx="12"/>
          </p:nvPr>
        </p:nvSpPr>
        <p:spPr/>
        <p:txBody>
          <a:bodyPr/>
          <a:lstStyle/>
          <a:p>
            <a:r>
              <a:rPr lang="tr-TR"/>
              <a:t>SLIDE </a:t>
            </a:r>
            <a:fld id="{3568A6BD-EF3A-4902-88B5-9DB8EE3239D5}" type="slidenum">
              <a:rPr lang="tr-TR"/>
              <a:pPr/>
              <a:t>105</a:t>
            </a:fld>
            <a:r>
              <a:rPr lang="tr-TR"/>
              <a:t>/114</a:t>
            </a:r>
          </a:p>
        </p:txBody>
      </p:sp>
      <p:sp>
        <p:nvSpPr>
          <p:cNvPr id="705538" name="Rectangle 2"/>
          <p:cNvSpPr>
            <a:spLocks noChangeArrowheads="1"/>
          </p:cNvSpPr>
          <p:nvPr/>
        </p:nvSpPr>
        <p:spPr bwMode="auto">
          <a:xfrm>
            <a:off x="1871663" y="1652588"/>
            <a:ext cx="9144000" cy="0"/>
          </a:xfrm>
          <a:prstGeom prst="rect">
            <a:avLst/>
          </a:prstGeom>
          <a:noFill/>
          <a:ln w="9525">
            <a:noFill/>
            <a:miter lim="800000"/>
            <a:headEnd/>
            <a:tailEnd/>
          </a:ln>
          <a:effectLst/>
        </p:spPr>
        <p:txBody>
          <a:bodyPr>
            <a:spAutoFit/>
          </a:bodyPr>
          <a:lstStyle/>
          <a:p>
            <a:endParaRPr lang="tr-TR"/>
          </a:p>
        </p:txBody>
      </p:sp>
      <p:sp>
        <p:nvSpPr>
          <p:cNvPr id="705541" name="Rectangle 5"/>
          <p:cNvSpPr>
            <a:spLocks noGrp="1" noChangeArrowheads="1"/>
          </p:cNvSpPr>
          <p:nvPr>
            <p:ph type="title"/>
          </p:nvPr>
        </p:nvSpPr>
        <p:spPr>
          <a:solidFill>
            <a:schemeClr val="accent1"/>
          </a:solidFill>
        </p:spPr>
        <p:txBody>
          <a:bodyPr/>
          <a:lstStyle/>
          <a:p>
            <a:r>
              <a:rPr lang="tr-TR" sz="2400">
                <a:solidFill>
                  <a:schemeClr val="tx1"/>
                </a:solidFill>
              </a:rPr>
              <a:t>17 Ağustos 1999 Marmara Depreminde Yıkılan Binanın Temel Kalıp Planı</a:t>
            </a:r>
          </a:p>
        </p:txBody>
      </p:sp>
      <p:grpSp>
        <p:nvGrpSpPr>
          <p:cNvPr id="705554" name="Group 18"/>
          <p:cNvGrpSpPr>
            <a:grpSpLocks/>
          </p:cNvGrpSpPr>
          <p:nvPr/>
        </p:nvGrpSpPr>
        <p:grpSpPr bwMode="auto">
          <a:xfrm>
            <a:off x="576263" y="822325"/>
            <a:ext cx="7450137" cy="5586413"/>
            <a:chOff x="363" y="518"/>
            <a:chExt cx="4693" cy="3519"/>
          </a:xfrm>
        </p:grpSpPr>
        <p:pic>
          <p:nvPicPr>
            <p:cNvPr id="705539" name="Picture 3"/>
            <p:cNvPicPr>
              <a:picLocks noChangeAspect="1" noChangeArrowheads="1"/>
            </p:cNvPicPr>
            <p:nvPr/>
          </p:nvPicPr>
          <p:blipFill>
            <a:blip r:embed="rId3" cstate="print"/>
            <a:srcRect/>
            <a:stretch>
              <a:fillRect/>
            </a:stretch>
          </p:blipFill>
          <p:spPr bwMode="auto">
            <a:xfrm>
              <a:off x="363" y="518"/>
              <a:ext cx="4693" cy="3519"/>
            </a:xfrm>
            <a:prstGeom prst="rect">
              <a:avLst/>
            </a:prstGeom>
            <a:noFill/>
          </p:spPr>
        </p:pic>
        <p:sp>
          <p:nvSpPr>
            <p:cNvPr id="705542" name="Rectangle 6"/>
            <p:cNvSpPr>
              <a:spLocks noChangeArrowheads="1"/>
            </p:cNvSpPr>
            <p:nvPr/>
          </p:nvSpPr>
          <p:spPr bwMode="auto">
            <a:xfrm>
              <a:off x="3372" y="893"/>
              <a:ext cx="71" cy="136"/>
            </a:xfrm>
            <a:prstGeom prst="rect">
              <a:avLst/>
            </a:prstGeom>
            <a:solidFill>
              <a:srgbClr val="FF3300"/>
            </a:solidFill>
            <a:ln w="9525">
              <a:solidFill>
                <a:schemeClr val="tx1"/>
              </a:solidFill>
              <a:miter lim="800000"/>
              <a:headEnd/>
              <a:tailEnd/>
            </a:ln>
            <a:effectLst/>
          </p:spPr>
          <p:txBody>
            <a:bodyPr wrap="none" anchor="ctr"/>
            <a:lstStyle/>
            <a:p>
              <a:endParaRPr lang="tr-TR"/>
            </a:p>
          </p:txBody>
        </p:sp>
        <p:sp>
          <p:nvSpPr>
            <p:cNvPr id="705543" name="Rectangle 7"/>
            <p:cNvSpPr>
              <a:spLocks noChangeArrowheads="1"/>
            </p:cNvSpPr>
            <p:nvPr/>
          </p:nvSpPr>
          <p:spPr bwMode="auto">
            <a:xfrm>
              <a:off x="2568" y="924"/>
              <a:ext cx="68" cy="131"/>
            </a:xfrm>
            <a:prstGeom prst="rect">
              <a:avLst/>
            </a:prstGeom>
            <a:solidFill>
              <a:srgbClr val="FF3300"/>
            </a:solidFill>
            <a:ln w="9525">
              <a:solidFill>
                <a:schemeClr val="tx1"/>
              </a:solidFill>
              <a:miter lim="800000"/>
              <a:headEnd/>
              <a:tailEnd/>
            </a:ln>
            <a:effectLst/>
          </p:spPr>
          <p:txBody>
            <a:bodyPr wrap="none" anchor="ctr"/>
            <a:lstStyle/>
            <a:p>
              <a:endParaRPr lang="tr-TR"/>
            </a:p>
          </p:txBody>
        </p:sp>
        <p:sp>
          <p:nvSpPr>
            <p:cNvPr id="705544" name="Rectangle 8"/>
            <p:cNvSpPr>
              <a:spLocks noChangeArrowheads="1"/>
            </p:cNvSpPr>
            <p:nvPr/>
          </p:nvSpPr>
          <p:spPr bwMode="auto">
            <a:xfrm>
              <a:off x="4559" y="904"/>
              <a:ext cx="114" cy="70"/>
            </a:xfrm>
            <a:prstGeom prst="rect">
              <a:avLst/>
            </a:prstGeom>
            <a:solidFill>
              <a:srgbClr val="FF3300"/>
            </a:solidFill>
            <a:ln w="9525">
              <a:solidFill>
                <a:schemeClr val="tx1"/>
              </a:solidFill>
              <a:miter lim="800000"/>
              <a:headEnd/>
              <a:tailEnd/>
            </a:ln>
            <a:effectLst/>
          </p:spPr>
          <p:txBody>
            <a:bodyPr wrap="none" anchor="ctr"/>
            <a:lstStyle/>
            <a:p>
              <a:endParaRPr lang="tr-TR"/>
            </a:p>
          </p:txBody>
        </p:sp>
        <p:sp>
          <p:nvSpPr>
            <p:cNvPr id="705545" name="Rectangle 9"/>
            <p:cNvSpPr>
              <a:spLocks noChangeArrowheads="1"/>
            </p:cNvSpPr>
            <p:nvPr/>
          </p:nvSpPr>
          <p:spPr bwMode="auto">
            <a:xfrm>
              <a:off x="4498" y="1657"/>
              <a:ext cx="114" cy="70"/>
            </a:xfrm>
            <a:prstGeom prst="rect">
              <a:avLst/>
            </a:prstGeom>
            <a:solidFill>
              <a:srgbClr val="FF3300"/>
            </a:solidFill>
            <a:ln w="9525">
              <a:solidFill>
                <a:schemeClr val="tx1"/>
              </a:solidFill>
              <a:miter lim="800000"/>
              <a:headEnd/>
              <a:tailEnd/>
            </a:ln>
            <a:effectLst/>
          </p:spPr>
          <p:txBody>
            <a:bodyPr wrap="none" anchor="ctr"/>
            <a:lstStyle/>
            <a:p>
              <a:endParaRPr lang="tr-TR"/>
            </a:p>
          </p:txBody>
        </p:sp>
        <p:sp>
          <p:nvSpPr>
            <p:cNvPr id="705546" name="Rectangle 10"/>
            <p:cNvSpPr>
              <a:spLocks noChangeArrowheads="1"/>
            </p:cNvSpPr>
            <p:nvPr/>
          </p:nvSpPr>
          <p:spPr bwMode="auto">
            <a:xfrm rot="218493">
              <a:off x="4399" y="2592"/>
              <a:ext cx="129" cy="70"/>
            </a:xfrm>
            <a:prstGeom prst="rect">
              <a:avLst/>
            </a:prstGeom>
            <a:solidFill>
              <a:srgbClr val="FF3300"/>
            </a:solidFill>
            <a:ln w="9525">
              <a:solidFill>
                <a:schemeClr val="tx1"/>
              </a:solidFill>
              <a:miter lim="800000"/>
              <a:headEnd/>
              <a:tailEnd/>
            </a:ln>
            <a:effectLst/>
          </p:spPr>
          <p:txBody>
            <a:bodyPr wrap="none" anchor="ctr"/>
            <a:lstStyle/>
            <a:p>
              <a:endParaRPr lang="tr-TR"/>
            </a:p>
          </p:txBody>
        </p:sp>
        <p:sp>
          <p:nvSpPr>
            <p:cNvPr id="705547" name="Rectangle 11"/>
            <p:cNvSpPr>
              <a:spLocks noChangeArrowheads="1"/>
            </p:cNvSpPr>
            <p:nvPr/>
          </p:nvSpPr>
          <p:spPr bwMode="auto">
            <a:xfrm>
              <a:off x="4326" y="3426"/>
              <a:ext cx="133" cy="70"/>
            </a:xfrm>
            <a:prstGeom prst="rect">
              <a:avLst/>
            </a:prstGeom>
            <a:solidFill>
              <a:srgbClr val="FF3300"/>
            </a:solidFill>
            <a:ln w="9525">
              <a:solidFill>
                <a:schemeClr val="tx1"/>
              </a:solidFill>
              <a:miter lim="800000"/>
              <a:headEnd/>
              <a:tailEnd/>
            </a:ln>
            <a:effectLst/>
          </p:spPr>
          <p:txBody>
            <a:bodyPr wrap="none" anchor="ctr"/>
            <a:lstStyle/>
            <a:p>
              <a:endParaRPr lang="tr-TR"/>
            </a:p>
          </p:txBody>
        </p:sp>
        <p:sp>
          <p:nvSpPr>
            <p:cNvPr id="705548" name="Rectangle 12"/>
            <p:cNvSpPr>
              <a:spLocks noChangeArrowheads="1"/>
            </p:cNvSpPr>
            <p:nvPr/>
          </p:nvSpPr>
          <p:spPr bwMode="auto">
            <a:xfrm>
              <a:off x="3071" y="3420"/>
              <a:ext cx="126" cy="78"/>
            </a:xfrm>
            <a:prstGeom prst="rect">
              <a:avLst/>
            </a:prstGeom>
            <a:solidFill>
              <a:srgbClr val="FF3300"/>
            </a:solidFill>
            <a:ln w="9525">
              <a:solidFill>
                <a:schemeClr val="tx1"/>
              </a:solidFill>
              <a:miter lim="800000"/>
              <a:headEnd/>
              <a:tailEnd/>
            </a:ln>
            <a:effectLst/>
          </p:spPr>
          <p:txBody>
            <a:bodyPr wrap="none" anchor="ctr"/>
            <a:lstStyle/>
            <a:p>
              <a:endParaRPr lang="tr-TR"/>
            </a:p>
          </p:txBody>
        </p:sp>
        <p:sp>
          <p:nvSpPr>
            <p:cNvPr id="705549" name="Rectangle 13"/>
            <p:cNvSpPr>
              <a:spLocks noChangeArrowheads="1"/>
            </p:cNvSpPr>
            <p:nvPr/>
          </p:nvSpPr>
          <p:spPr bwMode="auto">
            <a:xfrm>
              <a:off x="2136" y="3407"/>
              <a:ext cx="129" cy="76"/>
            </a:xfrm>
            <a:prstGeom prst="rect">
              <a:avLst/>
            </a:prstGeom>
            <a:solidFill>
              <a:srgbClr val="FF3300"/>
            </a:solidFill>
            <a:ln w="9525">
              <a:solidFill>
                <a:schemeClr val="tx1"/>
              </a:solidFill>
              <a:miter lim="800000"/>
              <a:headEnd/>
              <a:tailEnd/>
            </a:ln>
            <a:effectLst/>
          </p:spPr>
          <p:txBody>
            <a:bodyPr wrap="none" anchor="ctr"/>
            <a:lstStyle/>
            <a:p>
              <a:endParaRPr lang="tr-TR"/>
            </a:p>
          </p:txBody>
        </p:sp>
        <p:sp>
          <p:nvSpPr>
            <p:cNvPr id="705550" name="Rectangle 14"/>
            <p:cNvSpPr>
              <a:spLocks noChangeArrowheads="1"/>
            </p:cNvSpPr>
            <p:nvPr/>
          </p:nvSpPr>
          <p:spPr bwMode="auto">
            <a:xfrm>
              <a:off x="1019" y="3396"/>
              <a:ext cx="121" cy="78"/>
            </a:xfrm>
            <a:prstGeom prst="rect">
              <a:avLst/>
            </a:prstGeom>
            <a:solidFill>
              <a:srgbClr val="FF3300"/>
            </a:solidFill>
            <a:ln w="9525">
              <a:solidFill>
                <a:schemeClr val="tx1"/>
              </a:solidFill>
              <a:miter lim="800000"/>
              <a:headEnd/>
              <a:tailEnd/>
            </a:ln>
            <a:effectLst/>
          </p:spPr>
          <p:txBody>
            <a:bodyPr wrap="none" anchor="ctr"/>
            <a:lstStyle/>
            <a:p>
              <a:endParaRPr lang="tr-TR"/>
            </a:p>
          </p:txBody>
        </p:sp>
        <p:sp>
          <p:nvSpPr>
            <p:cNvPr id="705551" name="Rectangle 15"/>
            <p:cNvSpPr>
              <a:spLocks noChangeArrowheads="1"/>
            </p:cNvSpPr>
            <p:nvPr/>
          </p:nvSpPr>
          <p:spPr bwMode="auto">
            <a:xfrm>
              <a:off x="1952" y="2296"/>
              <a:ext cx="64" cy="224"/>
            </a:xfrm>
            <a:prstGeom prst="rect">
              <a:avLst/>
            </a:prstGeom>
            <a:solidFill>
              <a:srgbClr val="FF3300"/>
            </a:solidFill>
            <a:ln w="9525">
              <a:solidFill>
                <a:schemeClr val="tx1"/>
              </a:solidFill>
              <a:miter lim="800000"/>
              <a:headEnd/>
              <a:tailEnd/>
            </a:ln>
            <a:effectLst/>
          </p:spPr>
          <p:txBody>
            <a:bodyPr wrap="none" anchor="ctr"/>
            <a:lstStyle/>
            <a:p>
              <a:endParaRPr lang="tr-TR"/>
            </a:p>
          </p:txBody>
        </p:sp>
        <p:sp>
          <p:nvSpPr>
            <p:cNvPr id="705552" name="Rectangle 16"/>
            <p:cNvSpPr>
              <a:spLocks noChangeArrowheads="1"/>
            </p:cNvSpPr>
            <p:nvPr/>
          </p:nvSpPr>
          <p:spPr bwMode="auto">
            <a:xfrm>
              <a:off x="2824" y="2918"/>
              <a:ext cx="80" cy="136"/>
            </a:xfrm>
            <a:prstGeom prst="rect">
              <a:avLst/>
            </a:prstGeom>
            <a:solidFill>
              <a:srgbClr val="FF3300"/>
            </a:solidFill>
            <a:ln w="9525">
              <a:solidFill>
                <a:schemeClr val="tx1"/>
              </a:solidFill>
              <a:miter lim="800000"/>
              <a:headEnd/>
              <a:tailEnd/>
            </a:ln>
            <a:effectLst/>
          </p:spPr>
          <p:txBody>
            <a:bodyPr wrap="none" anchor="ctr"/>
            <a:lstStyle/>
            <a:p>
              <a:endParaRPr lang="tr-TR"/>
            </a:p>
          </p:txBody>
        </p:sp>
        <p:sp>
          <p:nvSpPr>
            <p:cNvPr id="705553" name="Rectangle 17"/>
            <p:cNvSpPr>
              <a:spLocks noChangeArrowheads="1"/>
            </p:cNvSpPr>
            <p:nvPr/>
          </p:nvSpPr>
          <p:spPr bwMode="auto">
            <a:xfrm>
              <a:off x="3364" y="2920"/>
              <a:ext cx="80" cy="152"/>
            </a:xfrm>
            <a:prstGeom prst="rect">
              <a:avLst/>
            </a:prstGeom>
            <a:solidFill>
              <a:srgbClr val="FF3300"/>
            </a:solidFill>
            <a:ln w="9525">
              <a:solidFill>
                <a:schemeClr val="tx1"/>
              </a:solidFill>
              <a:miter lim="800000"/>
              <a:headEnd/>
              <a:tailEnd/>
            </a:ln>
            <a:effectLst/>
          </p:spPr>
          <p:txBody>
            <a:bodyPr wrap="none" anchor="ctr"/>
            <a:lstStyle/>
            <a:p>
              <a:endParaRPr lang="tr-TR"/>
            </a:p>
          </p:txBody>
        </p:sp>
      </p:gr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Veri Yer Tutucusu"/>
          <p:cNvSpPr>
            <a:spLocks noGrp="1"/>
          </p:cNvSpPr>
          <p:nvPr>
            <p:ph type="dt" sz="half" idx="10"/>
          </p:nvPr>
        </p:nvSpPr>
        <p:spPr/>
        <p:txBody>
          <a:bodyPr/>
          <a:lstStyle/>
          <a:p>
            <a:r>
              <a:rPr lang="tr-TR"/>
              <a:t>10.10.2008</a:t>
            </a:r>
          </a:p>
        </p:txBody>
      </p:sp>
      <p:sp>
        <p:nvSpPr>
          <p:cNvPr id="5" name="3 Altbilgi Yer Tutucusu"/>
          <p:cNvSpPr>
            <a:spLocks noGrp="1"/>
          </p:cNvSpPr>
          <p:nvPr>
            <p:ph type="ftr" sz="quarter" idx="11"/>
          </p:nvPr>
        </p:nvSpPr>
        <p:spPr/>
        <p:txBody>
          <a:bodyPr/>
          <a:lstStyle/>
          <a:p>
            <a:r>
              <a:rPr lang="tr-TR"/>
              <a:t>DR. MUSTAFA KUTANİS SAÜ İNŞ.MÜH. BÖLÜMÜ</a:t>
            </a:r>
          </a:p>
        </p:txBody>
      </p:sp>
      <p:sp>
        <p:nvSpPr>
          <p:cNvPr id="6" name="4 Slayt Numarası Yer Tutucusu"/>
          <p:cNvSpPr>
            <a:spLocks noGrp="1"/>
          </p:cNvSpPr>
          <p:nvPr>
            <p:ph type="sldNum" sz="quarter" idx="12"/>
          </p:nvPr>
        </p:nvSpPr>
        <p:spPr/>
        <p:txBody>
          <a:bodyPr/>
          <a:lstStyle/>
          <a:p>
            <a:r>
              <a:rPr lang="tr-TR"/>
              <a:t>SLIDE </a:t>
            </a:r>
            <a:fld id="{374506FE-3711-4C58-AB91-B88D9B13ABE9}" type="slidenum">
              <a:rPr lang="tr-TR"/>
              <a:pPr/>
              <a:t>106</a:t>
            </a:fld>
            <a:r>
              <a:rPr lang="tr-TR"/>
              <a:t>/114</a:t>
            </a:r>
          </a:p>
        </p:txBody>
      </p:sp>
      <p:pic>
        <p:nvPicPr>
          <p:cNvPr id="707586" name="Picture 2" descr="tara0007"/>
          <p:cNvPicPr>
            <a:picLocks noChangeAspect="1" noChangeArrowheads="1"/>
          </p:cNvPicPr>
          <p:nvPr/>
        </p:nvPicPr>
        <p:blipFill>
          <a:blip r:embed="rId3" cstate="print"/>
          <a:srcRect/>
          <a:stretch>
            <a:fillRect/>
          </a:stretch>
        </p:blipFill>
        <p:spPr bwMode="auto">
          <a:xfrm>
            <a:off x="1320800" y="742950"/>
            <a:ext cx="6673850" cy="6115050"/>
          </a:xfrm>
          <a:prstGeom prst="rect">
            <a:avLst/>
          </a:prstGeom>
          <a:noFill/>
          <a:ln w="9525">
            <a:noFill/>
            <a:miter lim="800000"/>
            <a:headEnd/>
            <a:tailEnd/>
          </a:ln>
          <a:effectLst/>
        </p:spPr>
      </p:pic>
      <p:sp>
        <p:nvSpPr>
          <p:cNvPr id="707588" name="Rectangle 4"/>
          <p:cNvSpPr>
            <a:spLocks noGrp="1" noChangeArrowheads="1"/>
          </p:cNvSpPr>
          <p:nvPr>
            <p:ph type="title"/>
          </p:nvPr>
        </p:nvSpPr>
        <p:spPr>
          <a:solidFill>
            <a:schemeClr val="accent1"/>
          </a:solidFill>
        </p:spPr>
        <p:txBody>
          <a:bodyPr/>
          <a:lstStyle/>
          <a:p>
            <a:r>
              <a:rPr lang="tr-TR" sz="2400">
                <a:solidFill>
                  <a:schemeClr val="tx1"/>
                </a:solidFill>
              </a:rPr>
              <a:t>17 Ağustos 1999 Marmara Depreminde Yıkılan Binadan Bir Görünüş</a:t>
            </a:r>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Veri Yer Tutucusu"/>
          <p:cNvSpPr>
            <a:spLocks noGrp="1"/>
          </p:cNvSpPr>
          <p:nvPr>
            <p:ph type="dt" sz="half" idx="10"/>
          </p:nvPr>
        </p:nvSpPr>
        <p:spPr/>
        <p:txBody>
          <a:bodyPr/>
          <a:lstStyle/>
          <a:p>
            <a:r>
              <a:rPr lang="tr-TR"/>
              <a:t>10.10.2008</a:t>
            </a:r>
          </a:p>
        </p:txBody>
      </p:sp>
      <p:sp>
        <p:nvSpPr>
          <p:cNvPr id="6" name="3 Altbilgi Yer Tutucusu"/>
          <p:cNvSpPr>
            <a:spLocks noGrp="1"/>
          </p:cNvSpPr>
          <p:nvPr>
            <p:ph type="ftr" sz="quarter" idx="11"/>
          </p:nvPr>
        </p:nvSpPr>
        <p:spPr/>
        <p:txBody>
          <a:bodyPr/>
          <a:lstStyle/>
          <a:p>
            <a:r>
              <a:rPr lang="tr-TR"/>
              <a:t>DR. MUSTAFA KUTANİS SAÜ İNŞ.MÜH. BÖLÜMÜ</a:t>
            </a:r>
          </a:p>
        </p:txBody>
      </p:sp>
      <p:sp>
        <p:nvSpPr>
          <p:cNvPr id="7" name="4 Slayt Numarası Yer Tutucusu"/>
          <p:cNvSpPr>
            <a:spLocks noGrp="1"/>
          </p:cNvSpPr>
          <p:nvPr>
            <p:ph type="sldNum" sz="quarter" idx="12"/>
          </p:nvPr>
        </p:nvSpPr>
        <p:spPr/>
        <p:txBody>
          <a:bodyPr/>
          <a:lstStyle/>
          <a:p>
            <a:r>
              <a:rPr lang="tr-TR"/>
              <a:t>SLIDE </a:t>
            </a:r>
            <a:fld id="{0E441968-48B7-4F68-814E-487EF4C7031B}" type="slidenum">
              <a:rPr lang="tr-TR"/>
              <a:pPr/>
              <a:t>107</a:t>
            </a:fld>
            <a:r>
              <a:rPr lang="tr-TR"/>
              <a:t>/114</a:t>
            </a:r>
          </a:p>
        </p:txBody>
      </p:sp>
      <p:sp>
        <p:nvSpPr>
          <p:cNvPr id="709634" name="Rectangle 2"/>
          <p:cNvSpPr>
            <a:spLocks noChangeArrowheads="1"/>
          </p:cNvSpPr>
          <p:nvPr/>
        </p:nvSpPr>
        <p:spPr bwMode="auto">
          <a:xfrm>
            <a:off x="2314575" y="1133475"/>
            <a:ext cx="9144000" cy="0"/>
          </a:xfrm>
          <a:prstGeom prst="rect">
            <a:avLst/>
          </a:prstGeom>
          <a:noFill/>
          <a:ln w="9525">
            <a:noFill/>
            <a:miter lim="800000"/>
            <a:headEnd/>
            <a:tailEnd/>
          </a:ln>
          <a:effectLst/>
        </p:spPr>
        <p:txBody>
          <a:bodyPr>
            <a:spAutoFit/>
          </a:bodyPr>
          <a:lstStyle/>
          <a:p>
            <a:endParaRPr lang="tr-TR"/>
          </a:p>
        </p:txBody>
      </p:sp>
      <p:graphicFrame>
        <p:nvGraphicFramePr>
          <p:cNvPr id="709635" name="Object 3"/>
          <p:cNvGraphicFramePr>
            <a:graphicFrameLocks noChangeAspect="1"/>
          </p:cNvGraphicFramePr>
          <p:nvPr/>
        </p:nvGraphicFramePr>
        <p:xfrm>
          <a:off x="846138" y="685800"/>
          <a:ext cx="7451725" cy="5588000"/>
        </p:xfrm>
        <a:graphic>
          <a:graphicData uri="http://schemas.openxmlformats.org/presentationml/2006/ole">
            <p:oleObj spid="_x0000_s709635" name="iGrafx Image Object" r:id="rId4" imgW="3743280" imgH="4095720" progId="iGrafx.Image.1">
              <p:embed/>
            </p:oleObj>
          </a:graphicData>
        </a:graphic>
      </p:graphicFrame>
      <p:sp>
        <p:nvSpPr>
          <p:cNvPr id="709638" name="Rectangle 6"/>
          <p:cNvSpPr>
            <a:spLocks noChangeArrowheads="1"/>
          </p:cNvSpPr>
          <p:nvPr>
            <p:ph type="title"/>
          </p:nvPr>
        </p:nvSpPr>
        <p:spPr>
          <a:xfrm>
            <a:off x="841375" y="28575"/>
            <a:ext cx="7437438" cy="692150"/>
          </a:xfrm>
          <a:solidFill>
            <a:schemeClr val="accent1"/>
          </a:solidFill>
          <a:ln/>
        </p:spPr>
        <p:txBody>
          <a:bodyPr/>
          <a:lstStyle/>
          <a:p>
            <a:r>
              <a:rPr lang="tr-TR" sz="2400">
                <a:solidFill>
                  <a:schemeClr val="tx1"/>
                </a:solidFill>
              </a:rPr>
              <a:t>17 Ağustos 1999 Marmara Depreminde Yıkılan Binadan Bir Görünüş</a:t>
            </a: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021FAF91-DE61-43AB-9519-4587700C1D36}" type="slidenum">
              <a:rPr lang="tr-TR"/>
              <a:pPr/>
              <a:t>108</a:t>
            </a:fld>
            <a:r>
              <a:rPr lang="tr-TR"/>
              <a:t>/114</a:t>
            </a:r>
          </a:p>
        </p:txBody>
      </p:sp>
      <p:sp>
        <p:nvSpPr>
          <p:cNvPr id="735234" name="Rectangle 2"/>
          <p:cNvSpPr>
            <a:spLocks noGrp="1" noChangeArrowheads="1"/>
          </p:cNvSpPr>
          <p:nvPr>
            <p:ph type="title"/>
          </p:nvPr>
        </p:nvSpPr>
        <p:spPr>
          <a:solidFill>
            <a:schemeClr val="accent1"/>
          </a:solidFill>
        </p:spPr>
        <p:txBody>
          <a:bodyPr/>
          <a:lstStyle/>
          <a:p>
            <a:r>
              <a:rPr lang="en-AU"/>
              <a:t>Öneriler:</a:t>
            </a:r>
            <a:r>
              <a:rPr lang="tr-TR"/>
              <a:t> </a:t>
            </a:r>
            <a:r>
              <a:rPr lang="en-AU"/>
              <a:t>Sistem Seçimi</a:t>
            </a:r>
            <a:endParaRPr lang="tr-TR"/>
          </a:p>
        </p:txBody>
      </p:sp>
      <p:sp>
        <p:nvSpPr>
          <p:cNvPr id="735235" name="Rectangle 3"/>
          <p:cNvSpPr>
            <a:spLocks noGrp="1" noChangeArrowheads="1"/>
          </p:cNvSpPr>
          <p:nvPr>
            <p:ph type="body" idx="1"/>
          </p:nvPr>
        </p:nvSpPr>
        <p:spPr/>
        <p:txBody>
          <a:bodyPr/>
          <a:lstStyle/>
          <a:p>
            <a:pPr>
              <a:spcAft>
                <a:spcPct val="50000"/>
              </a:spcAft>
            </a:pPr>
            <a:r>
              <a:rPr lang="tr-TR"/>
              <a:t>Düzgün simetrik bir plan seçilmeli,</a:t>
            </a:r>
          </a:p>
          <a:p>
            <a:pPr>
              <a:spcAft>
                <a:spcPct val="50000"/>
              </a:spcAft>
            </a:pPr>
            <a:r>
              <a:rPr lang="tr-TR">
                <a:latin typeface="Arial" charset="0"/>
              </a:rPr>
              <a:t>Sistem oluşturulurken, yeterli yanal rijitlik sağlamak üzere perde duvarlar kullanılmalı,</a:t>
            </a:r>
            <a:endParaRPr lang="tr-TR"/>
          </a:p>
          <a:p>
            <a:pPr>
              <a:spcAft>
                <a:spcPct val="50000"/>
              </a:spcAft>
            </a:pPr>
            <a:r>
              <a:rPr lang="tr-TR"/>
              <a:t>Yükseklik boyunca önemli rijitlik ve dayanım değişimi engellenmeli,</a:t>
            </a:r>
          </a:p>
          <a:p>
            <a:pPr>
              <a:spcAft>
                <a:spcPct val="50000"/>
              </a:spcAft>
            </a:pPr>
            <a:r>
              <a:rPr lang="tr-TR"/>
              <a:t>Çekiçleme etkisine yol açılmamalı</a:t>
            </a:r>
          </a:p>
          <a:p>
            <a:pPr>
              <a:spcAft>
                <a:spcPct val="50000"/>
              </a:spcAft>
            </a:pPr>
            <a:r>
              <a:rPr lang="tr-TR"/>
              <a:t>Yumuşak kat, kısa kolon, zayıf kolon-kuvvetli kiriş oluşturmaktan kaçınılmalıdır.</a:t>
            </a:r>
          </a:p>
          <a:p>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35235">
                                            <p:txEl>
                                              <p:pRg st="1" end="1"/>
                                            </p:txEl>
                                          </p:spTgt>
                                        </p:tgtEl>
                                        <p:attrNameLst>
                                          <p:attrName>style.visibility</p:attrName>
                                        </p:attrNameLst>
                                      </p:cBhvr>
                                      <p:to>
                                        <p:strVal val="visible"/>
                                      </p:to>
                                    </p:set>
                                    <p:animEffect transition="in" filter="strips(downLeft)">
                                      <p:cBhvr>
                                        <p:cTn id="7" dur="500"/>
                                        <p:tgtEl>
                                          <p:spTgt spid="73523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35235">
                                            <p:txEl>
                                              <p:pRg st="2" end="2"/>
                                            </p:txEl>
                                          </p:spTgt>
                                        </p:tgtEl>
                                        <p:attrNameLst>
                                          <p:attrName>style.visibility</p:attrName>
                                        </p:attrNameLst>
                                      </p:cBhvr>
                                      <p:to>
                                        <p:strVal val="visible"/>
                                      </p:to>
                                    </p:set>
                                    <p:animEffect transition="in" filter="strips(downLeft)">
                                      <p:cBhvr>
                                        <p:cTn id="12" dur="500"/>
                                        <p:tgtEl>
                                          <p:spTgt spid="73523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735235">
                                            <p:txEl>
                                              <p:pRg st="3" end="3"/>
                                            </p:txEl>
                                          </p:spTgt>
                                        </p:tgtEl>
                                        <p:attrNameLst>
                                          <p:attrName>style.visibility</p:attrName>
                                        </p:attrNameLst>
                                      </p:cBhvr>
                                      <p:to>
                                        <p:strVal val="visible"/>
                                      </p:to>
                                    </p:set>
                                    <p:animEffect transition="in" filter="strips(downLeft)">
                                      <p:cBhvr>
                                        <p:cTn id="17" dur="500"/>
                                        <p:tgtEl>
                                          <p:spTgt spid="73523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735235">
                                            <p:txEl>
                                              <p:pRg st="4" end="4"/>
                                            </p:txEl>
                                          </p:spTgt>
                                        </p:tgtEl>
                                        <p:attrNameLst>
                                          <p:attrName>style.visibility</p:attrName>
                                        </p:attrNameLst>
                                      </p:cBhvr>
                                      <p:to>
                                        <p:strVal val="visible"/>
                                      </p:to>
                                    </p:set>
                                    <p:animEffect transition="in" filter="strips(downLeft)">
                                      <p:cBhvr>
                                        <p:cTn id="22" dur="500"/>
                                        <p:tgtEl>
                                          <p:spTgt spid="7352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3 Veri Yer Tutucusu"/>
          <p:cNvSpPr>
            <a:spLocks noGrp="1"/>
          </p:cNvSpPr>
          <p:nvPr>
            <p:ph type="dt" sz="half" idx="10"/>
          </p:nvPr>
        </p:nvSpPr>
        <p:spPr/>
        <p:txBody>
          <a:bodyPr/>
          <a:lstStyle/>
          <a:p>
            <a:r>
              <a:rPr lang="tr-TR"/>
              <a:t>10.10.2008</a:t>
            </a:r>
          </a:p>
        </p:txBody>
      </p:sp>
      <p:sp>
        <p:nvSpPr>
          <p:cNvPr id="8" name="4 Altbilgi Yer Tutucusu"/>
          <p:cNvSpPr>
            <a:spLocks noGrp="1"/>
          </p:cNvSpPr>
          <p:nvPr>
            <p:ph type="ftr" sz="quarter" idx="11"/>
          </p:nvPr>
        </p:nvSpPr>
        <p:spPr/>
        <p:txBody>
          <a:bodyPr/>
          <a:lstStyle/>
          <a:p>
            <a:r>
              <a:rPr lang="tr-TR"/>
              <a:t>DR. MUSTAFA KUTANİS SAÜ İNŞ.MÜH. BÖLÜMÜ</a:t>
            </a:r>
          </a:p>
        </p:txBody>
      </p:sp>
      <p:sp>
        <p:nvSpPr>
          <p:cNvPr id="9" name="5 Slayt Numarası Yer Tutucusu"/>
          <p:cNvSpPr>
            <a:spLocks noGrp="1"/>
          </p:cNvSpPr>
          <p:nvPr>
            <p:ph type="sldNum" sz="quarter" idx="12"/>
          </p:nvPr>
        </p:nvSpPr>
        <p:spPr/>
        <p:txBody>
          <a:bodyPr/>
          <a:lstStyle/>
          <a:p>
            <a:r>
              <a:rPr lang="tr-TR"/>
              <a:t>SLIDE </a:t>
            </a:r>
            <a:fld id="{F0DF1210-8DC7-49C9-8F41-3BF6368701E7}" type="slidenum">
              <a:rPr lang="tr-TR"/>
              <a:pPr/>
              <a:t>109</a:t>
            </a:fld>
            <a:r>
              <a:rPr lang="tr-TR"/>
              <a:t>/114</a:t>
            </a:r>
          </a:p>
        </p:txBody>
      </p:sp>
      <p:sp>
        <p:nvSpPr>
          <p:cNvPr id="741378" name="Rectangle 2"/>
          <p:cNvSpPr>
            <a:spLocks noGrp="1" noChangeArrowheads="1"/>
          </p:cNvSpPr>
          <p:nvPr>
            <p:ph type="title"/>
          </p:nvPr>
        </p:nvSpPr>
        <p:spPr>
          <a:xfrm>
            <a:off x="827088" y="73025"/>
            <a:ext cx="7437437" cy="450850"/>
          </a:xfrm>
          <a:solidFill>
            <a:schemeClr val="accent1"/>
          </a:solidFill>
        </p:spPr>
        <p:txBody>
          <a:bodyPr/>
          <a:lstStyle/>
          <a:p>
            <a:endParaRPr lang="en-US" sz="2400"/>
          </a:p>
        </p:txBody>
      </p:sp>
      <p:sp>
        <p:nvSpPr>
          <p:cNvPr id="741379" name="Rectangle 3"/>
          <p:cNvSpPr>
            <a:spLocks noGrp="1" noChangeArrowheads="1"/>
          </p:cNvSpPr>
          <p:nvPr>
            <p:ph type="body" idx="1"/>
          </p:nvPr>
        </p:nvSpPr>
        <p:spPr>
          <a:xfrm>
            <a:off x="401638" y="3475038"/>
            <a:ext cx="8494712" cy="2867025"/>
          </a:xfrm>
        </p:spPr>
        <p:txBody>
          <a:bodyPr/>
          <a:lstStyle/>
          <a:p>
            <a:pPr>
              <a:lnSpc>
                <a:spcPct val="90000"/>
              </a:lnSpc>
            </a:pPr>
            <a:r>
              <a:rPr lang="tr-TR"/>
              <a:t>Planda her iki yönde simetrik olarak yerleştirilmiş ve bina yüksekliği boyunca sürekli olan perde duvarlar,  yapının deprem davranışını olumlu yönde etkiler.</a:t>
            </a:r>
          </a:p>
          <a:p>
            <a:pPr>
              <a:lnSpc>
                <a:spcPct val="90000"/>
              </a:lnSpc>
            </a:pPr>
            <a:endParaRPr lang="tr-TR"/>
          </a:p>
          <a:p>
            <a:pPr>
              <a:lnSpc>
                <a:spcPct val="90000"/>
              </a:lnSpc>
            </a:pPr>
            <a:r>
              <a:rPr lang="tr-TR">
                <a:solidFill>
                  <a:srgbClr val="0000FF"/>
                </a:solidFill>
              </a:rPr>
              <a:t>Süneklik eksikliği</a:t>
            </a:r>
            <a:r>
              <a:rPr lang="tr-TR"/>
              <a:t> olan bir sistemi yeterli deprem güvenliğine kavuşturmak, yapısal sisteme yeterli miktarda yeni perde duvar ilave ederek mümkün olmaktadır.</a:t>
            </a:r>
          </a:p>
          <a:p>
            <a:pPr>
              <a:lnSpc>
                <a:spcPct val="90000"/>
              </a:lnSpc>
            </a:pPr>
            <a:endParaRPr lang="tr-TR"/>
          </a:p>
        </p:txBody>
      </p:sp>
      <p:grpSp>
        <p:nvGrpSpPr>
          <p:cNvPr id="741380" name="Group 4"/>
          <p:cNvGrpSpPr>
            <a:grpSpLocks/>
          </p:cNvGrpSpPr>
          <p:nvPr/>
        </p:nvGrpSpPr>
        <p:grpSpPr bwMode="auto">
          <a:xfrm>
            <a:off x="609600" y="666750"/>
            <a:ext cx="7772400" cy="2640013"/>
            <a:chOff x="720" y="336"/>
            <a:chExt cx="4896" cy="1663"/>
          </a:xfrm>
        </p:grpSpPr>
        <p:pic>
          <p:nvPicPr>
            <p:cNvPr id="741381" name="Picture 5" descr="19"/>
            <p:cNvPicPr>
              <a:picLocks noChangeAspect="1" noChangeArrowheads="1"/>
            </p:cNvPicPr>
            <p:nvPr/>
          </p:nvPicPr>
          <p:blipFill>
            <a:blip r:embed="rId2" cstate="print"/>
            <a:srcRect/>
            <a:stretch>
              <a:fillRect/>
            </a:stretch>
          </p:blipFill>
          <p:spPr bwMode="auto">
            <a:xfrm>
              <a:off x="720" y="336"/>
              <a:ext cx="2352" cy="1663"/>
            </a:xfrm>
            <a:prstGeom prst="rect">
              <a:avLst/>
            </a:prstGeom>
            <a:noFill/>
          </p:spPr>
        </p:pic>
        <p:pic>
          <p:nvPicPr>
            <p:cNvPr id="741382" name="Picture 6" descr="20"/>
            <p:cNvPicPr>
              <a:picLocks noChangeAspect="1" noChangeArrowheads="1"/>
            </p:cNvPicPr>
            <p:nvPr/>
          </p:nvPicPr>
          <p:blipFill>
            <a:blip r:embed="rId3" cstate="print"/>
            <a:srcRect/>
            <a:stretch>
              <a:fillRect/>
            </a:stretch>
          </p:blipFill>
          <p:spPr bwMode="auto">
            <a:xfrm>
              <a:off x="3312" y="336"/>
              <a:ext cx="2304" cy="1629"/>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41379">
                                            <p:txEl>
                                              <p:pRg st="2" end="2"/>
                                            </p:txEl>
                                          </p:spTgt>
                                        </p:tgtEl>
                                        <p:attrNameLst>
                                          <p:attrName>style.visibility</p:attrName>
                                        </p:attrNameLst>
                                      </p:cBhvr>
                                      <p:to>
                                        <p:strVal val="visible"/>
                                      </p:to>
                                    </p:set>
                                    <p:animEffect transition="in" filter="strips(downLeft)">
                                      <p:cBhvr>
                                        <p:cTn id="7" dur="500"/>
                                        <p:tgtEl>
                                          <p:spTgt spid="7413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3 Veri Yer Tutucusu"/>
          <p:cNvSpPr>
            <a:spLocks noGrp="1"/>
          </p:cNvSpPr>
          <p:nvPr>
            <p:ph type="dt" sz="half" idx="10"/>
          </p:nvPr>
        </p:nvSpPr>
        <p:spPr/>
        <p:txBody>
          <a:bodyPr/>
          <a:lstStyle/>
          <a:p>
            <a:r>
              <a:rPr lang="tr-TR"/>
              <a:t>10.10.2008</a:t>
            </a:r>
          </a:p>
        </p:txBody>
      </p:sp>
      <p:sp>
        <p:nvSpPr>
          <p:cNvPr id="6" name="4 Altbilgi Yer Tutucusu"/>
          <p:cNvSpPr>
            <a:spLocks noGrp="1"/>
          </p:cNvSpPr>
          <p:nvPr>
            <p:ph type="ftr" sz="quarter" idx="11"/>
          </p:nvPr>
        </p:nvSpPr>
        <p:spPr/>
        <p:txBody>
          <a:bodyPr/>
          <a:lstStyle/>
          <a:p>
            <a:r>
              <a:rPr lang="tr-TR"/>
              <a:t>DR. MUSTAFA KUTANİS SAÜ İNŞ.MÜH. BÖLÜMÜ</a:t>
            </a:r>
          </a:p>
        </p:txBody>
      </p:sp>
      <p:sp>
        <p:nvSpPr>
          <p:cNvPr id="7" name="5 Slayt Numarası Yer Tutucusu"/>
          <p:cNvSpPr>
            <a:spLocks noGrp="1"/>
          </p:cNvSpPr>
          <p:nvPr>
            <p:ph type="sldNum" sz="quarter" idx="12"/>
          </p:nvPr>
        </p:nvSpPr>
        <p:spPr/>
        <p:txBody>
          <a:bodyPr/>
          <a:lstStyle/>
          <a:p>
            <a:r>
              <a:rPr lang="tr-TR"/>
              <a:t>SLIDE </a:t>
            </a:r>
            <a:fld id="{9BF1A78D-CEC2-4FC8-8ABE-CBCF21F6760E}" type="slidenum">
              <a:rPr lang="tr-TR"/>
              <a:pPr/>
              <a:t>11</a:t>
            </a:fld>
            <a:r>
              <a:rPr lang="tr-TR"/>
              <a:t>/114</a:t>
            </a:r>
          </a:p>
        </p:txBody>
      </p:sp>
      <p:sp>
        <p:nvSpPr>
          <p:cNvPr id="509954" name="Rectangle 2"/>
          <p:cNvSpPr>
            <a:spLocks noGrp="1" noChangeArrowheads="1"/>
          </p:cNvSpPr>
          <p:nvPr>
            <p:ph type="title"/>
          </p:nvPr>
        </p:nvSpPr>
        <p:spPr>
          <a:solidFill>
            <a:schemeClr val="accent1"/>
          </a:solidFill>
        </p:spPr>
        <p:txBody>
          <a:bodyPr/>
          <a:lstStyle/>
          <a:p>
            <a:r>
              <a:rPr lang="tr-TR"/>
              <a:t>Güvenlik (2/2)</a:t>
            </a:r>
          </a:p>
        </p:txBody>
      </p:sp>
      <p:sp>
        <p:nvSpPr>
          <p:cNvPr id="509955" name="Rectangle 3"/>
          <p:cNvSpPr>
            <a:spLocks noGrp="1" noChangeArrowheads="1"/>
          </p:cNvSpPr>
          <p:nvPr>
            <p:ph type="body" idx="1"/>
          </p:nvPr>
        </p:nvSpPr>
        <p:spPr>
          <a:xfrm>
            <a:off x="401638" y="2776538"/>
            <a:ext cx="8494712" cy="3565525"/>
          </a:xfrm>
        </p:spPr>
        <p:txBody>
          <a:bodyPr/>
          <a:lstStyle/>
          <a:p>
            <a:r>
              <a:rPr lang="tr-TR" u="sng"/>
              <a:t> Hammurabi Kanunu M.Ö. 2200</a:t>
            </a:r>
          </a:p>
          <a:p>
            <a:r>
              <a:rPr lang="tr-TR" b="1"/>
              <a:t>Eğer yapımcı binayı gereği gibi sağlam yapmamış ve bina çökmüşse, yapımcı mal sahibinin kaybını ödeyecek.</a:t>
            </a:r>
          </a:p>
          <a:p>
            <a:r>
              <a:rPr lang="tr-TR" b="1"/>
              <a:t>Eğer mal sahibi çöken binanın enkazı altında kalıp ölürse, yapımcı derhal idam edilecektir.</a:t>
            </a:r>
          </a:p>
        </p:txBody>
      </p:sp>
      <p:pic>
        <p:nvPicPr>
          <p:cNvPr id="509956" name="Picture 4" descr="image008"/>
          <p:cNvPicPr>
            <a:picLocks noChangeAspect="1" noChangeArrowheads="1"/>
          </p:cNvPicPr>
          <p:nvPr/>
        </p:nvPicPr>
        <p:blipFill>
          <a:blip r:embed="rId2" cstate="print"/>
          <a:srcRect/>
          <a:stretch>
            <a:fillRect/>
          </a:stretch>
        </p:blipFill>
        <p:spPr bwMode="auto">
          <a:xfrm>
            <a:off x="968375" y="995363"/>
            <a:ext cx="7419975" cy="1611312"/>
          </a:xfrm>
          <a:prstGeom prst="rect">
            <a:avLst/>
          </a:prstGeom>
          <a:noFill/>
        </p:spPr>
      </p:pic>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DD1C0ECF-0921-48CB-97EC-47C65CC2DAE5}" type="slidenum">
              <a:rPr lang="tr-TR"/>
              <a:pPr/>
              <a:t>110</a:t>
            </a:fld>
            <a:r>
              <a:rPr lang="tr-TR"/>
              <a:t>/114</a:t>
            </a:r>
          </a:p>
        </p:txBody>
      </p:sp>
      <p:sp>
        <p:nvSpPr>
          <p:cNvPr id="732162" name="Rectangle 2"/>
          <p:cNvSpPr>
            <a:spLocks noGrp="1" noChangeArrowheads="1"/>
          </p:cNvSpPr>
          <p:nvPr>
            <p:ph type="title"/>
          </p:nvPr>
        </p:nvSpPr>
        <p:spPr>
          <a:solidFill>
            <a:schemeClr val="accent1"/>
          </a:solidFill>
        </p:spPr>
        <p:txBody>
          <a:bodyPr/>
          <a:lstStyle/>
          <a:p>
            <a:r>
              <a:rPr lang="tr-TR"/>
              <a:t>Detaylandırma Hataları</a:t>
            </a:r>
          </a:p>
        </p:txBody>
      </p:sp>
      <p:sp>
        <p:nvSpPr>
          <p:cNvPr id="732163" name="Rectangle 3"/>
          <p:cNvSpPr>
            <a:spLocks noGrp="1" noChangeArrowheads="1"/>
          </p:cNvSpPr>
          <p:nvPr>
            <p:ph type="body" idx="1"/>
          </p:nvPr>
        </p:nvSpPr>
        <p:spPr/>
        <p:txBody>
          <a:bodyPr/>
          <a:lstStyle/>
          <a:p>
            <a:pPr>
              <a:lnSpc>
                <a:spcPct val="120000"/>
              </a:lnSpc>
            </a:pPr>
            <a:r>
              <a:rPr lang="tr-TR"/>
              <a:t>Genelde “</a:t>
            </a:r>
            <a:r>
              <a:rPr lang="tr-TR" b="1" i="1"/>
              <a:t>davranış bilgisi</a:t>
            </a:r>
            <a:r>
              <a:rPr lang="tr-TR" i="1"/>
              <a:t> </a:t>
            </a:r>
            <a:r>
              <a:rPr lang="tr-TR"/>
              <a:t>” eksikliğinden kaynaklanıyor</a:t>
            </a:r>
          </a:p>
          <a:p>
            <a:pPr lvl="1">
              <a:lnSpc>
                <a:spcPct val="120000"/>
              </a:lnSpc>
            </a:pPr>
            <a:r>
              <a:rPr lang="tr-TR"/>
              <a:t>Kenetlenme boyu yetersizliği</a:t>
            </a:r>
          </a:p>
          <a:p>
            <a:pPr lvl="1">
              <a:lnSpc>
                <a:spcPct val="120000"/>
              </a:lnSpc>
            </a:pPr>
            <a:r>
              <a:rPr lang="tr-TR"/>
              <a:t>Bindirme boyu yetersizliği</a:t>
            </a:r>
          </a:p>
          <a:p>
            <a:pPr lvl="1">
              <a:lnSpc>
                <a:spcPct val="120000"/>
              </a:lnSpc>
            </a:pPr>
            <a:r>
              <a:rPr lang="tr-TR"/>
              <a:t>Yetersiz sargı donatısı</a:t>
            </a:r>
          </a:p>
          <a:p>
            <a:pPr>
              <a:lnSpc>
                <a:spcPct val="120000"/>
              </a:lnSpc>
            </a:pPr>
            <a:r>
              <a:rPr lang="tr-TR"/>
              <a:t>Kolon ve kiriş uçlarında plastik mafsal oluşamamakta ve yeterli sünekliğe sahip olmayan elemanlar kırılarak göçmektedir.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32163">
                                            <p:txEl>
                                              <p:pRg st="4" end="4"/>
                                            </p:txEl>
                                          </p:spTgt>
                                        </p:tgtEl>
                                        <p:attrNameLst>
                                          <p:attrName>style.visibility</p:attrName>
                                        </p:attrNameLst>
                                      </p:cBhvr>
                                      <p:to>
                                        <p:strVal val="visible"/>
                                      </p:to>
                                    </p:set>
                                    <p:animEffect transition="in" filter="strips(downLeft)">
                                      <p:cBhvr>
                                        <p:cTn id="7" dur="500"/>
                                        <p:tgtEl>
                                          <p:spTgt spid="7321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56373C81-7052-4FC3-ADF2-6AB6ABD32FF7}" type="slidenum">
              <a:rPr lang="tr-TR"/>
              <a:pPr/>
              <a:t>111</a:t>
            </a:fld>
            <a:r>
              <a:rPr lang="tr-TR"/>
              <a:t>/114</a:t>
            </a:r>
          </a:p>
        </p:txBody>
      </p:sp>
      <p:sp>
        <p:nvSpPr>
          <p:cNvPr id="736258" name="Rectangle 2"/>
          <p:cNvSpPr>
            <a:spLocks noGrp="1" noChangeArrowheads="1"/>
          </p:cNvSpPr>
          <p:nvPr>
            <p:ph type="title"/>
          </p:nvPr>
        </p:nvSpPr>
        <p:spPr>
          <a:solidFill>
            <a:schemeClr val="accent1"/>
          </a:solidFill>
        </p:spPr>
        <p:txBody>
          <a:bodyPr/>
          <a:lstStyle/>
          <a:p>
            <a:r>
              <a:rPr lang="tr-TR" noProof="1"/>
              <a:t>Öneriler: Detaylandırma</a:t>
            </a:r>
          </a:p>
        </p:txBody>
      </p:sp>
      <p:sp>
        <p:nvSpPr>
          <p:cNvPr id="736259" name="Rectangle 3"/>
          <p:cNvSpPr>
            <a:spLocks noGrp="1" noChangeArrowheads="1"/>
          </p:cNvSpPr>
          <p:nvPr>
            <p:ph type="body" idx="1"/>
          </p:nvPr>
        </p:nvSpPr>
        <p:spPr/>
        <p:txBody>
          <a:bodyPr/>
          <a:lstStyle/>
          <a:p>
            <a:pPr>
              <a:spcAft>
                <a:spcPct val="30000"/>
              </a:spcAft>
            </a:pPr>
            <a:r>
              <a:rPr lang="tr-TR"/>
              <a:t>Düşey elemanların boyutları doyurucu olmalı,</a:t>
            </a:r>
          </a:p>
          <a:p>
            <a:pPr>
              <a:spcAft>
                <a:spcPct val="30000"/>
              </a:spcAft>
            </a:pPr>
            <a:r>
              <a:rPr lang="tr-TR"/>
              <a:t>Minimum ve maksimum donatı oranlarına uyulmalı,</a:t>
            </a:r>
          </a:p>
          <a:p>
            <a:pPr>
              <a:spcAft>
                <a:spcPct val="30000"/>
              </a:spcAft>
            </a:pPr>
            <a:r>
              <a:rPr lang="tr-TR"/>
              <a:t>Bindirme boyları yeterli olmalı ve bindirme bölgelerinde sargı donatısı bulundurulmalı,</a:t>
            </a:r>
          </a:p>
          <a:p>
            <a:pPr>
              <a:spcAft>
                <a:spcPct val="30000"/>
              </a:spcAft>
            </a:pPr>
            <a:r>
              <a:rPr lang="tr-TR"/>
              <a:t>Kolon ve kiriş uçları sarılmalı,</a:t>
            </a:r>
          </a:p>
          <a:p>
            <a:pPr>
              <a:spcAft>
                <a:spcPct val="30000"/>
              </a:spcAft>
            </a:pPr>
            <a:r>
              <a:rPr lang="tr-TR"/>
              <a:t>Birleşimlerde mutlaka etriye bulundurulmalıdır (özellikle köşe kolon birleşimlerinde).</a:t>
            </a:r>
          </a:p>
          <a:p>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36259">
                                            <p:txEl>
                                              <p:pRg st="1" end="1"/>
                                            </p:txEl>
                                          </p:spTgt>
                                        </p:tgtEl>
                                        <p:attrNameLst>
                                          <p:attrName>style.visibility</p:attrName>
                                        </p:attrNameLst>
                                      </p:cBhvr>
                                      <p:to>
                                        <p:strVal val="visible"/>
                                      </p:to>
                                    </p:set>
                                    <p:animEffect transition="in" filter="strips(downLeft)">
                                      <p:cBhvr>
                                        <p:cTn id="7" dur="500"/>
                                        <p:tgtEl>
                                          <p:spTgt spid="73625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36259">
                                            <p:txEl>
                                              <p:pRg st="2" end="2"/>
                                            </p:txEl>
                                          </p:spTgt>
                                        </p:tgtEl>
                                        <p:attrNameLst>
                                          <p:attrName>style.visibility</p:attrName>
                                        </p:attrNameLst>
                                      </p:cBhvr>
                                      <p:to>
                                        <p:strVal val="visible"/>
                                      </p:to>
                                    </p:set>
                                    <p:anim calcmode="lin" valueType="num">
                                      <p:cBhvr additive="base">
                                        <p:cTn id="12" dur="500" fill="hold"/>
                                        <p:tgtEl>
                                          <p:spTgt spid="736259">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362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36259">
                                            <p:txEl>
                                              <p:pRg st="3" end="3"/>
                                            </p:txEl>
                                          </p:spTgt>
                                        </p:tgtEl>
                                        <p:attrNameLst>
                                          <p:attrName>style.visibility</p:attrName>
                                        </p:attrNameLst>
                                      </p:cBhvr>
                                      <p:to>
                                        <p:strVal val="visible"/>
                                      </p:to>
                                    </p:set>
                                    <p:anim calcmode="lin" valueType="num">
                                      <p:cBhvr additive="base">
                                        <p:cTn id="18" dur="500" fill="hold"/>
                                        <p:tgtEl>
                                          <p:spTgt spid="736259">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362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736259">
                                            <p:txEl>
                                              <p:pRg st="4" end="4"/>
                                            </p:txEl>
                                          </p:spTgt>
                                        </p:tgtEl>
                                        <p:attrNameLst>
                                          <p:attrName>style.visibility</p:attrName>
                                        </p:attrNameLst>
                                      </p:cBhvr>
                                      <p:to>
                                        <p:strVal val="visible"/>
                                      </p:to>
                                    </p:set>
                                    <p:animEffect transition="in" filter="strips(downLeft)">
                                      <p:cBhvr>
                                        <p:cTn id="24" dur="500"/>
                                        <p:tgtEl>
                                          <p:spTgt spid="7362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84C65654-2785-4FDA-ACCF-3EEADD14147D}" type="slidenum">
              <a:rPr lang="tr-TR"/>
              <a:pPr/>
              <a:t>112</a:t>
            </a:fld>
            <a:r>
              <a:rPr lang="tr-TR"/>
              <a:t>/114</a:t>
            </a:r>
          </a:p>
        </p:txBody>
      </p:sp>
      <p:sp>
        <p:nvSpPr>
          <p:cNvPr id="734210" name="Rectangle 2"/>
          <p:cNvSpPr>
            <a:spLocks noGrp="1" noChangeArrowheads="1"/>
          </p:cNvSpPr>
          <p:nvPr>
            <p:ph type="title"/>
          </p:nvPr>
        </p:nvSpPr>
        <p:spPr>
          <a:solidFill>
            <a:schemeClr val="accent1"/>
          </a:solidFill>
        </p:spPr>
        <p:txBody>
          <a:bodyPr/>
          <a:lstStyle/>
          <a:p>
            <a:r>
              <a:rPr lang="en-AU"/>
              <a:t>Yapım Hataları</a:t>
            </a:r>
            <a:endParaRPr lang="tr-TR"/>
          </a:p>
        </p:txBody>
      </p:sp>
      <p:sp>
        <p:nvSpPr>
          <p:cNvPr id="734211" name="Rectangle 3"/>
          <p:cNvSpPr>
            <a:spLocks noGrp="1" noChangeArrowheads="1"/>
          </p:cNvSpPr>
          <p:nvPr>
            <p:ph type="body" idx="1"/>
          </p:nvPr>
        </p:nvSpPr>
        <p:spPr/>
        <p:txBody>
          <a:bodyPr/>
          <a:lstStyle/>
          <a:p>
            <a:pPr>
              <a:spcAft>
                <a:spcPct val="50000"/>
              </a:spcAft>
            </a:pPr>
            <a:r>
              <a:rPr lang="tr-TR"/>
              <a:t>Beton kalitesinin düşük olması</a:t>
            </a:r>
          </a:p>
          <a:p>
            <a:pPr>
              <a:spcAft>
                <a:spcPct val="50000"/>
              </a:spcAft>
            </a:pPr>
            <a:r>
              <a:rPr lang="tr-TR"/>
              <a:t>Eleman boyutlarının projede verilen değerleri tutmaması</a:t>
            </a:r>
          </a:p>
          <a:p>
            <a:pPr>
              <a:spcAft>
                <a:spcPct val="50000"/>
              </a:spcAft>
            </a:pPr>
            <a:r>
              <a:rPr lang="tr-TR"/>
              <a:t>Donatının projede belirtilen düzende yerleştirilmemesi</a:t>
            </a:r>
          </a:p>
          <a:p>
            <a:pPr>
              <a:spcAft>
                <a:spcPct val="50000"/>
              </a:spcAft>
            </a:pPr>
            <a:r>
              <a:rPr lang="tr-TR"/>
              <a:t>Projede bulunmayan taşıyıcı olmayan unsurların yapıya eklenmesi</a:t>
            </a:r>
          </a:p>
          <a:p>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34211">
                                            <p:txEl>
                                              <p:pRg st="1" end="1"/>
                                            </p:txEl>
                                          </p:spTgt>
                                        </p:tgtEl>
                                        <p:attrNameLst>
                                          <p:attrName>style.visibility</p:attrName>
                                        </p:attrNameLst>
                                      </p:cBhvr>
                                      <p:to>
                                        <p:strVal val="visible"/>
                                      </p:to>
                                    </p:set>
                                    <p:animEffect transition="in" filter="strips(downLeft)">
                                      <p:cBhvr>
                                        <p:cTn id="7" dur="500"/>
                                        <p:tgtEl>
                                          <p:spTgt spid="7342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34211">
                                            <p:txEl>
                                              <p:pRg st="2" end="2"/>
                                            </p:txEl>
                                          </p:spTgt>
                                        </p:tgtEl>
                                        <p:attrNameLst>
                                          <p:attrName>style.visibility</p:attrName>
                                        </p:attrNameLst>
                                      </p:cBhvr>
                                      <p:to>
                                        <p:strVal val="visible"/>
                                      </p:to>
                                    </p:set>
                                    <p:animEffect transition="in" filter="strips(downLeft)">
                                      <p:cBhvr>
                                        <p:cTn id="12" dur="500"/>
                                        <p:tgtEl>
                                          <p:spTgt spid="7342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734211">
                                            <p:txEl>
                                              <p:pRg st="3" end="3"/>
                                            </p:txEl>
                                          </p:spTgt>
                                        </p:tgtEl>
                                        <p:attrNameLst>
                                          <p:attrName>style.visibility</p:attrName>
                                        </p:attrNameLst>
                                      </p:cBhvr>
                                      <p:to>
                                        <p:strVal val="visible"/>
                                      </p:to>
                                    </p:set>
                                    <p:animEffect transition="in" filter="strips(downLeft)">
                                      <p:cBhvr>
                                        <p:cTn id="17" dur="500"/>
                                        <p:tgtEl>
                                          <p:spTgt spid="7342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DCFF291A-83A0-4D69-AF51-B00ECF46C18C}" type="slidenum">
              <a:rPr lang="tr-TR"/>
              <a:pPr/>
              <a:t>113</a:t>
            </a:fld>
            <a:r>
              <a:rPr lang="tr-TR"/>
              <a:t>/114</a:t>
            </a:r>
          </a:p>
        </p:txBody>
      </p:sp>
      <p:sp>
        <p:nvSpPr>
          <p:cNvPr id="730114" name="Rectangle 2"/>
          <p:cNvSpPr>
            <a:spLocks noGrp="1" noChangeArrowheads="1"/>
          </p:cNvSpPr>
          <p:nvPr>
            <p:ph type="title"/>
          </p:nvPr>
        </p:nvSpPr>
        <p:spPr>
          <a:solidFill>
            <a:schemeClr val="accent1"/>
          </a:solidFill>
        </p:spPr>
        <p:txBody>
          <a:bodyPr/>
          <a:lstStyle/>
          <a:p>
            <a:r>
              <a:rPr lang="en-AU"/>
              <a:t>Öneriler: Yapım</a:t>
            </a:r>
            <a:endParaRPr lang="tr-TR"/>
          </a:p>
        </p:txBody>
      </p:sp>
      <p:sp>
        <p:nvSpPr>
          <p:cNvPr id="730115" name="Rectangle 3"/>
          <p:cNvSpPr>
            <a:spLocks noGrp="1" noChangeArrowheads="1"/>
          </p:cNvSpPr>
          <p:nvPr>
            <p:ph type="body" idx="1"/>
          </p:nvPr>
        </p:nvSpPr>
        <p:spPr/>
        <p:txBody>
          <a:bodyPr/>
          <a:lstStyle/>
          <a:p>
            <a:pPr>
              <a:spcAft>
                <a:spcPct val="50000"/>
              </a:spcAft>
              <a:buFont typeface="Wingdings" pitchFamily="2" charset="2"/>
              <a:buNone/>
            </a:pPr>
            <a:r>
              <a:rPr lang="tr-TR">
                <a:latin typeface="Tahoma" charset="0"/>
              </a:rPr>
              <a:t>Yapım sırasında özen ve etkili bir denetim sağlanmalıdır.</a:t>
            </a:r>
          </a:p>
          <a:p>
            <a:pPr algn="ctr">
              <a:spcAft>
                <a:spcPct val="50000"/>
              </a:spcAft>
              <a:buFont typeface="Wingdings" pitchFamily="2" charset="2"/>
              <a:buNone/>
            </a:pPr>
            <a:r>
              <a:rPr lang="tr-TR" sz="3200" b="1">
                <a:solidFill>
                  <a:srgbClr val="FF3300"/>
                </a:solidFill>
                <a:latin typeface="Tahoma" charset="0"/>
              </a:rPr>
              <a:t>UNUTULMAMALIDIR Kİ!...</a:t>
            </a:r>
            <a:endParaRPr lang="tr-TR" sz="3200">
              <a:solidFill>
                <a:srgbClr val="FF3300"/>
              </a:solidFill>
              <a:latin typeface="Tahoma" charset="0"/>
            </a:endParaRPr>
          </a:p>
          <a:p>
            <a:pPr>
              <a:spcBef>
                <a:spcPct val="0"/>
              </a:spcBef>
              <a:buFont typeface="Wingdings" pitchFamily="2" charset="2"/>
              <a:buNone/>
            </a:pPr>
            <a:r>
              <a:rPr lang="tr-TR" sz="2800" b="1">
                <a:latin typeface="Tahoma" charset="0"/>
              </a:rPr>
              <a:t>Depreme maruz kalan yapı…. </a:t>
            </a:r>
          </a:p>
          <a:p>
            <a:pPr>
              <a:spcBef>
                <a:spcPct val="0"/>
              </a:spcBef>
              <a:buFont typeface="Wingdings" pitchFamily="2" charset="2"/>
              <a:buNone/>
            </a:pPr>
            <a:r>
              <a:rPr lang="tr-TR" sz="2800" b="1">
                <a:latin typeface="Tahoma" charset="0"/>
              </a:rPr>
              <a:t>hesaplardaki ve çizimlerdeki yapı değil……</a:t>
            </a:r>
          </a:p>
          <a:p>
            <a:pPr>
              <a:spcBef>
                <a:spcPct val="0"/>
              </a:spcBef>
              <a:buFont typeface="Wingdings" pitchFamily="2" charset="2"/>
              <a:buNone/>
            </a:pPr>
            <a:r>
              <a:rPr lang="tr-TR" sz="2800" b="1">
                <a:latin typeface="Tahoma" charset="0"/>
              </a:rPr>
              <a:t>inşa edilen yapıdır. </a:t>
            </a:r>
          </a:p>
          <a:p>
            <a:pPr>
              <a:spcBef>
                <a:spcPct val="0"/>
              </a:spcBef>
              <a:buFont typeface="Wingdings" pitchFamily="2" charset="2"/>
              <a:buNone/>
            </a:pPr>
            <a:endParaRPr lang="tr-TR" sz="2800" b="1">
              <a:latin typeface="Tahoma" charset="0"/>
            </a:endParaRPr>
          </a:p>
          <a:p>
            <a:pPr>
              <a:spcBef>
                <a:spcPct val="0"/>
              </a:spcBef>
              <a:buFont typeface="Wingdings" pitchFamily="2" charset="2"/>
              <a:buNone/>
            </a:pPr>
            <a:r>
              <a:rPr lang="tr-TR" sz="2800" b="1">
                <a:latin typeface="Tahoma" charset="0"/>
              </a:rPr>
              <a:t>Donatısı yanlış ve yetersiz yerleştirilen, beton </a:t>
            </a:r>
          </a:p>
          <a:p>
            <a:pPr>
              <a:spcBef>
                <a:spcPct val="0"/>
              </a:spcBef>
              <a:buFont typeface="Wingdings" pitchFamily="2" charset="2"/>
              <a:buNone/>
            </a:pPr>
            <a:r>
              <a:rPr lang="tr-TR" sz="2800" b="1">
                <a:latin typeface="Tahoma" charset="0"/>
              </a:rPr>
              <a:t>kalitesi kötü bir yapı projesi, kusursuz dahi</a:t>
            </a:r>
          </a:p>
          <a:p>
            <a:pPr>
              <a:spcBef>
                <a:spcPct val="0"/>
              </a:spcBef>
              <a:buFont typeface="Wingdings" pitchFamily="2" charset="2"/>
              <a:buNone/>
            </a:pPr>
            <a:r>
              <a:rPr lang="tr-TR" sz="2800" b="1">
                <a:latin typeface="Tahoma" charset="0"/>
              </a:rPr>
              <a:t>olsa hasar görmeye ve yıkılmaya </a:t>
            </a:r>
          </a:p>
          <a:p>
            <a:pPr>
              <a:spcBef>
                <a:spcPct val="0"/>
              </a:spcBef>
              <a:buFont typeface="Wingdings" pitchFamily="2" charset="2"/>
              <a:buNone/>
            </a:pPr>
            <a:r>
              <a:rPr lang="tr-TR" sz="2800" b="1">
                <a:latin typeface="Tahoma" charset="0"/>
              </a:rPr>
              <a:t>mahkümdur.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30115">
                                            <p:txEl>
                                              <p:pRg st="2" end="2"/>
                                            </p:txEl>
                                          </p:spTgt>
                                        </p:tgtEl>
                                        <p:attrNameLst>
                                          <p:attrName>style.visibility</p:attrName>
                                        </p:attrNameLst>
                                      </p:cBhvr>
                                      <p:to>
                                        <p:strVal val="visible"/>
                                      </p:to>
                                    </p:set>
                                    <p:animEffect transition="in" filter="strips(downLeft)">
                                      <p:cBhvr>
                                        <p:cTn id="7" dur="500"/>
                                        <p:tgtEl>
                                          <p:spTgt spid="730115">
                                            <p:txEl>
                                              <p:pRg st="2" end="2"/>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730115">
                                            <p:txEl>
                                              <p:pRg st="3" end="3"/>
                                            </p:txEl>
                                          </p:spTgt>
                                        </p:tgtEl>
                                        <p:attrNameLst>
                                          <p:attrName>style.visibility</p:attrName>
                                        </p:attrNameLst>
                                      </p:cBhvr>
                                      <p:to>
                                        <p:strVal val="visible"/>
                                      </p:to>
                                    </p:set>
                                    <p:animEffect transition="in" filter="strips(downLeft)">
                                      <p:cBhvr>
                                        <p:cTn id="10" dur="500"/>
                                        <p:tgtEl>
                                          <p:spTgt spid="730115">
                                            <p:txEl>
                                              <p:pRg st="3" end="3"/>
                                            </p:txEl>
                                          </p:spTgt>
                                        </p:tgtEl>
                                      </p:cBhvr>
                                    </p:animEffect>
                                  </p:childTnLst>
                                </p:cTn>
                              </p:par>
                              <p:par>
                                <p:cTn id="11" presetID="18" presetClass="entr" presetSubtype="12" fill="hold" nodeType="withEffect">
                                  <p:stCondLst>
                                    <p:cond delay="0"/>
                                  </p:stCondLst>
                                  <p:childTnLst>
                                    <p:set>
                                      <p:cBhvr>
                                        <p:cTn id="12" dur="1" fill="hold">
                                          <p:stCondLst>
                                            <p:cond delay="0"/>
                                          </p:stCondLst>
                                        </p:cTn>
                                        <p:tgtEl>
                                          <p:spTgt spid="730115">
                                            <p:txEl>
                                              <p:pRg st="4" end="4"/>
                                            </p:txEl>
                                          </p:spTgt>
                                        </p:tgtEl>
                                        <p:attrNameLst>
                                          <p:attrName>style.visibility</p:attrName>
                                        </p:attrNameLst>
                                      </p:cBhvr>
                                      <p:to>
                                        <p:strVal val="visible"/>
                                      </p:to>
                                    </p:set>
                                    <p:animEffect transition="in" filter="strips(downLeft)">
                                      <p:cBhvr>
                                        <p:cTn id="13" dur="500"/>
                                        <p:tgtEl>
                                          <p:spTgt spid="730115">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730115">
                                            <p:txEl>
                                              <p:pRg st="6" end="6"/>
                                            </p:txEl>
                                          </p:spTgt>
                                        </p:tgtEl>
                                        <p:attrNameLst>
                                          <p:attrName>style.visibility</p:attrName>
                                        </p:attrNameLst>
                                      </p:cBhvr>
                                      <p:to>
                                        <p:strVal val="visible"/>
                                      </p:to>
                                    </p:set>
                                    <p:animEffect transition="in" filter="strips(downLeft)">
                                      <p:cBhvr>
                                        <p:cTn id="18" dur="500"/>
                                        <p:tgtEl>
                                          <p:spTgt spid="730115">
                                            <p:txEl>
                                              <p:pRg st="6" end="6"/>
                                            </p:txEl>
                                          </p:spTgt>
                                        </p:tgtEl>
                                      </p:cBhvr>
                                    </p:animEffect>
                                  </p:childTnLst>
                                </p:cTn>
                              </p:par>
                              <p:par>
                                <p:cTn id="19" presetID="18" presetClass="entr" presetSubtype="12" fill="hold" nodeType="withEffect">
                                  <p:stCondLst>
                                    <p:cond delay="0"/>
                                  </p:stCondLst>
                                  <p:childTnLst>
                                    <p:set>
                                      <p:cBhvr>
                                        <p:cTn id="20" dur="1" fill="hold">
                                          <p:stCondLst>
                                            <p:cond delay="0"/>
                                          </p:stCondLst>
                                        </p:cTn>
                                        <p:tgtEl>
                                          <p:spTgt spid="730115">
                                            <p:txEl>
                                              <p:pRg st="7" end="7"/>
                                            </p:txEl>
                                          </p:spTgt>
                                        </p:tgtEl>
                                        <p:attrNameLst>
                                          <p:attrName>style.visibility</p:attrName>
                                        </p:attrNameLst>
                                      </p:cBhvr>
                                      <p:to>
                                        <p:strVal val="visible"/>
                                      </p:to>
                                    </p:set>
                                    <p:animEffect transition="in" filter="strips(downLeft)">
                                      <p:cBhvr>
                                        <p:cTn id="21" dur="500"/>
                                        <p:tgtEl>
                                          <p:spTgt spid="730115">
                                            <p:txEl>
                                              <p:pRg st="7" end="7"/>
                                            </p:txEl>
                                          </p:spTgt>
                                        </p:tgtEl>
                                      </p:cBhvr>
                                    </p:animEffect>
                                  </p:childTnLst>
                                </p:cTn>
                              </p:par>
                              <p:par>
                                <p:cTn id="22" presetID="18" presetClass="entr" presetSubtype="12" fill="hold" nodeType="withEffect">
                                  <p:stCondLst>
                                    <p:cond delay="0"/>
                                  </p:stCondLst>
                                  <p:childTnLst>
                                    <p:set>
                                      <p:cBhvr>
                                        <p:cTn id="23" dur="1" fill="hold">
                                          <p:stCondLst>
                                            <p:cond delay="0"/>
                                          </p:stCondLst>
                                        </p:cTn>
                                        <p:tgtEl>
                                          <p:spTgt spid="730115">
                                            <p:txEl>
                                              <p:pRg st="8" end="8"/>
                                            </p:txEl>
                                          </p:spTgt>
                                        </p:tgtEl>
                                        <p:attrNameLst>
                                          <p:attrName>style.visibility</p:attrName>
                                        </p:attrNameLst>
                                      </p:cBhvr>
                                      <p:to>
                                        <p:strVal val="visible"/>
                                      </p:to>
                                    </p:set>
                                    <p:animEffect transition="in" filter="strips(downLeft)">
                                      <p:cBhvr>
                                        <p:cTn id="24" dur="500"/>
                                        <p:tgtEl>
                                          <p:spTgt spid="730115">
                                            <p:txEl>
                                              <p:pRg st="8" end="8"/>
                                            </p:txEl>
                                          </p:spTgt>
                                        </p:tgtEl>
                                      </p:cBhvr>
                                    </p:animEffect>
                                  </p:childTnLst>
                                </p:cTn>
                              </p:par>
                              <p:par>
                                <p:cTn id="25" presetID="18" presetClass="entr" presetSubtype="12" fill="hold" nodeType="withEffect">
                                  <p:stCondLst>
                                    <p:cond delay="0"/>
                                  </p:stCondLst>
                                  <p:childTnLst>
                                    <p:set>
                                      <p:cBhvr>
                                        <p:cTn id="26" dur="1" fill="hold">
                                          <p:stCondLst>
                                            <p:cond delay="0"/>
                                          </p:stCondLst>
                                        </p:cTn>
                                        <p:tgtEl>
                                          <p:spTgt spid="730115">
                                            <p:txEl>
                                              <p:pRg st="9" end="9"/>
                                            </p:txEl>
                                          </p:spTgt>
                                        </p:tgtEl>
                                        <p:attrNameLst>
                                          <p:attrName>style.visibility</p:attrName>
                                        </p:attrNameLst>
                                      </p:cBhvr>
                                      <p:to>
                                        <p:strVal val="visible"/>
                                      </p:to>
                                    </p:set>
                                    <p:animEffect transition="in" filter="strips(downLeft)">
                                      <p:cBhvr>
                                        <p:cTn id="27" dur="500"/>
                                        <p:tgtEl>
                                          <p:spTgt spid="73011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9280690A-708D-4F24-A9B7-11B73919129F}" type="slidenum">
              <a:rPr lang="tr-TR"/>
              <a:pPr/>
              <a:t>114</a:t>
            </a:fld>
            <a:r>
              <a:rPr lang="tr-TR"/>
              <a:t>/114</a:t>
            </a:r>
          </a:p>
        </p:txBody>
      </p:sp>
      <p:sp>
        <p:nvSpPr>
          <p:cNvPr id="528386" name="Rectangle 2"/>
          <p:cNvSpPr>
            <a:spLocks noGrp="1" noChangeArrowheads="1"/>
          </p:cNvSpPr>
          <p:nvPr>
            <p:ph type="title"/>
          </p:nvPr>
        </p:nvSpPr>
        <p:spPr>
          <a:solidFill>
            <a:schemeClr val="accent1"/>
          </a:solidFill>
        </p:spPr>
        <p:txBody>
          <a:bodyPr/>
          <a:lstStyle/>
          <a:p>
            <a:r>
              <a:rPr lang="tr-TR"/>
              <a:t>Son Olarak;</a:t>
            </a:r>
          </a:p>
        </p:txBody>
      </p:sp>
      <p:sp>
        <p:nvSpPr>
          <p:cNvPr id="528387" name="Rectangle 3"/>
          <p:cNvSpPr>
            <a:spLocks noGrp="1" noChangeArrowheads="1"/>
          </p:cNvSpPr>
          <p:nvPr>
            <p:ph type="body" idx="1"/>
          </p:nvPr>
        </p:nvSpPr>
        <p:spPr/>
        <p:txBody>
          <a:bodyPr/>
          <a:lstStyle/>
          <a:p>
            <a:pPr>
              <a:lnSpc>
                <a:spcPct val="90000"/>
              </a:lnSpc>
            </a:pPr>
            <a:r>
              <a:rPr lang="tr-TR" sz="1800"/>
              <a:t>BİNAMIZIN ONARIM VE GÜÇLENDİRME İNŞAATINDA:</a:t>
            </a:r>
          </a:p>
          <a:p>
            <a:pPr>
              <a:lnSpc>
                <a:spcPct val="90000"/>
              </a:lnSpc>
            </a:pPr>
            <a:r>
              <a:rPr lang="tr-TR" sz="1800"/>
              <a:t>Gereken duvarların yerine temelden tepeye kadar 40 ve 50 cm. kalınlığında toplam 2446 m2 yeni perde beton duvarlar yapılmaktadır.</a:t>
            </a:r>
          </a:p>
          <a:p>
            <a:pPr>
              <a:lnSpc>
                <a:spcPct val="90000"/>
              </a:lnSpc>
            </a:pPr>
            <a:r>
              <a:rPr lang="tr-TR" sz="1800"/>
              <a:t>Yaklaşık 130 ton demir ve </a:t>
            </a:r>
            <a:r>
              <a:rPr lang="tr-TR" sz="1800" b="1"/>
              <a:t>BS-20 özel kalitesinde</a:t>
            </a:r>
            <a:r>
              <a:rPr lang="tr-TR" sz="1800"/>
              <a:t> 1100 m3 hazır beton kullanılmaktadır.</a:t>
            </a:r>
          </a:p>
          <a:p>
            <a:pPr>
              <a:lnSpc>
                <a:spcPct val="90000"/>
              </a:lnSpc>
            </a:pPr>
            <a:r>
              <a:rPr lang="tr-TR" sz="1800"/>
              <a:t>Tüm bina kontrol edilerek, luzüm görülen yenileme, tamirat ve ilaveler yapılmaktadır.</a:t>
            </a:r>
            <a:endParaRPr lang="tr-TR" sz="1800" b="1"/>
          </a:p>
          <a:p>
            <a:pPr>
              <a:lnSpc>
                <a:spcPct val="90000"/>
              </a:lnSpc>
            </a:pPr>
            <a:r>
              <a:rPr lang="tr-TR" sz="1800" b="1"/>
              <a:t>Zemin emniyet gerilmesi 1.25 Kg/cm2 dir.</a:t>
            </a:r>
            <a:endParaRPr lang="tr-TR" sz="1800"/>
          </a:p>
          <a:p>
            <a:pPr>
              <a:lnSpc>
                <a:spcPct val="90000"/>
              </a:lnSpc>
            </a:pPr>
            <a:r>
              <a:rPr lang="tr-TR" sz="1800"/>
              <a:t>İnşaat bitiminde binamız, son deprem yönetmeliğinin </a:t>
            </a:r>
            <a:r>
              <a:rPr lang="tr-TR" sz="1800" b="1"/>
              <a:t>gerektirdiği şartlardan %32 civarında daha sağlam bir duruma</a:t>
            </a:r>
            <a:r>
              <a:rPr lang="tr-TR" sz="1800"/>
              <a:t> gelecektir.</a:t>
            </a:r>
            <a:endParaRPr lang="tr-TR" sz="1800" b="1"/>
          </a:p>
          <a:p>
            <a:pPr>
              <a:lnSpc>
                <a:spcPct val="90000"/>
              </a:lnSpc>
            </a:pPr>
            <a:r>
              <a:rPr lang="tr-TR" sz="1800" b="1"/>
              <a:t>Güçlendirme sonunda en büyük titreşim periyodu 0.27 sn. olarak belirlenmiştir. Bunun anlamı, binamız güçlendirilmiş yeni haliyle olabilecek 7.5 şiddetinde çok kuvvetli bir depremde dahi, en fazla 3 katlı bir bina kadar etkilenebilecektir</a:t>
            </a:r>
            <a:r>
              <a:rPr lang="tr-TR" sz="1800"/>
              <a:t>.</a:t>
            </a:r>
          </a:p>
          <a:p>
            <a:pPr>
              <a:lnSpc>
                <a:spcPct val="90000"/>
              </a:lnSpc>
            </a:pPr>
            <a:r>
              <a:rPr lang="tr-TR" sz="1800"/>
              <a:t>Onarım ve güçlendirme projesini yapan ve inşaatın Teknik Uygulama Sorumlusu İnşaat Yüksek Mühendisi </a:t>
            </a:r>
            <a:r>
              <a:rPr lang="tr-TR" sz="1800">
                <a:solidFill>
                  <a:schemeClr val="bg1"/>
                </a:solidFill>
              </a:rPr>
              <a:t>Ahmet BABALIOĞLU</a:t>
            </a:r>
            <a:r>
              <a:rPr lang="tr-TR" sz="1800"/>
              <a:t>' dur.</a:t>
            </a:r>
          </a:p>
          <a:p>
            <a:pPr>
              <a:lnSpc>
                <a:spcPct val="90000"/>
              </a:lnSpc>
            </a:pPr>
            <a:r>
              <a:rPr lang="tr-TR" sz="1800"/>
              <a:t>Uygulama </a:t>
            </a:r>
            <a:r>
              <a:rPr lang="tr-TR" sz="1800">
                <a:solidFill>
                  <a:schemeClr val="bg1"/>
                </a:solidFill>
              </a:rPr>
              <a:t>KAYIN İNŞAAT A.Ş.</a:t>
            </a:r>
            <a:r>
              <a:rPr lang="tr-TR" sz="1800"/>
              <a:t> tarafından yapılmakta ve en geç 30 - Kasım - 2001 tarihinde teslim edilecektir.</a:t>
            </a: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2 Veri Yer Tutucusu"/>
          <p:cNvSpPr>
            <a:spLocks noGrp="1"/>
          </p:cNvSpPr>
          <p:nvPr>
            <p:ph type="dt" sz="half" idx="10"/>
          </p:nvPr>
        </p:nvSpPr>
        <p:spPr/>
        <p:txBody>
          <a:bodyPr/>
          <a:lstStyle/>
          <a:p>
            <a:r>
              <a:rPr lang="tr-TR"/>
              <a:t>10.10.2008</a:t>
            </a:r>
          </a:p>
        </p:txBody>
      </p:sp>
      <p:sp>
        <p:nvSpPr>
          <p:cNvPr id="26" name="3 Altbilgi Yer Tutucusu"/>
          <p:cNvSpPr>
            <a:spLocks noGrp="1"/>
          </p:cNvSpPr>
          <p:nvPr>
            <p:ph type="ftr" sz="quarter" idx="11"/>
          </p:nvPr>
        </p:nvSpPr>
        <p:spPr/>
        <p:txBody>
          <a:bodyPr/>
          <a:lstStyle/>
          <a:p>
            <a:r>
              <a:rPr lang="tr-TR"/>
              <a:t>DR. MUSTAFA KUTANİS SAÜ İNŞ.MÜH. BÖLÜMÜ</a:t>
            </a:r>
          </a:p>
        </p:txBody>
      </p:sp>
      <p:sp>
        <p:nvSpPr>
          <p:cNvPr id="27" name="4 Slayt Numarası Yer Tutucusu"/>
          <p:cNvSpPr>
            <a:spLocks noGrp="1"/>
          </p:cNvSpPr>
          <p:nvPr>
            <p:ph type="sldNum" sz="quarter" idx="12"/>
          </p:nvPr>
        </p:nvSpPr>
        <p:spPr/>
        <p:txBody>
          <a:bodyPr/>
          <a:lstStyle/>
          <a:p>
            <a:r>
              <a:rPr lang="tr-TR"/>
              <a:t>SLIDE </a:t>
            </a:r>
            <a:fld id="{A6DBE3E5-E4C7-4792-9E9C-DE0F8EF67E09}" type="slidenum">
              <a:rPr lang="tr-TR"/>
              <a:pPr/>
              <a:t>115</a:t>
            </a:fld>
            <a:r>
              <a:rPr lang="tr-TR"/>
              <a:t>/114</a:t>
            </a:r>
          </a:p>
        </p:txBody>
      </p:sp>
      <p:sp>
        <p:nvSpPr>
          <p:cNvPr id="746500" name="Rectangle 4"/>
          <p:cNvSpPr>
            <a:spLocks noGrp="1" noChangeArrowheads="1"/>
          </p:cNvSpPr>
          <p:nvPr>
            <p:ph type="title"/>
          </p:nvPr>
        </p:nvSpPr>
        <p:spPr>
          <a:solidFill>
            <a:schemeClr val="accent1"/>
          </a:solidFill>
        </p:spPr>
        <p:txBody>
          <a:bodyPr/>
          <a:lstStyle/>
          <a:p>
            <a:r>
              <a:rPr lang="tr-TR">
                <a:solidFill>
                  <a:srgbClr val="0000FF"/>
                </a:solidFill>
              </a:rPr>
              <a:t>TEŞEKKÜRLER.   SAYGILARIMLA.</a:t>
            </a:r>
            <a:endParaRPr lang="en-US">
              <a:solidFill>
                <a:srgbClr val="0000FF"/>
              </a:solidFill>
            </a:endParaRPr>
          </a:p>
        </p:txBody>
      </p:sp>
      <p:pic>
        <p:nvPicPr>
          <p:cNvPr id="746504" name="Picture 8"/>
          <p:cNvPicPr>
            <a:picLocks noChangeAspect="1" noChangeArrowheads="1"/>
          </p:cNvPicPr>
          <p:nvPr/>
        </p:nvPicPr>
        <p:blipFill>
          <a:blip r:embed="rId2" cstate="print"/>
          <a:srcRect/>
          <a:stretch>
            <a:fillRect/>
          </a:stretch>
        </p:blipFill>
        <p:spPr bwMode="auto">
          <a:xfrm>
            <a:off x="403225" y="914400"/>
            <a:ext cx="4786313" cy="3570288"/>
          </a:xfrm>
          <a:prstGeom prst="rect">
            <a:avLst/>
          </a:prstGeom>
          <a:noFill/>
        </p:spPr>
      </p:pic>
      <p:pic>
        <p:nvPicPr>
          <p:cNvPr id="746505" name="Picture 9"/>
          <p:cNvPicPr>
            <a:picLocks noChangeAspect="1" noChangeArrowheads="1"/>
          </p:cNvPicPr>
          <p:nvPr/>
        </p:nvPicPr>
        <p:blipFill>
          <a:blip r:embed="rId3" cstate="print"/>
          <a:srcRect/>
          <a:stretch>
            <a:fillRect/>
          </a:stretch>
        </p:blipFill>
        <p:spPr bwMode="auto">
          <a:xfrm>
            <a:off x="866775" y="1401763"/>
            <a:ext cx="5167313" cy="4098925"/>
          </a:xfrm>
          <a:prstGeom prst="rect">
            <a:avLst/>
          </a:prstGeom>
          <a:noFill/>
        </p:spPr>
      </p:pic>
      <p:grpSp>
        <p:nvGrpSpPr>
          <p:cNvPr id="746506" name="Group 10"/>
          <p:cNvGrpSpPr>
            <a:grpSpLocks/>
          </p:cNvGrpSpPr>
          <p:nvPr/>
        </p:nvGrpSpPr>
        <p:grpSpPr bwMode="auto">
          <a:xfrm rot="21158684" flipH="1">
            <a:off x="6556375" y="2200275"/>
            <a:ext cx="2346325" cy="4016375"/>
            <a:chOff x="2082" y="490"/>
            <a:chExt cx="1899" cy="3338"/>
          </a:xfrm>
        </p:grpSpPr>
        <p:sp>
          <p:nvSpPr>
            <p:cNvPr id="746507" name="Oval 11"/>
            <p:cNvSpPr>
              <a:spLocks noChangeArrowheads="1"/>
            </p:cNvSpPr>
            <p:nvPr/>
          </p:nvSpPr>
          <p:spPr bwMode="auto">
            <a:xfrm rot="-786660">
              <a:off x="2645" y="686"/>
              <a:ext cx="409" cy="635"/>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746508" name="Freeform 12"/>
            <p:cNvSpPr>
              <a:spLocks/>
            </p:cNvSpPr>
            <p:nvPr/>
          </p:nvSpPr>
          <p:spPr bwMode="auto">
            <a:xfrm rot="-1333055">
              <a:off x="2963" y="981"/>
              <a:ext cx="234" cy="151"/>
            </a:xfrm>
            <a:custGeom>
              <a:avLst/>
              <a:gdLst/>
              <a:ahLst/>
              <a:cxnLst>
                <a:cxn ang="0">
                  <a:pos x="68" y="0"/>
                </a:cxn>
                <a:cxn ang="0">
                  <a:pos x="227" y="136"/>
                </a:cxn>
                <a:cxn ang="0">
                  <a:pos x="113" y="91"/>
                </a:cxn>
                <a:cxn ang="0">
                  <a:pos x="0" y="68"/>
                </a:cxn>
              </a:cxnLst>
              <a:rect l="0" t="0" r="r" b="b"/>
              <a:pathLst>
                <a:path w="234" h="151">
                  <a:moveTo>
                    <a:pt x="68" y="0"/>
                  </a:moveTo>
                  <a:cubicBezTo>
                    <a:pt x="144" y="60"/>
                    <a:pt x="220" y="121"/>
                    <a:pt x="227" y="136"/>
                  </a:cubicBezTo>
                  <a:cubicBezTo>
                    <a:pt x="234" y="151"/>
                    <a:pt x="151" y="102"/>
                    <a:pt x="113" y="91"/>
                  </a:cubicBezTo>
                  <a:cubicBezTo>
                    <a:pt x="75" y="80"/>
                    <a:pt x="37" y="74"/>
                    <a:pt x="0" y="68"/>
                  </a:cubicBezTo>
                </a:path>
              </a:pathLst>
            </a:custGeom>
            <a:noFill/>
            <a:ln w="76200" cmpd="sng">
              <a:solidFill>
                <a:schemeClr val="tx1"/>
              </a:solidFill>
              <a:round/>
              <a:headEnd/>
              <a:tailEnd/>
            </a:ln>
            <a:effectLst/>
          </p:spPr>
          <p:txBody>
            <a:bodyPr/>
            <a:lstStyle/>
            <a:p>
              <a:endParaRPr lang="tr-TR"/>
            </a:p>
          </p:txBody>
        </p:sp>
        <p:sp>
          <p:nvSpPr>
            <p:cNvPr id="746509" name="Freeform 13"/>
            <p:cNvSpPr>
              <a:spLocks/>
            </p:cNvSpPr>
            <p:nvPr/>
          </p:nvSpPr>
          <p:spPr bwMode="auto">
            <a:xfrm>
              <a:off x="2082" y="490"/>
              <a:ext cx="790" cy="1077"/>
            </a:xfrm>
            <a:custGeom>
              <a:avLst/>
              <a:gdLst/>
              <a:ahLst/>
              <a:cxnLst>
                <a:cxn ang="0">
                  <a:pos x="732" y="194"/>
                </a:cxn>
                <a:cxn ang="0">
                  <a:pos x="762" y="94"/>
                </a:cxn>
                <a:cxn ang="0">
                  <a:pos x="671" y="14"/>
                </a:cxn>
                <a:cxn ang="0">
                  <a:pos x="411" y="117"/>
                </a:cxn>
                <a:cxn ang="0">
                  <a:pos x="63" y="717"/>
                </a:cxn>
                <a:cxn ang="0">
                  <a:pos x="790" y="1077"/>
                </a:cxn>
              </a:cxnLst>
              <a:rect l="0" t="0" r="r" b="b"/>
              <a:pathLst>
                <a:path w="790" h="1077">
                  <a:moveTo>
                    <a:pt x="732" y="194"/>
                  </a:moveTo>
                  <a:cubicBezTo>
                    <a:pt x="737" y="178"/>
                    <a:pt x="772" y="124"/>
                    <a:pt x="762" y="94"/>
                  </a:cubicBezTo>
                  <a:cubicBezTo>
                    <a:pt x="752" y="64"/>
                    <a:pt x="730" y="10"/>
                    <a:pt x="671" y="14"/>
                  </a:cubicBezTo>
                  <a:cubicBezTo>
                    <a:pt x="612" y="18"/>
                    <a:pt x="512" y="0"/>
                    <a:pt x="411" y="117"/>
                  </a:cubicBezTo>
                  <a:cubicBezTo>
                    <a:pt x="309" y="233"/>
                    <a:pt x="0" y="557"/>
                    <a:pt x="63" y="717"/>
                  </a:cubicBezTo>
                  <a:cubicBezTo>
                    <a:pt x="126" y="877"/>
                    <a:pt x="639" y="1002"/>
                    <a:pt x="790" y="1077"/>
                  </a:cubicBezTo>
                </a:path>
              </a:pathLst>
            </a:custGeom>
            <a:noFill/>
            <a:ln w="76200" cmpd="sng">
              <a:solidFill>
                <a:schemeClr val="tx1"/>
              </a:solidFill>
              <a:round/>
              <a:headEnd/>
              <a:tailEnd/>
            </a:ln>
            <a:effectLst/>
          </p:spPr>
          <p:txBody>
            <a:bodyPr/>
            <a:lstStyle/>
            <a:p>
              <a:endParaRPr lang="tr-TR"/>
            </a:p>
          </p:txBody>
        </p:sp>
        <p:sp>
          <p:nvSpPr>
            <p:cNvPr id="746510" name="Oval 14"/>
            <p:cNvSpPr>
              <a:spLocks noChangeArrowheads="1"/>
            </p:cNvSpPr>
            <p:nvPr/>
          </p:nvSpPr>
          <p:spPr bwMode="auto">
            <a:xfrm rot="-519279">
              <a:off x="2781" y="1480"/>
              <a:ext cx="454" cy="1134"/>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746511" name="Freeform 15"/>
            <p:cNvSpPr>
              <a:spLocks/>
            </p:cNvSpPr>
            <p:nvPr/>
          </p:nvSpPr>
          <p:spPr bwMode="auto">
            <a:xfrm>
              <a:off x="3076" y="1571"/>
              <a:ext cx="620" cy="793"/>
            </a:xfrm>
            <a:custGeom>
              <a:avLst/>
              <a:gdLst/>
              <a:ahLst/>
              <a:cxnLst>
                <a:cxn ang="0">
                  <a:pos x="0" y="0"/>
                </a:cxn>
                <a:cxn ang="0">
                  <a:pos x="590" y="136"/>
                </a:cxn>
                <a:cxn ang="0">
                  <a:pos x="182" y="567"/>
                </a:cxn>
                <a:cxn ang="0">
                  <a:pos x="386" y="793"/>
                </a:cxn>
              </a:cxnLst>
              <a:rect l="0" t="0" r="r" b="b"/>
              <a:pathLst>
                <a:path w="620" h="793">
                  <a:moveTo>
                    <a:pt x="0" y="0"/>
                  </a:moveTo>
                  <a:cubicBezTo>
                    <a:pt x="280" y="20"/>
                    <a:pt x="560" y="41"/>
                    <a:pt x="590" y="136"/>
                  </a:cubicBezTo>
                  <a:cubicBezTo>
                    <a:pt x="620" y="231"/>
                    <a:pt x="216" y="458"/>
                    <a:pt x="182" y="567"/>
                  </a:cubicBezTo>
                  <a:cubicBezTo>
                    <a:pt x="148" y="676"/>
                    <a:pt x="352" y="755"/>
                    <a:pt x="386" y="793"/>
                  </a:cubicBezTo>
                </a:path>
              </a:pathLst>
            </a:custGeom>
            <a:noFill/>
            <a:ln w="76200" cmpd="sng">
              <a:solidFill>
                <a:schemeClr val="tx1"/>
              </a:solidFill>
              <a:round/>
              <a:headEnd/>
              <a:tailEnd/>
            </a:ln>
            <a:effectLst/>
          </p:spPr>
          <p:txBody>
            <a:bodyPr/>
            <a:lstStyle/>
            <a:p>
              <a:endParaRPr lang="tr-TR"/>
            </a:p>
          </p:txBody>
        </p:sp>
        <p:sp>
          <p:nvSpPr>
            <p:cNvPr id="746512" name="Freeform 16"/>
            <p:cNvSpPr>
              <a:spLocks/>
            </p:cNvSpPr>
            <p:nvPr/>
          </p:nvSpPr>
          <p:spPr bwMode="auto">
            <a:xfrm>
              <a:off x="2775" y="2546"/>
              <a:ext cx="257" cy="1223"/>
            </a:xfrm>
            <a:custGeom>
              <a:avLst/>
              <a:gdLst/>
              <a:ahLst/>
              <a:cxnLst>
                <a:cxn ang="0">
                  <a:pos x="233" y="13"/>
                </a:cxn>
                <a:cxn ang="0">
                  <a:pos x="165" y="104"/>
                </a:cxn>
                <a:cxn ang="0">
                  <a:pos x="3" y="550"/>
                </a:cxn>
                <a:cxn ang="0">
                  <a:pos x="181" y="965"/>
                </a:cxn>
                <a:cxn ang="0">
                  <a:pos x="257" y="1168"/>
                </a:cxn>
              </a:cxnLst>
              <a:rect l="0" t="0" r="r" b="b"/>
              <a:pathLst>
                <a:path w="257" h="1168">
                  <a:moveTo>
                    <a:pt x="233" y="13"/>
                  </a:moveTo>
                  <a:cubicBezTo>
                    <a:pt x="218" y="0"/>
                    <a:pt x="203" y="15"/>
                    <a:pt x="165" y="104"/>
                  </a:cubicBezTo>
                  <a:cubicBezTo>
                    <a:pt x="127" y="193"/>
                    <a:pt x="0" y="407"/>
                    <a:pt x="3" y="550"/>
                  </a:cubicBezTo>
                  <a:cubicBezTo>
                    <a:pt x="6" y="693"/>
                    <a:pt x="139" y="862"/>
                    <a:pt x="181" y="965"/>
                  </a:cubicBezTo>
                  <a:cubicBezTo>
                    <a:pt x="223" y="1068"/>
                    <a:pt x="241" y="1126"/>
                    <a:pt x="257" y="1168"/>
                  </a:cubicBezTo>
                </a:path>
              </a:pathLst>
            </a:custGeom>
            <a:noFill/>
            <a:ln w="76200" cmpd="sng">
              <a:solidFill>
                <a:schemeClr val="tx1"/>
              </a:solidFill>
              <a:round/>
              <a:headEnd/>
              <a:tailEnd/>
            </a:ln>
            <a:effectLst/>
          </p:spPr>
          <p:txBody>
            <a:bodyPr/>
            <a:lstStyle/>
            <a:p>
              <a:endParaRPr lang="tr-TR"/>
            </a:p>
          </p:txBody>
        </p:sp>
        <p:sp>
          <p:nvSpPr>
            <p:cNvPr id="746513" name="Freeform 17"/>
            <p:cNvSpPr>
              <a:spLocks/>
            </p:cNvSpPr>
            <p:nvPr/>
          </p:nvSpPr>
          <p:spPr bwMode="auto">
            <a:xfrm>
              <a:off x="3175" y="2546"/>
              <a:ext cx="571" cy="1111"/>
            </a:xfrm>
            <a:custGeom>
              <a:avLst/>
              <a:gdLst/>
              <a:ahLst/>
              <a:cxnLst>
                <a:cxn ang="0">
                  <a:pos x="0" y="0"/>
                </a:cxn>
                <a:cxn ang="0">
                  <a:pos x="499" y="476"/>
                </a:cxn>
                <a:cxn ang="0">
                  <a:pos x="431" y="1111"/>
                </a:cxn>
              </a:cxnLst>
              <a:rect l="0" t="0" r="r" b="b"/>
              <a:pathLst>
                <a:path w="571" h="1111">
                  <a:moveTo>
                    <a:pt x="0" y="0"/>
                  </a:moveTo>
                  <a:cubicBezTo>
                    <a:pt x="213" y="145"/>
                    <a:pt x="427" y="291"/>
                    <a:pt x="499" y="476"/>
                  </a:cubicBezTo>
                  <a:cubicBezTo>
                    <a:pt x="571" y="661"/>
                    <a:pt x="442" y="998"/>
                    <a:pt x="431" y="1111"/>
                  </a:cubicBezTo>
                </a:path>
              </a:pathLst>
            </a:custGeom>
            <a:noFill/>
            <a:ln w="76200" cmpd="sng">
              <a:solidFill>
                <a:schemeClr val="tx1"/>
              </a:solidFill>
              <a:round/>
              <a:headEnd/>
              <a:tailEnd/>
            </a:ln>
            <a:effectLst/>
          </p:spPr>
          <p:txBody>
            <a:bodyPr/>
            <a:lstStyle/>
            <a:p>
              <a:endParaRPr lang="tr-TR"/>
            </a:p>
          </p:txBody>
        </p:sp>
        <p:sp>
          <p:nvSpPr>
            <p:cNvPr id="746514" name="Freeform 18"/>
            <p:cNvSpPr>
              <a:spLocks/>
            </p:cNvSpPr>
            <p:nvPr/>
          </p:nvSpPr>
          <p:spPr bwMode="auto">
            <a:xfrm>
              <a:off x="3608" y="3600"/>
              <a:ext cx="373" cy="103"/>
            </a:xfrm>
            <a:custGeom>
              <a:avLst/>
              <a:gdLst/>
              <a:ahLst/>
              <a:cxnLst>
                <a:cxn ang="0">
                  <a:pos x="0" y="51"/>
                </a:cxn>
                <a:cxn ang="0">
                  <a:pos x="280" y="0"/>
                </a:cxn>
                <a:cxn ang="0">
                  <a:pos x="331" y="17"/>
                </a:cxn>
                <a:cxn ang="0">
                  <a:pos x="339" y="42"/>
                </a:cxn>
                <a:cxn ang="0">
                  <a:pos x="373" y="68"/>
                </a:cxn>
                <a:cxn ang="0">
                  <a:pos x="0" y="51"/>
                </a:cxn>
              </a:cxnLst>
              <a:rect l="0" t="0" r="r" b="b"/>
              <a:pathLst>
                <a:path w="373" h="103">
                  <a:moveTo>
                    <a:pt x="0" y="51"/>
                  </a:moveTo>
                  <a:cubicBezTo>
                    <a:pt x="95" y="31"/>
                    <a:pt x="183" y="0"/>
                    <a:pt x="280" y="0"/>
                  </a:cubicBezTo>
                  <a:cubicBezTo>
                    <a:pt x="297" y="6"/>
                    <a:pt x="326" y="0"/>
                    <a:pt x="331" y="17"/>
                  </a:cubicBezTo>
                  <a:cubicBezTo>
                    <a:pt x="334" y="25"/>
                    <a:pt x="333" y="35"/>
                    <a:pt x="339" y="42"/>
                  </a:cubicBezTo>
                  <a:cubicBezTo>
                    <a:pt x="348" y="53"/>
                    <a:pt x="364" y="57"/>
                    <a:pt x="373" y="68"/>
                  </a:cubicBezTo>
                  <a:cubicBezTo>
                    <a:pt x="224" y="103"/>
                    <a:pt x="263" y="80"/>
                    <a:pt x="0" y="51"/>
                  </a:cubicBezTo>
                  <a:close/>
                </a:path>
              </a:pathLst>
            </a:custGeom>
            <a:solidFill>
              <a:schemeClr val="tx1"/>
            </a:solidFill>
            <a:ln w="57150" cmpd="sng">
              <a:solidFill>
                <a:schemeClr val="tx1"/>
              </a:solidFill>
              <a:round/>
              <a:headEnd/>
              <a:tailEnd/>
            </a:ln>
            <a:effectLst/>
          </p:spPr>
          <p:txBody>
            <a:bodyPr/>
            <a:lstStyle/>
            <a:p>
              <a:endParaRPr lang="tr-TR"/>
            </a:p>
          </p:txBody>
        </p:sp>
        <p:sp>
          <p:nvSpPr>
            <p:cNvPr id="746515" name="Freeform 19"/>
            <p:cNvSpPr>
              <a:spLocks/>
            </p:cNvSpPr>
            <p:nvPr/>
          </p:nvSpPr>
          <p:spPr bwMode="auto">
            <a:xfrm rot="10463512">
              <a:off x="2653" y="3725"/>
              <a:ext cx="373" cy="103"/>
            </a:xfrm>
            <a:custGeom>
              <a:avLst/>
              <a:gdLst/>
              <a:ahLst/>
              <a:cxnLst>
                <a:cxn ang="0">
                  <a:pos x="0" y="51"/>
                </a:cxn>
                <a:cxn ang="0">
                  <a:pos x="280" y="0"/>
                </a:cxn>
                <a:cxn ang="0">
                  <a:pos x="331" y="17"/>
                </a:cxn>
                <a:cxn ang="0">
                  <a:pos x="339" y="42"/>
                </a:cxn>
                <a:cxn ang="0">
                  <a:pos x="373" y="68"/>
                </a:cxn>
                <a:cxn ang="0">
                  <a:pos x="0" y="51"/>
                </a:cxn>
              </a:cxnLst>
              <a:rect l="0" t="0" r="r" b="b"/>
              <a:pathLst>
                <a:path w="373" h="103">
                  <a:moveTo>
                    <a:pt x="0" y="51"/>
                  </a:moveTo>
                  <a:cubicBezTo>
                    <a:pt x="95" y="31"/>
                    <a:pt x="183" y="0"/>
                    <a:pt x="280" y="0"/>
                  </a:cubicBezTo>
                  <a:cubicBezTo>
                    <a:pt x="297" y="6"/>
                    <a:pt x="326" y="0"/>
                    <a:pt x="331" y="17"/>
                  </a:cubicBezTo>
                  <a:cubicBezTo>
                    <a:pt x="334" y="25"/>
                    <a:pt x="333" y="35"/>
                    <a:pt x="339" y="42"/>
                  </a:cubicBezTo>
                  <a:cubicBezTo>
                    <a:pt x="348" y="53"/>
                    <a:pt x="364" y="57"/>
                    <a:pt x="373" y="68"/>
                  </a:cubicBezTo>
                  <a:cubicBezTo>
                    <a:pt x="224" y="103"/>
                    <a:pt x="263" y="80"/>
                    <a:pt x="0" y="51"/>
                  </a:cubicBezTo>
                  <a:close/>
                </a:path>
              </a:pathLst>
            </a:custGeom>
            <a:solidFill>
              <a:schemeClr val="tx1"/>
            </a:solidFill>
            <a:ln w="57150" cmpd="sng">
              <a:solidFill>
                <a:schemeClr val="tx1"/>
              </a:solidFill>
              <a:round/>
              <a:headEnd/>
              <a:tailEnd/>
            </a:ln>
            <a:effectLst/>
          </p:spPr>
          <p:txBody>
            <a:bodyPr/>
            <a:lstStyle/>
            <a:p>
              <a:endParaRPr lang="tr-TR"/>
            </a:p>
          </p:txBody>
        </p:sp>
        <p:sp>
          <p:nvSpPr>
            <p:cNvPr id="746516" name="Freeform 20"/>
            <p:cNvSpPr>
              <a:spLocks/>
            </p:cNvSpPr>
            <p:nvPr/>
          </p:nvSpPr>
          <p:spPr bwMode="auto">
            <a:xfrm>
              <a:off x="2796" y="2500"/>
              <a:ext cx="285" cy="542"/>
            </a:xfrm>
            <a:custGeom>
              <a:avLst/>
              <a:gdLst/>
              <a:ahLst/>
              <a:cxnLst>
                <a:cxn ang="0">
                  <a:pos x="0" y="542"/>
                </a:cxn>
                <a:cxn ang="0">
                  <a:pos x="30" y="473"/>
                </a:cxn>
                <a:cxn ang="0">
                  <a:pos x="36" y="455"/>
                </a:cxn>
                <a:cxn ang="0">
                  <a:pos x="39" y="392"/>
                </a:cxn>
                <a:cxn ang="0">
                  <a:pos x="66" y="380"/>
                </a:cxn>
                <a:cxn ang="0">
                  <a:pos x="108" y="326"/>
                </a:cxn>
                <a:cxn ang="0">
                  <a:pos x="171" y="236"/>
                </a:cxn>
                <a:cxn ang="0">
                  <a:pos x="189" y="191"/>
                </a:cxn>
                <a:cxn ang="0">
                  <a:pos x="207" y="179"/>
                </a:cxn>
                <a:cxn ang="0">
                  <a:pos x="213" y="170"/>
                </a:cxn>
                <a:cxn ang="0">
                  <a:pos x="222" y="164"/>
                </a:cxn>
                <a:cxn ang="0">
                  <a:pos x="243" y="119"/>
                </a:cxn>
                <a:cxn ang="0">
                  <a:pos x="258" y="92"/>
                </a:cxn>
                <a:cxn ang="0">
                  <a:pos x="285" y="59"/>
                </a:cxn>
                <a:cxn ang="0">
                  <a:pos x="220" y="0"/>
                </a:cxn>
                <a:cxn ang="0">
                  <a:pos x="39" y="408"/>
                </a:cxn>
              </a:cxnLst>
              <a:rect l="0" t="0" r="r" b="b"/>
              <a:pathLst>
                <a:path w="285" h="542">
                  <a:moveTo>
                    <a:pt x="0" y="542"/>
                  </a:moveTo>
                  <a:cubicBezTo>
                    <a:pt x="5" y="509"/>
                    <a:pt x="12" y="498"/>
                    <a:pt x="30" y="473"/>
                  </a:cubicBezTo>
                  <a:cubicBezTo>
                    <a:pt x="32" y="467"/>
                    <a:pt x="36" y="461"/>
                    <a:pt x="36" y="455"/>
                  </a:cubicBezTo>
                  <a:cubicBezTo>
                    <a:pt x="37" y="434"/>
                    <a:pt x="35" y="413"/>
                    <a:pt x="39" y="392"/>
                  </a:cubicBezTo>
                  <a:cubicBezTo>
                    <a:pt x="39" y="390"/>
                    <a:pt x="63" y="381"/>
                    <a:pt x="66" y="380"/>
                  </a:cubicBezTo>
                  <a:cubicBezTo>
                    <a:pt x="74" y="355"/>
                    <a:pt x="80" y="335"/>
                    <a:pt x="108" y="326"/>
                  </a:cubicBezTo>
                  <a:cubicBezTo>
                    <a:pt x="129" y="295"/>
                    <a:pt x="144" y="263"/>
                    <a:pt x="171" y="236"/>
                  </a:cubicBezTo>
                  <a:cubicBezTo>
                    <a:pt x="173" y="223"/>
                    <a:pt x="179" y="201"/>
                    <a:pt x="189" y="191"/>
                  </a:cubicBezTo>
                  <a:cubicBezTo>
                    <a:pt x="194" y="186"/>
                    <a:pt x="207" y="179"/>
                    <a:pt x="207" y="179"/>
                  </a:cubicBezTo>
                  <a:cubicBezTo>
                    <a:pt x="209" y="176"/>
                    <a:pt x="210" y="173"/>
                    <a:pt x="213" y="170"/>
                  </a:cubicBezTo>
                  <a:cubicBezTo>
                    <a:pt x="216" y="167"/>
                    <a:pt x="220" y="167"/>
                    <a:pt x="222" y="164"/>
                  </a:cubicBezTo>
                  <a:cubicBezTo>
                    <a:pt x="232" y="151"/>
                    <a:pt x="234" y="133"/>
                    <a:pt x="243" y="119"/>
                  </a:cubicBezTo>
                  <a:cubicBezTo>
                    <a:pt x="246" y="105"/>
                    <a:pt x="246" y="100"/>
                    <a:pt x="258" y="92"/>
                  </a:cubicBezTo>
                  <a:cubicBezTo>
                    <a:pt x="265" y="82"/>
                    <a:pt x="269" y="59"/>
                    <a:pt x="285" y="59"/>
                  </a:cubicBezTo>
                  <a:lnTo>
                    <a:pt x="220" y="0"/>
                  </a:lnTo>
                  <a:lnTo>
                    <a:pt x="39" y="408"/>
                  </a:lnTo>
                </a:path>
              </a:pathLst>
            </a:custGeom>
            <a:solidFill>
              <a:schemeClr val="tx1"/>
            </a:solidFill>
            <a:ln w="9525">
              <a:solidFill>
                <a:schemeClr val="tx1"/>
              </a:solidFill>
              <a:round/>
              <a:headEnd/>
              <a:tailEnd/>
            </a:ln>
            <a:effectLst/>
          </p:spPr>
          <p:txBody>
            <a:bodyPr/>
            <a:lstStyle/>
            <a:p>
              <a:endParaRPr lang="tr-TR"/>
            </a:p>
          </p:txBody>
        </p:sp>
        <p:sp>
          <p:nvSpPr>
            <p:cNvPr id="746517" name="Line 21"/>
            <p:cNvSpPr>
              <a:spLocks noChangeShapeType="1"/>
            </p:cNvSpPr>
            <p:nvPr/>
          </p:nvSpPr>
          <p:spPr bwMode="auto">
            <a:xfrm flipH="1">
              <a:off x="2796" y="2546"/>
              <a:ext cx="258" cy="453"/>
            </a:xfrm>
            <a:prstGeom prst="line">
              <a:avLst/>
            </a:prstGeom>
            <a:noFill/>
            <a:ln w="76200">
              <a:solidFill>
                <a:schemeClr val="tx1"/>
              </a:solidFill>
              <a:round/>
              <a:headEnd/>
              <a:tailEnd/>
            </a:ln>
            <a:effectLst/>
          </p:spPr>
          <p:txBody>
            <a:bodyPr/>
            <a:lstStyle/>
            <a:p>
              <a:endParaRPr lang="tr-TR"/>
            </a:p>
          </p:txBody>
        </p:sp>
        <p:sp>
          <p:nvSpPr>
            <p:cNvPr id="746518" name="Line 22"/>
            <p:cNvSpPr>
              <a:spLocks noChangeShapeType="1"/>
            </p:cNvSpPr>
            <p:nvPr/>
          </p:nvSpPr>
          <p:spPr bwMode="auto">
            <a:xfrm>
              <a:off x="3107" y="2546"/>
              <a:ext cx="501" cy="362"/>
            </a:xfrm>
            <a:prstGeom prst="line">
              <a:avLst/>
            </a:prstGeom>
            <a:noFill/>
            <a:ln w="76200">
              <a:solidFill>
                <a:schemeClr val="tx1"/>
              </a:solidFill>
              <a:round/>
              <a:headEnd/>
              <a:tailEnd/>
            </a:ln>
            <a:effectLst/>
          </p:spPr>
          <p:txBody>
            <a:bodyPr/>
            <a:lstStyle/>
            <a:p>
              <a:endParaRPr lang="tr-TR"/>
            </a:p>
          </p:txBody>
        </p:sp>
        <p:sp>
          <p:nvSpPr>
            <p:cNvPr id="746519" name="Oval 23"/>
            <p:cNvSpPr>
              <a:spLocks noChangeArrowheads="1"/>
            </p:cNvSpPr>
            <p:nvPr/>
          </p:nvSpPr>
          <p:spPr bwMode="auto">
            <a:xfrm rot="595258">
              <a:off x="2898" y="1524"/>
              <a:ext cx="684" cy="96"/>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746520" name="Oval 24"/>
            <p:cNvSpPr>
              <a:spLocks noChangeArrowheads="1"/>
            </p:cNvSpPr>
            <p:nvPr/>
          </p:nvSpPr>
          <p:spPr bwMode="auto">
            <a:xfrm rot="-1519181">
              <a:off x="2562" y="504"/>
              <a:ext cx="159" cy="113"/>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746521" name="Freeform 25"/>
            <p:cNvSpPr>
              <a:spLocks/>
            </p:cNvSpPr>
            <p:nvPr/>
          </p:nvSpPr>
          <p:spPr bwMode="auto">
            <a:xfrm>
              <a:off x="2291" y="1332"/>
              <a:ext cx="612" cy="329"/>
            </a:xfrm>
            <a:custGeom>
              <a:avLst/>
              <a:gdLst/>
              <a:ahLst/>
              <a:cxnLst>
                <a:cxn ang="0">
                  <a:pos x="513" y="250"/>
                </a:cxn>
                <a:cxn ang="0">
                  <a:pos x="432" y="223"/>
                </a:cxn>
                <a:cxn ang="0">
                  <a:pos x="312" y="178"/>
                </a:cxn>
                <a:cxn ang="0">
                  <a:pos x="225" y="142"/>
                </a:cxn>
                <a:cxn ang="0">
                  <a:pos x="198" y="133"/>
                </a:cxn>
                <a:cxn ang="0">
                  <a:pos x="99" y="70"/>
                </a:cxn>
                <a:cxn ang="0">
                  <a:pos x="45" y="34"/>
                </a:cxn>
                <a:cxn ang="0">
                  <a:pos x="18" y="22"/>
                </a:cxn>
                <a:cxn ang="0">
                  <a:pos x="0" y="7"/>
                </a:cxn>
                <a:cxn ang="0">
                  <a:pos x="42" y="19"/>
                </a:cxn>
                <a:cxn ang="0">
                  <a:pos x="69" y="22"/>
                </a:cxn>
                <a:cxn ang="0">
                  <a:pos x="153" y="46"/>
                </a:cxn>
                <a:cxn ang="0">
                  <a:pos x="222" y="61"/>
                </a:cxn>
                <a:cxn ang="0">
                  <a:pos x="345" y="121"/>
                </a:cxn>
                <a:cxn ang="0">
                  <a:pos x="372" y="130"/>
                </a:cxn>
                <a:cxn ang="0">
                  <a:pos x="420" y="139"/>
                </a:cxn>
                <a:cxn ang="0">
                  <a:pos x="465" y="151"/>
                </a:cxn>
                <a:cxn ang="0">
                  <a:pos x="570" y="169"/>
                </a:cxn>
              </a:cxnLst>
              <a:rect l="0" t="0" r="r" b="b"/>
              <a:pathLst>
                <a:path w="570" h="250">
                  <a:moveTo>
                    <a:pt x="513" y="250"/>
                  </a:moveTo>
                  <a:cubicBezTo>
                    <a:pt x="487" y="239"/>
                    <a:pt x="458" y="234"/>
                    <a:pt x="432" y="223"/>
                  </a:cubicBezTo>
                  <a:cubicBezTo>
                    <a:pt x="393" y="206"/>
                    <a:pt x="354" y="188"/>
                    <a:pt x="312" y="178"/>
                  </a:cubicBezTo>
                  <a:cubicBezTo>
                    <a:pt x="288" y="160"/>
                    <a:pt x="253" y="154"/>
                    <a:pt x="225" y="142"/>
                  </a:cubicBezTo>
                  <a:cubicBezTo>
                    <a:pt x="216" y="138"/>
                    <a:pt x="206" y="138"/>
                    <a:pt x="198" y="133"/>
                  </a:cubicBezTo>
                  <a:cubicBezTo>
                    <a:pt x="166" y="111"/>
                    <a:pt x="132" y="92"/>
                    <a:pt x="99" y="70"/>
                  </a:cubicBezTo>
                  <a:cubicBezTo>
                    <a:pt x="83" y="59"/>
                    <a:pt x="63" y="40"/>
                    <a:pt x="45" y="34"/>
                  </a:cubicBezTo>
                  <a:cubicBezTo>
                    <a:pt x="24" y="27"/>
                    <a:pt x="32" y="32"/>
                    <a:pt x="18" y="22"/>
                  </a:cubicBezTo>
                  <a:cubicBezTo>
                    <a:pt x="14" y="15"/>
                    <a:pt x="9" y="7"/>
                    <a:pt x="0" y="7"/>
                  </a:cubicBezTo>
                  <a:cubicBezTo>
                    <a:pt x="20" y="0"/>
                    <a:pt x="25" y="14"/>
                    <a:pt x="42" y="19"/>
                  </a:cubicBezTo>
                  <a:cubicBezTo>
                    <a:pt x="51" y="21"/>
                    <a:pt x="60" y="21"/>
                    <a:pt x="69" y="22"/>
                  </a:cubicBezTo>
                  <a:cubicBezTo>
                    <a:pt x="109" y="35"/>
                    <a:pt x="105" y="42"/>
                    <a:pt x="153" y="46"/>
                  </a:cubicBezTo>
                  <a:cubicBezTo>
                    <a:pt x="174" y="60"/>
                    <a:pt x="198" y="59"/>
                    <a:pt x="222" y="61"/>
                  </a:cubicBezTo>
                  <a:cubicBezTo>
                    <a:pt x="252" y="101"/>
                    <a:pt x="296" y="117"/>
                    <a:pt x="345" y="121"/>
                  </a:cubicBezTo>
                  <a:cubicBezTo>
                    <a:pt x="354" y="124"/>
                    <a:pt x="363" y="128"/>
                    <a:pt x="372" y="130"/>
                  </a:cubicBezTo>
                  <a:cubicBezTo>
                    <a:pt x="388" y="133"/>
                    <a:pt x="420" y="139"/>
                    <a:pt x="420" y="139"/>
                  </a:cubicBezTo>
                  <a:cubicBezTo>
                    <a:pt x="440" y="152"/>
                    <a:pt x="424" y="143"/>
                    <a:pt x="465" y="151"/>
                  </a:cubicBezTo>
                  <a:cubicBezTo>
                    <a:pt x="501" y="158"/>
                    <a:pt x="533" y="169"/>
                    <a:pt x="570" y="169"/>
                  </a:cubicBezTo>
                </a:path>
              </a:pathLst>
            </a:custGeom>
            <a:solidFill>
              <a:schemeClr val="tx1"/>
            </a:solidFill>
            <a:ln w="9525">
              <a:solidFill>
                <a:schemeClr val="tx1"/>
              </a:solidFill>
              <a:round/>
              <a:headEnd/>
              <a:tailEnd/>
            </a:ln>
            <a:effectLst/>
          </p:spPr>
          <p:txBody>
            <a:bodyPr/>
            <a:lstStyle/>
            <a:p>
              <a:endParaRPr lang="tr-TR"/>
            </a:p>
          </p:txBody>
        </p:sp>
        <p:sp>
          <p:nvSpPr>
            <p:cNvPr id="746522" name="Line 26"/>
            <p:cNvSpPr>
              <a:spLocks noChangeShapeType="1"/>
            </p:cNvSpPr>
            <p:nvPr/>
          </p:nvSpPr>
          <p:spPr bwMode="auto">
            <a:xfrm>
              <a:off x="2894" y="1275"/>
              <a:ext cx="31" cy="249"/>
            </a:xfrm>
            <a:prstGeom prst="line">
              <a:avLst/>
            </a:prstGeom>
            <a:noFill/>
            <a:ln w="76200">
              <a:solidFill>
                <a:schemeClr val="tx1"/>
              </a:solidFill>
              <a:round/>
              <a:headEnd/>
              <a:tailEnd/>
            </a:ln>
            <a:effectLst/>
          </p:spPr>
          <p:txBody>
            <a:bodyPr/>
            <a:lstStyle/>
            <a:p>
              <a:endParaRPr lang="tr-TR"/>
            </a:p>
          </p:txBody>
        </p:sp>
        <p:sp>
          <p:nvSpPr>
            <p:cNvPr id="746523" name="Freeform 27"/>
            <p:cNvSpPr>
              <a:spLocks/>
            </p:cNvSpPr>
            <p:nvPr/>
          </p:nvSpPr>
          <p:spPr bwMode="auto">
            <a:xfrm>
              <a:off x="3266" y="2181"/>
              <a:ext cx="262" cy="185"/>
            </a:xfrm>
            <a:custGeom>
              <a:avLst/>
              <a:gdLst/>
              <a:ahLst/>
              <a:cxnLst>
                <a:cxn ang="0">
                  <a:pos x="189" y="185"/>
                </a:cxn>
                <a:cxn ang="0">
                  <a:pos x="225" y="152"/>
                </a:cxn>
                <a:cxn ang="0">
                  <a:pos x="237" y="126"/>
                </a:cxn>
                <a:cxn ang="0">
                  <a:pos x="262" y="84"/>
                </a:cxn>
                <a:cxn ang="0">
                  <a:pos x="244" y="83"/>
                </a:cxn>
                <a:cxn ang="0">
                  <a:pos x="211" y="77"/>
                </a:cxn>
                <a:cxn ang="0">
                  <a:pos x="150" y="72"/>
                </a:cxn>
                <a:cxn ang="0">
                  <a:pos x="127" y="56"/>
                </a:cxn>
                <a:cxn ang="0">
                  <a:pos x="85" y="32"/>
                </a:cxn>
                <a:cxn ang="0">
                  <a:pos x="70" y="26"/>
                </a:cxn>
                <a:cxn ang="0">
                  <a:pos x="49" y="20"/>
                </a:cxn>
                <a:cxn ang="0">
                  <a:pos x="28" y="14"/>
                </a:cxn>
                <a:cxn ang="0">
                  <a:pos x="13" y="8"/>
                </a:cxn>
                <a:cxn ang="0">
                  <a:pos x="7" y="3"/>
                </a:cxn>
                <a:cxn ang="0">
                  <a:pos x="0" y="2"/>
                </a:cxn>
                <a:cxn ang="0">
                  <a:pos x="7" y="8"/>
                </a:cxn>
                <a:cxn ang="0">
                  <a:pos x="27" y="41"/>
                </a:cxn>
                <a:cxn ang="0">
                  <a:pos x="118" y="108"/>
                </a:cxn>
                <a:cxn ang="0">
                  <a:pos x="127" y="116"/>
                </a:cxn>
                <a:cxn ang="0">
                  <a:pos x="136" y="123"/>
                </a:cxn>
                <a:cxn ang="0">
                  <a:pos x="157" y="147"/>
                </a:cxn>
                <a:cxn ang="0">
                  <a:pos x="165" y="164"/>
                </a:cxn>
                <a:cxn ang="0">
                  <a:pos x="189" y="185"/>
                </a:cxn>
              </a:cxnLst>
              <a:rect l="0" t="0" r="r" b="b"/>
              <a:pathLst>
                <a:path w="262" h="185">
                  <a:moveTo>
                    <a:pt x="189" y="185"/>
                  </a:moveTo>
                  <a:cubicBezTo>
                    <a:pt x="203" y="178"/>
                    <a:pt x="211" y="160"/>
                    <a:pt x="225" y="152"/>
                  </a:cubicBezTo>
                  <a:cubicBezTo>
                    <a:pt x="232" y="143"/>
                    <a:pt x="228" y="130"/>
                    <a:pt x="237" y="126"/>
                  </a:cubicBezTo>
                  <a:cubicBezTo>
                    <a:pt x="240" y="108"/>
                    <a:pt x="262" y="103"/>
                    <a:pt x="262" y="84"/>
                  </a:cubicBezTo>
                  <a:cubicBezTo>
                    <a:pt x="255" y="84"/>
                    <a:pt x="261" y="84"/>
                    <a:pt x="244" y="83"/>
                  </a:cubicBezTo>
                  <a:cubicBezTo>
                    <a:pt x="233" y="81"/>
                    <a:pt x="222" y="79"/>
                    <a:pt x="211" y="77"/>
                  </a:cubicBezTo>
                  <a:cubicBezTo>
                    <a:pt x="194" y="69"/>
                    <a:pt x="158" y="72"/>
                    <a:pt x="150" y="72"/>
                  </a:cubicBezTo>
                  <a:cubicBezTo>
                    <a:pt x="135" y="70"/>
                    <a:pt x="137" y="66"/>
                    <a:pt x="127" y="56"/>
                  </a:cubicBezTo>
                  <a:cubicBezTo>
                    <a:pt x="117" y="46"/>
                    <a:pt x="98" y="35"/>
                    <a:pt x="85" y="32"/>
                  </a:cubicBezTo>
                  <a:cubicBezTo>
                    <a:pt x="80" y="29"/>
                    <a:pt x="76" y="27"/>
                    <a:pt x="70" y="26"/>
                  </a:cubicBezTo>
                  <a:cubicBezTo>
                    <a:pt x="64" y="23"/>
                    <a:pt x="56" y="21"/>
                    <a:pt x="49" y="20"/>
                  </a:cubicBezTo>
                  <a:cubicBezTo>
                    <a:pt x="43" y="17"/>
                    <a:pt x="35" y="15"/>
                    <a:pt x="28" y="14"/>
                  </a:cubicBezTo>
                  <a:cubicBezTo>
                    <a:pt x="23" y="11"/>
                    <a:pt x="19" y="9"/>
                    <a:pt x="13" y="8"/>
                  </a:cubicBezTo>
                  <a:cubicBezTo>
                    <a:pt x="8" y="4"/>
                    <a:pt x="10" y="6"/>
                    <a:pt x="7" y="3"/>
                  </a:cubicBezTo>
                  <a:cubicBezTo>
                    <a:pt x="5" y="3"/>
                    <a:pt x="0" y="0"/>
                    <a:pt x="0" y="2"/>
                  </a:cubicBezTo>
                  <a:cubicBezTo>
                    <a:pt x="0" y="5"/>
                    <a:pt x="5" y="6"/>
                    <a:pt x="7" y="8"/>
                  </a:cubicBezTo>
                  <a:cubicBezTo>
                    <a:pt x="14" y="18"/>
                    <a:pt x="20" y="31"/>
                    <a:pt x="27" y="41"/>
                  </a:cubicBezTo>
                  <a:cubicBezTo>
                    <a:pt x="49" y="72"/>
                    <a:pt x="85" y="91"/>
                    <a:pt x="118" y="108"/>
                  </a:cubicBezTo>
                  <a:cubicBezTo>
                    <a:pt x="122" y="117"/>
                    <a:pt x="117" y="110"/>
                    <a:pt x="127" y="116"/>
                  </a:cubicBezTo>
                  <a:cubicBezTo>
                    <a:pt x="130" y="118"/>
                    <a:pt x="136" y="123"/>
                    <a:pt x="136" y="123"/>
                  </a:cubicBezTo>
                  <a:cubicBezTo>
                    <a:pt x="142" y="132"/>
                    <a:pt x="152" y="138"/>
                    <a:pt x="157" y="147"/>
                  </a:cubicBezTo>
                  <a:cubicBezTo>
                    <a:pt x="160" y="152"/>
                    <a:pt x="165" y="164"/>
                    <a:pt x="165" y="164"/>
                  </a:cubicBezTo>
                  <a:cubicBezTo>
                    <a:pt x="168" y="184"/>
                    <a:pt x="189" y="164"/>
                    <a:pt x="189" y="185"/>
                  </a:cubicBezTo>
                  <a:close/>
                </a:path>
              </a:pathLst>
            </a:custGeom>
            <a:solidFill>
              <a:schemeClr val="tx1"/>
            </a:solidFill>
            <a:ln w="9525">
              <a:solidFill>
                <a:schemeClr val="tx1"/>
              </a:solidFill>
              <a:round/>
              <a:headEnd/>
              <a:tailEnd/>
            </a:ln>
            <a:effectLst/>
          </p:spPr>
          <p:txBody>
            <a:bodyPr/>
            <a:lstStyle/>
            <a:p>
              <a:endParaRPr lang="tr-TR"/>
            </a:p>
          </p:txBody>
        </p:sp>
      </p:grpSp>
      <p:pic>
        <p:nvPicPr>
          <p:cNvPr id="746524" name="Picture 28" descr="queston4"/>
          <p:cNvPicPr>
            <a:picLocks noChangeAspect="1" noChangeArrowheads="1" noCrop="1"/>
          </p:cNvPicPr>
          <p:nvPr/>
        </p:nvPicPr>
        <p:blipFill>
          <a:blip r:embed="rId4" cstate="print"/>
          <a:srcRect/>
          <a:stretch>
            <a:fillRect/>
          </a:stretch>
        </p:blipFill>
        <p:spPr bwMode="auto">
          <a:xfrm>
            <a:off x="7546975" y="1498600"/>
            <a:ext cx="609600" cy="619125"/>
          </a:xfrm>
          <a:prstGeom prst="rect">
            <a:avLst/>
          </a:prstGeom>
          <a:noFill/>
        </p:spPr>
      </p:pic>
      <p:sp>
        <p:nvSpPr>
          <p:cNvPr id="746528" name="Text Box 32"/>
          <p:cNvSpPr txBox="1">
            <a:spLocks noChangeArrowheads="1"/>
          </p:cNvSpPr>
          <p:nvPr/>
        </p:nvSpPr>
        <p:spPr bwMode="auto">
          <a:xfrm>
            <a:off x="1296988" y="6045200"/>
            <a:ext cx="4462462" cy="366713"/>
          </a:xfrm>
          <a:prstGeom prst="rect">
            <a:avLst/>
          </a:prstGeom>
          <a:solidFill>
            <a:schemeClr val="accent1"/>
          </a:solidFill>
          <a:ln w="9525">
            <a:noFill/>
            <a:miter lim="800000"/>
            <a:headEnd/>
            <a:tailEnd/>
          </a:ln>
          <a:effectLst/>
        </p:spPr>
        <p:txBody>
          <a:bodyPr>
            <a:spAutoFit/>
          </a:bodyPr>
          <a:lstStyle/>
          <a:p>
            <a:pPr>
              <a:spcBef>
                <a:spcPct val="50000"/>
              </a:spcBef>
            </a:pPr>
            <a:r>
              <a:rPr lang="tr-TR"/>
              <a:t>YAPIM HATALARI FOTOĞRAFLAR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46504"/>
                                        </p:tgtEl>
                                        <p:attrNameLst>
                                          <p:attrName>style.visibility</p:attrName>
                                        </p:attrNameLst>
                                      </p:cBhvr>
                                      <p:to>
                                        <p:strVal val="visible"/>
                                      </p:to>
                                    </p:set>
                                    <p:animEffect transition="in" filter="blinds(horizontal)">
                                      <p:cBhvr>
                                        <p:cTn id="7" dur="500"/>
                                        <p:tgtEl>
                                          <p:spTgt spid="7465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46505"/>
                                        </p:tgtEl>
                                        <p:attrNameLst>
                                          <p:attrName>style.visibility</p:attrName>
                                        </p:attrNameLst>
                                      </p:cBhvr>
                                      <p:to>
                                        <p:strVal val="visible"/>
                                      </p:to>
                                    </p:set>
                                    <p:animEffect transition="in" filter="blinds(horizontal)">
                                      <p:cBhvr>
                                        <p:cTn id="12" dur="500"/>
                                        <p:tgtEl>
                                          <p:spTgt spid="746505"/>
                                        </p:tgtEl>
                                      </p:cBhvr>
                                    </p:animEffect>
                                  </p:childTnLst>
                                </p:cTn>
                              </p:par>
                              <p:par>
                                <p:cTn id="13" presetID="35" presetClass="emph" presetSubtype="0" repeatCount="indefinite" fill="hold" grpId="0" nodeType="withEffect">
                                  <p:stCondLst>
                                    <p:cond delay="0"/>
                                  </p:stCondLst>
                                  <p:childTnLst>
                                    <p:anim calcmode="discrete" valueType="str">
                                      <p:cBhvr>
                                        <p:cTn id="14" dur="1000" fill="hold"/>
                                        <p:tgtEl>
                                          <p:spTgt spid="74650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00"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DDFABA1A-2779-4A42-8F99-63E987E6BCCD}" type="slidenum">
              <a:rPr lang="tr-TR"/>
              <a:pPr/>
              <a:t>12</a:t>
            </a:fld>
            <a:r>
              <a:rPr lang="tr-TR"/>
              <a:t>/114</a:t>
            </a:r>
          </a:p>
        </p:txBody>
      </p:sp>
      <p:sp>
        <p:nvSpPr>
          <p:cNvPr id="510978" name="Rectangle 2"/>
          <p:cNvSpPr>
            <a:spLocks noGrp="1" noChangeArrowheads="1"/>
          </p:cNvSpPr>
          <p:nvPr>
            <p:ph type="title"/>
          </p:nvPr>
        </p:nvSpPr>
        <p:spPr>
          <a:solidFill>
            <a:schemeClr val="accent1"/>
          </a:solidFill>
        </p:spPr>
        <p:txBody>
          <a:bodyPr/>
          <a:lstStyle/>
          <a:p>
            <a:r>
              <a:rPr lang="tr-TR" sz="2400"/>
              <a:t>Taşıma Gücü Esasına Göre Tasarımda Güvenlik</a:t>
            </a:r>
          </a:p>
        </p:txBody>
      </p:sp>
      <p:sp>
        <p:nvSpPr>
          <p:cNvPr id="510979" name="Rectangle 3"/>
          <p:cNvSpPr>
            <a:spLocks noGrp="1" noChangeArrowheads="1"/>
          </p:cNvSpPr>
          <p:nvPr>
            <p:ph type="body" idx="1"/>
          </p:nvPr>
        </p:nvSpPr>
        <p:spPr/>
        <p:txBody>
          <a:bodyPr/>
          <a:lstStyle/>
          <a:p>
            <a:pPr algn="ctr">
              <a:buFont typeface="Wingdings" pitchFamily="2" charset="2"/>
              <a:buNone/>
            </a:pPr>
            <a:r>
              <a:rPr lang="tr-TR" sz="4000">
                <a:solidFill>
                  <a:srgbClr val="FF0000"/>
                </a:solidFill>
                <a:latin typeface="Verdana" pitchFamily="34" charset="0"/>
              </a:rPr>
              <a:t>F</a:t>
            </a:r>
            <a:r>
              <a:rPr lang="tr-TR" sz="4000" baseline="-25000">
                <a:solidFill>
                  <a:srgbClr val="FF0000"/>
                </a:solidFill>
                <a:latin typeface="Verdana" pitchFamily="34" charset="0"/>
              </a:rPr>
              <a:t>i</a:t>
            </a:r>
            <a:r>
              <a:rPr lang="tr-TR" sz="4000">
                <a:solidFill>
                  <a:srgbClr val="FF0000"/>
                </a:solidFill>
                <a:latin typeface="Verdana" pitchFamily="34" charset="0"/>
              </a:rPr>
              <a:t> </a:t>
            </a:r>
            <a:r>
              <a:rPr lang="en-US" sz="4000">
                <a:solidFill>
                  <a:srgbClr val="FF0000"/>
                </a:solidFill>
                <a:latin typeface="Verdana" pitchFamily="34" charset="0"/>
              </a:rPr>
              <a:t>·</a:t>
            </a:r>
            <a:r>
              <a:rPr lang="tr-TR" sz="4000">
                <a:solidFill>
                  <a:srgbClr val="FF0000"/>
                </a:solidFill>
                <a:latin typeface="Verdana" pitchFamily="34" charset="0"/>
              </a:rPr>
              <a:t>e</a:t>
            </a:r>
            <a:r>
              <a:rPr lang="tr-TR" sz="4000" baseline="-25000">
                <a:solidFill>
                  <a:srgbClr val="FF0000"/>
                </a:solidFill>
                <a:latin typeface="Verdana" pitchFamily="34" charset="0"/>
              </a:rPr>
              <a:t>1</a:t>
            </a:r>
            <a:r>
              <a:rPr lang="tr-TR" sz="4000">
                <a:solidFill>
                  <a:srgbClr val="FF0000"/>
                </a:solidFill>
                <a:latin typeface="Verdana" pitchFamily="34" charset="0"/>
              </a:rPr>
              <a:t>≤R</a:t>
            </a:r>
            <a:r>
              <a:rPr lang="tr-TR" sz="4000" baseline="-25000">
                <a:solidFill>
                  <a:srgbClr val="FF0000"/>
                </a:solidFill>
                <a:latin typeface="Verdana" pitchFamily="34" charset="0"/>
              </a:rPr>
              <a:t>u</a:t>
            </a:r>
            <a:r>
              <a:rPr lang="tr-TR" sz="4000">
                <a:solidFill>
                  <a:srgbClr val="FF0000"/>
                </a:solidFill>
                <a:latin typeface="Verdana" pitchFamily="34" charset="0"/>
              </a:rPr>
              <a:t>/e</a:t>
            </a:r>
            <a:r>
              <a:rPr lang="tr-TR" sz="4000" baseline="-25000">
                <a:solidFill>
                  <a:srgbClr val="FF0000"/>
                </a:solidFill>
                <a:latin typeface="Verdana" pitchFamily="34" charset="0"/>
              </a:rPr>
              <a:t>2</a:t>
            </a:r>
          </a:p>
          <a:p>
            <a:pPr algn="ctr">
              <a:buFont typeface="Wingdings" pitchFamily="2" charset="2"/>
              <a:buNone/>
            </a:pPr>
            <a:endParaRPr lang="tr-TR" baseline="-25000">
              <a:solidFill>
                <a:srgbClr val="FF0000"/>
              </a:solidFill>
              <a:latin typeface="Verdana" pitchFamily="34" charset="0"/>
            </a:endParaRPr>
          </a:p>
          <a:p>
            <a:pPr>
              <a:buFont typeface="Wingdings" pitchFamily="2" charset="2"/>
              <a:buNone/>
            </a:pPr>
            <a:r>
              <a:rPr lang="tr-TR">
                <a:latin typeface="Verdana" pitchFamily="34" charset="0"/>
              </a:rPr>
              <a:t>F</a:t>
            </a:r>
            <a:r>
              <a:rPr lang="tr-TR" baseline="-25000">
                <a:latin typeface="Verdana" pitchFamily="34" charset="0"/>
              </a:rPr>
              <a:t>i </a:t>
            </a:r>
            <a:r>
              <a:rPr lang="tr-TR">
                <a:latin typeface="Verdana" pitchFamily="34" charset="0"/>
              </a:rPr>
              <a:t>: </a:t>
            </a:r>
            <a:r>
              <a:rPr lang="tr-TR" b="1" u="sng">
                <a:solidFill>
                  <a:srgbClr val="0000FF"/>
                </a:solidFill>
                <a:latin typeface="Verdana" pitchFamily="34" charset="0"/>
              </a:rPr>
              <a:t>Yapıya etkiyen yükler</a:t>
            </a:r>
          </a:p>
          <a:p>
            <a:pPr>
              <a:buFont typeface="Wingdings" pitchFamily="2" charset="2"/>
              <a:buNone/>
            </a:pPr>
            <a:r>
              <a:rPr lang="tr-TR">
                <a:latin typeface="Verdana" pitchFamily="34" charset="0"/>
              </a:rPr>
              <a:t>R</a:t>
            </a:r>
            <a:r>
              <a:rPr lang="tr-TR" baseline="-25000">
                <a:latin typeface="Verdana" pitchFamily="34" charset="0"/>
              </a:rPr>
              <a:t>u </a:t>
            </a:r>
            <a:r>
              <a:rPr lang="tr-TR">
                <a:latin typeface="Verdana" pitchFamily="34" charset="0"/>
              </a:rPr>
              <a:t>: </a:t>
            </a:r>
            <a:r>
              <a:rPr lang="tr-TR" b="1">
                <a:solidFill>
                  <a:srgbClr val="0000FF"/>
                </a:solidFill>
                <a:latin typeface="Verdana" pitchFamily="34" charset="0"/>
              </a:rPr>
              <a:t>Yapının taşıma gücü</a:t>
            </a:r>
          </a:p>
          <a:p>
            <a:pPr>
              <a:buFont typeface="Wingdings" pitchFamily="2" charset="2"/>
              <a:buNone/>
            </a:pPr>
            <a:r>
              <a:rPr lang="tr-TR">
                <a:latin typeface="Verdana" pitchFamily="34" charset="0"/>
              </a:rPr>
              <a:t>e</a:t>
            </a:r>
            <a:r>
              <a:rPr lang="tr-TR" baseline="-25000">
                <a:latin typeface="Verdana" pitchFamily="34" charset="0"/>
              </a:rPr>
              <a:t>1 </a:t>
            </a:r>
            <a:r>
              <a:rPr lang="tr-TR">
                <a:latin typeface="Verdana" pitchFamily="34" charset="0"/>
              </a:rPr>
              <a:t>: yük güvenlik katsayısı</a:t>
            </a:r>
          </a:p>
          <a:p>
            <a:pPr>
              <a:buFont typeface="Wingdings" pitchFamily="2" charset="2"/>
              <a:buNone/>
            </a:pPr>
            <a:r>
              <a:rPr lang="tr-TR">
                <a:latin typeface="Verdana" pitchFamily="34" charset="0"/>
              </a:rPr>
              <a:t>e</a:t>
            </a:r>
            <a:r>
              <a:rPr lang="tr-TR" baseline="-25000">
                <a:latin typeface="Verdana" pitchFamily="34" charset="0"/>
              </a:rPr>
              <a:t>2 </a:t>
            </a:r>
            <a:r>
              <a:rPr lang="tr-TR">
                <a:latin typeface="Verdana" pitchFamily="34" charset="0"/>
              </a:rPr>
              <a:t>: malzeme güvenlik katsayısı</a:t>
            </a:r>
          </a:p>
          <a:p>
            <a:pPr>
              <a:buFont typeface="Wingdings" pitchFamily="2" charset="2"/>
              <a:buNone/>
            </a:pPr>
            <a:endParaRPr lang="tr-TR">
              <a:latin typeface="Verdana" pitchFamily="34" charset="0"/>
            </a:endParaRPr>
          </a:p>
          <a:p>
            <a:pPr>
              <a:buFont typeface="Wingdings" pitchFamily="2" charset="2"/>
              <a:buNone/>
            </a:pPr>
            <a:r>
              <a:rPr lang="tr-TR">
                <a:latin typeface="Verdana" pitchFamily="34" charset="0"/>
              </a:rPr>
              <a:t>Yük etkisi arttırılır			: Fd=1.4Q+1.6Q</a:t>
            </a:r>
          </a:p>
          <a:p>
            <a:pPr>
              <a:buFont typeface="Wingdings" pitchFamily="2" charset="2"/>
              <a:buNone/>
            </a:pPr>
            <a:r>
              <a:rPr lang="tr-TR">
                <a:latin typeface="Verdana" pitchFamily="34" charset="0"/>
              </a:rPr>
              <a:t>Malzeme dayanımı azaltılır	: f</a:t>
            </a:r>
            <a:r>
              <a:rPr lang="tr-TR" baseline="-25000">
                <a:latin typeface="Verdana" pitchFamily="34" charset="0"/>
              </a:rPr>
              <a:t>cd</a:t>
            </a:r>
            <a:r>
              <a:rPr lang="tr-TR">
                <a:latin typeface="Verdana" pitchFamily="34" charset="0"/>
              </a:rPr>
              <a:t>=f</a:t>
            </a:r>
            <a:r>
              <a:rPr lang="tr-TR" baseline="-25000">
                <a:latin typeface="Verdana" pitchFamily="34" charset="0"/>
              </a:rPr>
              <a:t>ck</a:t>
            </a:r>
            <a:r>
              <a:rPr lang="tr-TR">
                <a:latin typeface="Verdana" pitchFamily="34" charset="0"/>
              </a:rPr>
              <a:t>/</a:t>
            </a:r>
            <a:r>
              <a:rPr lang="tr-TR">
                <a:latin typeface="Verdana" pitchFamily="34" charset="0"/>
                <a:sym typeface="Symbol" pitchFamily="18" charset="2"/>
              </a:rPr>
              <a:t></a:t>
            </a:r>
          </a:p>
          <a:p>
            <a:pPr>
              <a:buFont typeface="Wingdings" pitchFamily="2" charset="2"/>
              <a:buNone/>
            </a:pPr>
            <a:endParaRPr lang="en-US">
              <a:latin typeface="Verdana" pitchFamily="34"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3 Veri Yer Tutucusu"/>
          <p:cNvSpPr>
            <a:spLocks noGrp="1"/>
          </p:cNvSpPr>
          <p:nvPr>
            <p:ph type="dt" sz="half" idx="10"/>
          </p:nvPr>
        </p:nvSpPr>
        <p:spPr/>
        <p:txBody>
          <a:bodyPr/>
          <a:lstStyle/>
          <a:p>
            <a:r>
              <a:rPr lang="tr-TR"/>
              <a:t>10.10.2008</a:t>
            </a:r>
          </a:p>
        </p:txBody>
      </p:sp>
      <p:sp>
        <p:nvSpPr>
          <p:cNvPr id="9" name="4 Altbilgi Yer Tutucusu"/>
          <p:cNvSpPr>
            <a:spLocks noGrp="1"/>
          </p:cNvSpPr>
          <p:nvPr>
            <p:ph type="ftr" sz="quarter" idx="11"/>
          </p:nvPr>
        </p:nvSpPr>
        <p:spPr/>
        <p:txBody>
          <a:bodyPr/>
          <a:lstStyle/>
          <a:p>
            <a:r>
              <a:rPr lang="tr-TR"/>
              <a:t>DR. MUSTAFA KUTANİS SAÜ İNŞ.MÜH. BÖLÜMÜ</a:t>
            </a:r>
          </a:p>
        </p:txBody>
      </p:sp>
      <p:sp>
        <p:nvSpPr>
          <p:cNvPr id="10" name="5 Slayt Numarası Yer Tutucusu"/>
          <p:cNvSpPr>
            <a:spLocks noGrp="1"/>
          </p:cNvSpPr>
          <p:nvPr>
            <p:ph type="sldNum" sz="quarter" idx="12"/>
          </p:nvPr>
        </p:nvSpPr>
        <p:spPr/>
        <p:txBody>
          <a:bodyPr/>
          <a:lstStyle/>
          <a:p>
            <a:r>
              <a:rPr lang="tr-TR"/>
              <a:t>SLIDE </a:t>
            </a:r>
            <a:fld id="{C5773192-E28F-44A7-A412-7A938F376676}" type="slidenum">
              <a:rPr lang="tr-TR"/>
              <a:pPr/>
              <a:t>13</a:t>
            </a:fld>
            <a:r>
              <a:rPr lang="tr-TR"/>
              <a:t>/114</a:t>
            </a:r>
          </a:p>
        </p:txBody>
      </p:sp>
      <p:pic>
        <p:nvPicPr>
          <p:cNvPr id="518154" name="Picture 10" descr="UE sekil 33"/>
          <p:cNvPicPr>
            <a:picLocks noChangeAspect="1" noChangeArrowheads="1"/>
          </p:cNvPicPr>
          <p:nvPr/>
        </p:nvPicPr>
        <p:blipFill>
          <a:blip r:embed="rId3" cstate="print"/>
          <a:srcRect/>
          <a:stretch>
            <a:fillRect/>
          </a:stretch>
        </p:blipFill>
        <p:spPr bwMode="auto">
          <a:xfrm>
            <a:off x="298450" y="730250"/>
            <a:ext cx="5732463" cy="2881313"/>
          </a:xfrm>
          <a:prstGeom prst="rect">
            <a:avLst/>
          </a:prstGeom>
          <a:noFill/>
        </p:spPr>
      </p:pic>
      <p:sp>
        <p:nvSpPr>
          <p:cNvPr id="518148" name="Rectangle 4"/>
          <p:cNvSpPr>
            <a:spLocks noGrp="1" noChangeArrowheads="1"/>
          </p:cNvSpPr>
          <p:nvPr>
            <p:ph type="title"/>
          </p:nvPr>
        </p:nvSpPr>
        <p:spPr>
          <a:solidFill>
            <a:schemeClr val="accent1"/>
          </a:solidFill>
        </p:spPr>
        <p:txBody>
          <a:bodyPr/>
          <a:lstStyle/>
          <a:p>
            <a:r>
              <a:rPr lang="tr-TR"/>
              <a:t>Yük ve Dayanımda Güvenlik</a:t>
            </a:r>
            <a:endParaRPr lang="en-US"/>
          </a:p>
        </p:txBody>
      </p:sp>
      <p:pic>
        <p:nvPicPr>
          <p:cNvPr id="518155" name="Picture 11" descr="UE sekil 34"/>
          <p:cNvPicPr>
            <a:picLocks noChangeAspect="1" noChangeArrowheads="1"/>
          </p:cNvPicPr>
          <p:nvPr/>
        </p:nvPicPr>
        <p:blipFill>
          <a:blip r:embed="rId4" cstate="print"/>
          <a:srcRect/>
          <a:stretch>
            <a:fillRect/>
          </a:stretch>
        </p:blipFill>
        <p:spPr bwMode="auto">
          <a:xfrm>
            <a:off x="377825" y="3614738"/>
            <a:ext cx="5976938" cy="2824162"/>
          </a:xfrm>
          <a:prstGeom prst="rect">
            <a:avLst/>
          </a:prstGeom>
          <a:noFill/>
        </p:spPr>
      </p:pic>
      <p:sp>
        <p:nvSpPr>
          <p:cNvPr id="518156" name="Text Box 12"/>
          <p:cNvSpPr txBox="1">
            <a:spLocks noChangeArrowheads="1"/>
          </p:cNvSpPr>
          <p:nvPr/>
        </p:nvSpPr>
        <p:spPr bwMode="auto">
          <a:xfrm>
            <a:off x="6361113" y="1103313"/>
            <a:ext cx="1758950" cy="366712"/>
          </a:xfrm>
          <a:prstGeom prst="rect">
            <a:avLst/>
          </a:prstGeom>
          <a:solidFill>
            <a:srgbClr val="FFFF00"/>
          </a:solidFill>
          <a:ln w="9525">
            <a:noFill/>
            <a:miter lim="800000"/>
            <a:headEnd/>
            <a:tailEnd/>
          </a:ln>
          <a:effectLst/>
        </p:spPr>
        <p:txBody>
          <a:bodyPr>
            <a:spAutoFit/>
          </a:bodyPr>
          <a:lstStyle/>
          <a:p>
            <a:pPr>
              <a:spcBef>
                <a:spcPct val="50000"/>
              </a:spcBef>
            </a:pPr>
            <a:r>
              <a:rPr lang="tr-TR" b="0">
                <a:latin typeface="Verdana" pitchFamily="34" charset="0"/>
              </a:rPr>
              <a:t>F</a:t>
            </a:r>
            <a:r>
              <a:rPr lang="tr-TR" b="0" baseline="-25000">
                <a:latin typeface="Verdana" pitchFamily="34" charset="0"/>
              </a:rPr>
              <a:t>k</a:t>
            </a:r>
            <a:r>
              <a:rPr lang="tr-TR" b="0">
                <a:latin typeface="Verdana" pitchFamily="34" charset="0"/>
              </a:rPr>
              <a:t>=F</a:t>
            </a:r>
            <a:r>
              <a:rPr lang="tr-TR" b="0" baseline="-25000">
                <a:latin typeface="Verdana" pitchFamily="34" charset="0"/>
              </a:rPr>
              <a:t>m</a:t>
            </a:r>
            <a:r>
              <a:rPr lang="tr-TR" b="0">
                <a:latin typeface="Verdana" pitchFamily="34" charset="0"/>
              </a:rPr>
              <a:t>+u</a:t>
            </a:r>
            <a:r>
              <a:rPr lang="tr-TR" b="0">
                <a:latin typeface="Verdana" pitchFamily="34" charset="0"/>
                <a:cs typeface="Arial" charset="0"/>
              </a:rPr>
              <a:t>∙</a:t>
            </a:r>
            <a:r>
              <a:rPr lang="tr-TR" b="0">
                <a:latin typeface="Verdana" pitchFamily="34" charset="0"/>
                <a:sym typeface="Symbol" pitchFamily="18" charset="2"/>
              </a:rPr>
              <a:t></a:t>
            </a:r>
            <a:r>
              <a:rPr lang="tr-TR" b="0" baseline="-25000">
                <a:latin typeface="Verdana" pitchFamily="34" charset="0"/>
                <a:sym typeface="Symbol" pitchFamily="18" charset="2"/>
              </a:rPr>
              <a:t>f</a:t>
            </a:r>
          </a:p>
        </p:txBody>
      </p:sp>
      <p:sp>
        <p:nvSpPr>
          <p:cNvPr id="518157" name="Text Box 13"/>
          <p:cNvSpPr txBox="1">
            <a:spLocks noChangeArrowheads="1"/>
          </p:cNvSpPr>
          <p:nvPr/>
        </p:nvSpPr>
        <p:spPr bwMode="auto">
          <a:xfrm>
            <a:off x="6405563" y="2101850"/>
            <a:ext cx="1797050" cy="366713"/>
          </a:xfrm>
          <a:prstGeom prst="rect">
            <a:avLst/>
          </a:prstGeom>
          <a:solidFill>
            <a:srgbClr val="FFFF00"/>
          </a:solidFill>
          <a:ln w="9525">
            <a:noFill/>
            <a:miter lim="800000"/>
            <a:headEnd/>
            <a:tailEnd/>
          </a:ln>
          <a:effectLst/>
        </p:spPr>
        <p:txBody>
          <a:bodyPr>
            <a:spAutoFit/>
          </a:bodyPr>
          <a:lstStyle/>
          <a:p>
            <a:pPr>
              <a:spcBef>
                <a:spcPct val="50000"/>
              </a:spcBef>
            </a:pPr>
            <a:r>
              <a:rPr lang="tr-TR" b="0">
                <a:latin typeface="Verdana" pitchFamily="34" charset="0"/>
              </a:rPr>
              <a:t>R</a:t>
            </a:r>
            <a:r>
              <a:rPr lang="tr-TR" b="0" baseline="-25000">
                <a:latin typeface="Verdana" pitchFamily="34" charset="0"/>
              </a:rPr>
              <a:t>k</a:t>
            </a:r>
            <a:r>
              <a:rPr lang="tr-TR" b="0">
                <a:latin typeface="Verdana" pitchFamily="34" charset="0"/>
              </a:rPr>
              <a:t>=R</a:t>
            </a:r>
            <a:r>
              <a:rPr lang="tr-TR" b="0" baseline="-25000">
                <a:latin typeface="Verdana" pitchFamily="34" charset="0"/>
              </a:rPr>
              <a:t>m</a:t>
            </a:r>
            <a:r>
              <a:rPr lang="tr-TR" b="0">
                <a:latin typeface="Verdana" pitchFamily="34" charset="0"/>
              </a:rPr>
              <a:t>-u</a:t>
            </a:r>
            <a:r>
              <a:rPr lang="tr-TR" b="0">
                <a:latin typeface="Verdana" pitchFamily="34" charset="0"/>
                <a:cs typeface="Arial" charset="0"/>
              </a:rPr>
              <a:t>∙</a:t>
            </a:r>
            <a:r>
              <a:rPr lang="tr-TR" b="0">
                <a:latin typeface="Verdana" pitchFamily="34" charset="0"/>
                <a:sym typeface="Symbol" pitchFamily="18" charset="2"/>
              </a:rPr>
              <a:t></a:t>
            </a:r>
            <a:r>
              <a:rPr lang="tr-TR" b="0" baseline="-25000">
                <a:latin typeface="Verdana" pitchFamily="34" charset="0"/>
                <a:sym typeface="Symbol" pitchFamily="18" charset="2"/>
              </a:rPr>
              <a:t>r</a:t>
            </a:r>
          </a:p>
        </p:txBody>
      </p:sp>
      <p:graphicFrame>
        <p:nvGraphicFramePr>
          <p:cNvPr id="518158" name="Object 14"/>
          <p:cNvGraphicFramePr>
            <a:graphicFrameLocks noChangeAspect="1"/>
          </p:cNvGraphicFramePr>
          <p:nvPr>
            <p:ph idx="1"/>
          </p:nvPr>
        </p:nvGraphicFramePr>
        <p:xfrm>
          <a:off x="6321425" y="4268788"/>
          <a:ext cx="1590675" cy="969962"/>
        </p:xfrm>
        <a:graphic>
          <a:graphicData uri="http://schemas.openxmlformats.org/presentationml/2006/ole">
            <p:oleObj spid="_x0000_s518158" name="Equation" r:id="rId5" imgW="812520" imgH="495000" progId="Equation.3">
              <p:embed/>
            </p:oleObj>
          </a:graphicData>
        </a:graphic>
      </p:graphicFrame>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Veri Yer Tutucusu"/>
          <p:cNvSpPr>
            <a:spLocks noGrp="1"/>
          </p:cNvSpPr>
          <p:nvPr>
            <p:ph type="dt" sz="half" idx="10"/>
          </p:nvPr>
        </p:nvSpPr>
        <p:spPr/>
        <p:txBody>
          <a:bodyPr/>
          <a:lstStyle/>
          <a:p>
            <a:r>
              <a:rPr lang="tr-TR"/>
              <a:t>10.10.2008</a:t>
            </a:r>
          </a:p>
        </p:txBody>
      </p:sp>
      <p:sp>
        <p:nvSpPr>
          <p:cNvPr id="7" name="3 Altbilgi Yer Tutucusu"/>
          <p:cNvSpPr>
            <a:spLocks noGrp="1"/>
          </p:cNvSpPr>
          <p:nvPr>
            <p:ph type="ftr" sz="quarter" idx="11"/>
          </p:nvPr>
        </p:nvSpPr>
        <p:spPr/>
        <p:txBody>
          <a:bodyPr/>
          <a:lstStyle/>
          <a:p>
            <a:r>
              <a:rPr lang="tr-TR"/>
              <a:t>DR. MUSTAFA KUTANİS SAÜ İNŞ.MÜH. BÖLÜMÜ</a:t>
            </a:r>
          </a:p>
        </p:txBody>
      </p:sp>
      <p:sp>
        <p:nvSpPr>
          <p:cNvPr id="8" name="4 Slayt Numarası Yer Tutucusu"/>
          <p:cNvSpPr>
            <a:spLocks noGrp="1"/>
          </p:cNvSpPr>
          <p:nvPr>
            <p:ph type="sldNum" sz="quarter" idx="12"/>
          </p:nvPr>
        </p:nvSpPr>
        <p:spPr/>
        <p:txBody>
          <a:bodyPr/>
          <a:lstStyle/>
          <a:p>
            <a:r>
              <a:rPr lang="tr-TR"/>
              <a:t>SLIDE </a:t>
            </a:r>
            <a:fld id="{CB3AFB0C-B79B-4BEE-935D-2C99CEDF93A7}" type="slidenum">
              <a:rPr lang="tr-TR"/>
              <a:pPr/>
              <a:t>14</a:t>
            </a:fld>
            <a:r>
              <a:rPr lang="tr-TR"/>
              <a:t>/114</a:t>
            </a:r>
          </a:p>
        </p:txBody>
      </p:sp>
      <p:sp>
        <p:nvSpPr>
          <p:cNvPr id="452612" name="Rectangle 4"/>
          <p:cNvSpPr>
            <a:spLocks noGrp="1" noChangeArrowheads="1"/>
          </p:cNvSpPr>
          <p:nvPr>
            <p:ph type="title"/>
          </p:nvPr>
        </p:nvSpPr>
        <p:spPr>
          <a:solidFill>
            <a:schemeClr val="accent1"/>
          </a:solidFill>
        </p:spPr>
        <p:txBody>
          <a:bodyPr/>
          <a:lstStyle/>
          <a:p>
            <a:r>
              <a:rPr lang="tr-TR"/>
              <a:t>Yapısal Analiz (1/2)</a:t>
            </a:r>
            <a:endParaRPr lang="en-US"/>
          </a:p>
        </p:txBody>
      </p:sp>
      <p:sp>
        <p:nvSpPr>
          <p:cNvPr id="452614" name="Rectangle 6"/>
          <p:cNvSpPr>
            <a:spLocks noChangeArrowheads="1"/>
          </p:cNvSpPr>
          <p:nvPr/>
        </p:nvSpPr>
        <p:spPr bwMode="auto">
          <a:xfrm>
            <a:off x="0" y="2376488"/>
            <a:ext cx="9144000" cy="0"/>
          </a:xfrm>
          <a:prstGeom prst="rect">
            <a:avLst/>
          </a:prstGeom>
          <a:noFill/>
          <a:ln w="9525">
            <a:noFill/>
            <a:miter lim="800000"/>
            <a:headEnd/>
            <a:tailEnd/>
          </a:ln>
          <a:effectLst/>
        </p:spPr>
        <p:txBody>
          <a:bodyPr wrap="none" anchor="ctr">
            <a:spAutoFit/>
          </a:bodyPr>
          <a:lstStyle/>
          <a:p>
            <a:endParaRPr lang="tr-TR"/>
          </a:p>
        </p:txBody>
      </p:sp>
      <p:graphicFrame>
        <p:nvGraphicFramePr>
          <p:cNvPr id="452613" name="Object 5"/>
          <p:cNvGraphicFramePr>
            <a:graphicFrameLocks noChangeAspect="1"/>
          </p:cNvGraphicFramePr>
          <p:nvPr/>
        </p:nvGraphicFramePr>
        <p:xfrm>
          <a:off x="160338" y="989013"/>
          <a:ext cx="8997950" cy="3292475"/>
        </p:xfrm>
        <a:graphic>
          <a:graphicData uri="http://schemas.openxmlformats.org/presentationml/2006/ole">
            <p:oleObj spid="_x0000_s452613" name="Visio" r:id="rId3" imgW="6887002" imgH="2517559" progId="Visio.Drawing.11">
              <p:embed/>
            </p:oleObj>
          </a:graphicData>
        </a:graphic>
      </p:graphicFrame>
      <p:sp>
        <p:nvSpPr>
          <p:cNvPr id="452615" name="Text Box 7"/>
          <p:cNvSpPr txBox="1">
            <a:spLocks noChangeArrowheads="1"/>
          </p:cNvSpPr>
          <p:nvPr/>
        </p:nvSpPr>
        <p:spPr bwMode="auto">
          <a:xfrm>
            <a:off x="431800" y="4660900"/>
            <a:ext cx="8432800" cy="1589088"/>
          </a:xfrm>
          <a:prstGeom prst="rect">
            <a:avLst/>
          </a:prstGeom>
          <a:noFill/>
          <a:ln w="9525">
            <a:noFill/>
            <a:miter lim="800000"/>
            <a:headEnd/>
            <a:tailEnd/>
          </a:ln>
          <a:effectLst/>
        </p:spPr>
        <p:txBody>
          <a:bodyPr>
            <a:spAutoFit/>
          </a:bodyPr>
          <a:lstStyle/>
          <a:p>
            <a:pPr algn="ctr"/>
            <a:r>
              <a:rPr lang="tr-TR" sz="2400" b="0">
                <a:solidFill>
                  <a:srgbClr val="0000FF"/>
                </a:solidFill>
              </a:rPr>
              <a:t>Yapı Sistemi → İdealleştirilmiş Sistem → Hesap Modeli </a:t>
            </a:r>
          </a:p>
          <a:p>
            <a:pPr algn="ctr"/>
            <a:r>
              <a:rPr lang="tr-TR" sz="2400">
                <a:solidFill>
                  <a:srgbClr val="FF3300"/>
                </a:solidFill>
              </a:rPr>
              <a:t>Statik çözümlemesi yapılan </a:t>
            </a:r>
            <a:r>
              <a:rPr lang="tr-TR" sz="2400" u="sng">
                <a:solidFill>
                  <a:srgbClr val="FF3300"/>
                </a:solidFill>
              </a:rPr>
              <a:t>yapı </a:t>
            </a:r>
            <a:r>
              <a:rPr lang="tr-TR" sz="2400">
                <a:solidFill>
                  <a:srgbClr val="FF3300"/>
                </a:solidFill>
              </a:rPr>
              <a:t>değildir!..</a:t>
            </a:r>
            <a:r>
              <a:rPr lang="tr-TR" sz="2400"/>
              <a:t> </a:t>
            </a:r>
          </a:p>
          <a:p>
            <a:pPr algn="ctr"/>
            <a:r>
              <a:rPr lang="tr-TR" sz="2400"/>
              <a:t>Onun matematik modelidir.</a:t>
            </a:r>
          </a:p>
          <a:p>
            <a:pPr>
              <a:lnSpc>
                <a:spcPct val="90000"/>
              </a:lnSpc>
              <a:spcBef>
                <a:spcPct val="20000"/>
              </a:spcBef>
              <a:buClr>
                <a:srgbClr val="FF0000"/>
              </a:buClr>
              <a:buFont typeface="Wingdings" pitchFamily="2" charset="2"/>
              <a:buNone/>
            </a:pP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500" fill="hold"/>
                                        <p:tgtEl>
                                          <p:spTgt spid="452615">
                                            <p:txEl>
                                              <p:pRg st="1" end="1"/>
                                            </p:txEl>
                                          </p:spTgt>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Veri Yer Tutucusu"/>
          <p:cNvSpPr>
            <a:spLocks noGrp="1"/>
          </p:cNvSpPr>
          <p:nvPr>
            <p:ph type="dt" sz="half" idx="10"/>
          </p:nvPr>
        </p:nvSpPr>
        <p:spPr/>
        <p:txBody>
          <a:bodyPr/>
          <a:lstStyle/>
          <a:p>
            <a:r>
              <a:rPr lang="tr-TR"/>
              <a:t>10.10.2008</a:t>
            </a:r>
          </a:p>
        </p:txBody>
      </p:sp>
      <p:sp>
        <p:nvSpPr>
          <p:cNvPr id="8" name="2 Altbilgi Yer Tutucusu"/>
          <p:cNvSpPr>
            <a:spLocks noGrp="1"/>
          </p:cNvSpPr>
          <p:nvPr>
            <p:ph type="ftr" sz="quarter" idx="11"/>
          </p:nvPr>
        </p:nvSpPr>
        <p:spPr/>
        <p:txBody>
          <a:bodyPr/>
          <a:lstStyle/>
          <a:p>
            <a:r>
              <a:rPr lang="tr-TR"/>
              <a:t>DR. MUSTAFA KUTANİS SAÜ İNŞ.MÜH. BÖLÜMÜ</a:t>
            </a:r>
          </a:p>
        </p:txBody>
      </p:sp>
      <p:sp>
        <p:nvSpPr>
          <p:cNvPr id="9" name="3 Slayt Numarası Yer Tutucusu"/>
          <p:cNvSpPr>
            <a:spLocks noGrp="1"/>
          </p:cNvSpPr>
          <p:nvPr>
            <p:ph type="sldNum" sz="quarter" idx="12"/>
          </p:nvPr>
        </p:nvSpPr>
        <p:spPr/>
        <p:txBody>
          <a:bodyPr/>
          <a:lstStyle/>
          <a:p>
            <a:r>
              <a:rPr lang="tr-TR"/>
              <a:t>SLIDE </a:t>
            </a:r>
            <a:fld id="{1AC1FBC9-1727-44EC-94FB-1139356F1EFF}" type="slidenum">
              <a:rPr lang="tr-TR"/>
              <a:pPr/>
              <a:t>15</a:t>
            </a:fld>
            <a:r>
              <a:rPr lang="tr-TR"/>
              <a:t>/114</a:t>
            </a:r>
          </a:p>
        </p:txBody>
      </p:sp>
      <p:sp>
        <p:nvSpPr>
          <p:cNvPr id="765954" name="Rectangle 2"/>
          <p:cNvSpPr>
            <a:spLocks noChangeArrowheads="1"/>
          </p:cNvSpPr>
          <p:nvPr/>
        </p:nvSpPr>
        <p:spPr bwMode="auto">
          <a:xfrm>
            <a:off x="685800" y="228600"/>
            <a:ext cx="7772400" cy="609600"/>
          </a:xfrm>
          <a:prstGeom prst="rect">
            <a:avLst/>
          </a:prstGeom>
          <a:noFill/>
          <a:ln w="9525">
            <a:noFill/>
            <a:miter lim="800000"/>
            <a:headEnd/>
            <a:tailEnd/>
          </a:ln>
          <a:effectLst/>
        </p:spPr>
        <p:txBody>
          <a:bodyPr anchor="ctr"/>
          <a:lstStyle/>
          <a:p>
            <a:pPr eaLnBrk="0" hangingPunct="0"/>
            <a:r>
              <a:rPr lang="tr-TR" sz="2400">
                <a:solidFill>
                  <a:schemeClr val="tx2"/>
                </a:solidFill>
              </a:rPr>
              <a:t>Modeling and Analysis of Building</a:t>
            </a:r>
            <a:endParaRPr lang="en-US" sz="2400" b="0"/>
          </a:p>
        </p:txBody>
      </p:sp>
      <p:pic>
        <p:nvPicPr>
          <p:cNvPr id="765955" name="Picture 3" descr="d6_1"/>
          <p:cNvPicPr>
            <a:picLocks noChangeAspect="1" noChangeArrowheads="1"/>
          </p:cNvPicPr>
          <p:nvPr/>
        </p:nvPicPr>
        <p:blipFill>
          <a:blip r:embed="rId3" cstate="print">
            <a:lum bright="20000" contrast="30000"/>
          </a:blip>
          <a:srcRect/>
          <a:stretch>
            <a:fillRect/>
          </a:stretch>
        </p:blipFill>
        <p:spPr bwMode="auto">
          <a:xfrm>
            <a:off x="914400" y="1752600"/>
            <a:ext cx="2925763" cy="3902075"/>
          </a:xfrm>
          <a:prstGeom prst="rect">
            <a:avLst/>
          </a:prstGeom>
          <a:noFill/>
        </p:spPr>
      </p:pic>
      <p:sp>
        <p:nvSpPr>
          <p:cNvPr id="765956" name="Line 4"/>
          <p:cNvSpPr>
            <a:spLocks noChangeShapeType="1"/>
          </p:cNvSpPr>
          <p:nvPr/>
        </p:nvSpPr>
        <p:spPr bwMode="auto">
          <a:xfrm>
            <a:off x="3962400" y="3429000"/>
            <a:ext cx="1112838" cy="0"/>
          </a:xfrm>
          <a:prstGeom prst="line">
            <a:avLst/>
          </a:prstGeom>
          <a:noFill/>
          <a:ln w="190500">
            <a:solidFill>
              <a:srgbClr val="FF3300"/>
            </a:solidFill>
            <a:round/>
            <a:headEnd/>
            <a:tailEnd type="triangle" w="med" len="med"/>
          </a:ln>
          <a:effectLst/>
        </p:spPr>
        <p:txBody>
          <a:bodyPr wrap="none" anchor="ctr"/>
          <a:lstStyle/>
          <a:p>
            <a:endParaRPr lang="tr-TR"/>
          </a:p>
        </p:txBody>
      </p:sp>
      <p:pic>
        <p:nvPicPr>
          <p:cNvPr id="765957" name="Picture 5" descr="hsmrf-s0"/>
          <p:cNvPicPr>
            <a:picLocks noChangeAspect="1" noChangeArrowheads="1"/>
          </p:cNvPicPr>
          <p:nvPr/>
        </p:nvPicPr>
        <p:blipFill>
          <a:blip r:embed="rId4" cstate="print"/>
          <a:srcRect l="17923" r="55435" b="39253"/>
          <a:stretch>
            <a:fillRect/>
          </a:stretch>
        </p:blipFill>
        <p:spPr bwMode="invGray">
          <a:xfrm>
            <a:off x="4724400" y="1676400"/>
            <a:ext cx="4191000" cy="4419600"/>
          </a:xfrm>
          <a:prstGeom prst="rect">
            <a:avLst/>
          </a:prstGeom>
          <a:noFill/>
          <a:ln w="9525">
            <a:noFill/>
            <a:miter lim="800000"/>
            <a:headEnd/>
            <a:tailEnd/>
          </a:ln>
        </p:spPr>
      </p:pic>
      <p:sp>
        <p:nvSpPr>
          <p:cNvPr id="765958" name="Text Box 6"/>
          <p:cNvSpPr txBox="1">
            <a:spLocks noChangeArrowheads="1"/>
          </p:cNvSpPr>
          <p:nvPr/>
        </p:nvSpPr>
        <p:spPr bwMode="auto">
          <a:xfrm>
            <a:off x="3886200" y="2819400"/>
            <a:ext cx="1212850" cy="366713"/>
          </a:xfrm>
          <a:prstGeom prst="rect">
            <a:avLst/>
          </a:prstGeom>
          <a:noFill/>
          <a:ln w="9525">
            <a:noFill/>
            <a:miter lim="800000"/>
            <a:headEnd/>
            <a:tailEnd/>
          </a:ln>
          <a:effectLst/>
        </p:spPr>
        <p:txBody>
          <a:bodyPr wrap="none">
            <a:spAutoFit/>
          </a:bodyPr>
          <a:lstStyle/>
          <a:p>
            <a:pPr eaLnBrk="0" hangingPunct="0"/>
            <a:r>
              <a:rPr lang="en-US" b="0"/>
              <a:t>SAP 2000</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5270FCF2-56B7-4D44-B0A5-720DBFB0F1F1}" type="slidenum">
              <a:rPr lang="tr-TR"/>
              <a:pPr/>
              <a:t>16</a:t>
            </a:fld>
            <a:r>
              <a:rPr lang="tr-TR"/>
              <a:t>/114</a:t>
            </a:r>
          </a:p>
        </p:txBody>
      </p:sp>
      <p:sp>
        <p:nvSpPr>
          <p:cNvPr id="453634" name="Rectangle 2"/>
          <p:cNvSpPr>
            <a:spLocks noGrp="1" noChangeArrowheads="1"/>
          </p:cNvSpPr>
          <p:nvPr>
            <p:ph type="title"/>
          </p:nvPr>
        </p:nvSpPr>
        <p:spPr>
          <a:solidFill>
            <a:schemeClr val="accent1"/>
          </a:solidFill>
        </p:spPr>
        <p:txBody>
          <a:bodyPr/>
          <a:lstStyle/>
          <a:p>
            <a:r>
              <a:rPr lang="tr-TR"/>
              <a:t>Yapısal Analiz (2/2)</a:t>
            </a:r>
            <a:endParaRPr lang="en-US"/>
          </a:p>
        </p:txBody>
      </p:sp>
      <p:sp>
        <p:nvSpPr>
          <p:cNvPr id="453635" name="Rectangle 3"/>
          <p:cNvSpPr>
            <a:spLocks noGrp="1" noChangeArrowheads="1"/>
          </p:cNvSpPr>
          <p:nvPr>
            <p:ph type="body" idx="1"/>
          </p:nvPr>
        </p:nvSpPr>
        <p:spPr/>
        <p:txBody>
          <a:bodyPr/>
          <a:lstStyle/>
          <a:p>
            <a:pPr>
              <a:lnSpc>
                <a:spcPct val="90000"/>
              </a:lnSpc>
            </a:pPr>
            <a:r>
              <a:rPr lang="tr-TR"/>
              <a:t>Yapısal analiz yararlı ve zorunlu. Ancak </a:t>
            </a:r>
            <a:r>
              <a:rPr lang="tr-TR" b="1" u="sng"/>
              <a:t>varsayımlar</a:t>
            </a:r>
            <a:r>
              <a:rPr lang="tr-TR"/>
              <a:t> nedeni ile elde edilen sonuçlar kesin olmaktan çok uzaktır. </a:t>
            </a:r>
          </a:p>
          <a:p>
            <a:pPr>
              <a:lnSpc>
                <a:spcPct val="90000"/>
              </a:lnSpc>
            </a:pPr>
            <a:r>
              <a:rPr lang="tr-TR"/>
              <a:t>Varsayımlar değiştirilirse sonuçlar da değişir. Mühendis bu varsayımların esiri olmamalı. </a:t>
            </a:r>
          </a:p>
          <a:p>
            <a:pPr>
              <a:lnSpc>
                <a:spcPct val="90000"/>
              </a:lnSpc>
            </a:pPr>
            <a:r>
              <a:rPr lang="tr-TR">
                <a:solidFill>
                  <a:srgbClr val="0000FF"/>
                </a:solidFill>
              </a:rPr>
              <a:t>Sayılar</a:t>
            </a:r>
            <a:r>
              <a:rPr lang="tr-TR"/>
              <a:t> </a:t>
            </a:r>
            <a:r>
              <a:rPr lang="tr-TR">
                <a:solidFill>
                  <a:srgbClr val="FF3300"/>
                </a:solidFill>
              </a:rPr>
              <a:t>davranışın</a:t>
            </a:r>
            <a:r>
              <a:rPr lang="tr-TR"/>
              <a:t> daha iyi anlaşılması için </a:t>
            </a:r>
            <a:r>
              <a:rPr lang="tr-TR">
                <a:solidFill>
                  <a:srgbClr val="0000FF"/>
                </a:solidFill>
              </a:rPr>
              <a:t>yol gösterici</a:t>
            </a:r>
            <a:r>
              <a:rPr lang="tr-TR"/>
              <a:t>. Karar, </a:t>
            </a:r>
            <a:r>
              <a:rPr lang="tr-TR" u="sng"/>
              <a:t>bu sayılar</a:t>
            </a:r>
            <a:r>
              <a:rPr lang="tr-TR"/>
              <a:t>, </a:t>
            </a:r>
            <a:r>
              <a:rPr lang="tr-TR" u="sng"/>
              <a:t>davranış bilgisi</a:t>
            </a:r>
            <a:r>
              <a:rPr lang="tr-TR"/>
              <a:t>, </a:t>
            </a:r>
            <a:r>
              <a:rPr lang="tr-TR" u="sng"/>
              <a:t>önsezi</a:t>
            </a:r>
            <a:r>
              <a:rPr lang="tr-TR"/>
              <a:t> ve </a:t>
            </a:r>
            <a:r>
              <a:rPr lang="tr-TR" u="sng"/>
              <a:t>tecrübe</a:t>
            </a:r>
            <a:r>
              <a:rPr lang="tr-TR"/>
              <a:t> ile değerlendirilerek verilmeli.</a:t>
            </a:r>
          </a:p>
          <a:p>
            <a:pPr>
              <a:lnSpc>
                <a:spcPct val="90000"/>
              </a:lnSpc>
            </a:pPr>
            <a:r>
              <a:rPr lang="tr-TR"/>
              <a:t>Davranışı anlamaya çalışmadan, sayılara güvenerek oluşturulan bir yapı, deprem sırasında sağlıklı bir davranış göstermeyebilir.</a:t>
            </a:r>
          </a:p>
          <a:p>
            <a:pPr>
              <a:lnSpc>
                <a:spcPct val="90000"/>
              </a:lnSpc>
            </a:pPr>
            <a:r>
              <a:rPr lang="tr-TR"/>
              <a:t>Bilgisayarlar, parametreleri değiştirip çok sayıda analiz yapmak için yararlı. </a:t>
            </a:r>
            <a:r>
              <a:rPr lang="tr-TR" b="1" u="sng">
                <a:solidFill>
                  <a:srgbClr val="0000FF"/>
                </a:solidFill>
              </a:rPr>
              <a:t>Çok sayıda analiz karara daha fazla yardımcı olur.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2216D024-100F-47C2-BB05-BF2DE2F51910}" type="slidenum">
              <a:rPr lang="tr-TR"/>
              <a:pPr/>
              <a:t>17</a:t>
            </a:fld>
            <a:r>
              <a:rPr lang="tr-TR"/>
              <a:t>/114</a:t>
            </a:r>
          </a:p>
        </p:txBody>
      </p:sp>
      <p:sp>
        <p:nvSpPr>
          <p:cNvPr id="520194" name="Rectangle 2"/>
          <p:cNvSpPr>
            <a:spLocks noGrp="1" noChangeArrowheads="1"/>
          </p:cNvSpPr>
          <p:nvPr>
            <p:ph type="title"/>
          </p:nvPr>
        </p:nvSpPr>
        <p:spPr>
          <a:solidFill>
            <a:schemeClr val="accent1"/>
          </a:solidFill>
        </p:spPr>
        <p:txBody>
          <a:bodyPr/>
          <a:lstStyle/>
          <a:p>
            <a:r>
              <a:rPr lang="tr-TR" sz="4000">
                <a:solidFill>
                  <a:srgbClr val="FF3300"/>
                </a:solidFill>
              </a:rPr>
              <a:t>Varsayımlar !...</a:t>
            </a:r>
            <a:endParaRPr lang="en-US" sz="4000">
              <a:solidFill>
                <a:srgbClr val="FF3300"/>
              </a:solidFill>
            </a:endParaRPr>
          </a:p>
        </p:txBody>
      </p:sp>
      <p:sp>
        <p:nvSpPr>
          <p:cNvPr id="520195" name="Rectangle 3"/>
          <p:cNvSpPr>
            <a:spLocks noGrp="1" noChangeArrowheads="1"/>
          </p:cNvSpPr>
          <p:nvPr>
            <p:ph type="body" idx="1"/>
          </p:nvPr>
        </p:nvSpPr>
        <p:spPr/>
        <p:txBody>
          <a:bodyPr/>
          <a:lstStyle/>
          <a:p>
            <a:r>
              <a:rPr lang="tr-TR"/>
              <a:t>Dayanımla (malzeme) ile ilgili;</a:t>
            </a:r>
          </a:p>
          <a:p>
            <a:pPr lvl="2"/>
            <a:r>
              <a:rPr lang="tr-TR"/>
              <a:t>Tüm yapıda homojen dağılım; Hook kanunu, ….</a:t>
            </a:r>
          </a:p>
          <a:p>
            <a:pPr lvl="2"/>
            <a:r>
              <a:rPr lang="tr-TR"/>
              <a:t>Rijitlik (?), </a:t>
            </a:r>
          </a:p>
          <a:p>
            <a:r>
              <a:rPr lang="tr-TR"/>
              <a:t>Yapı sistemlerinin modellerken;</a:t>
            </a:r>
          </a:p>
          <a:p>
            <a:pPr lvl="2"/>
            <a:r>
              <a:rPr lang="tr-TR"/>
              <a:t>Çubuk sistem; Rijit birleşim; Mesnetler, …. gibi</a:t>
            </a:r>
          </a:p>
          <a:p>
            <a:r>
              <a:rPr lang="tr-TR"/>
              <a:t>Statik çözümleme yaparken;</a:t>
            </a:r>
          </a:p>
          <a:p>
            <a:pPr lvl="2"/>
            <a:r>
              <a:rPr lang="tr-TR"/>
              <a:t>Lineer elastik; Küçük deformasyonlar; Süperpozisyon kuralı…</a:t>
            </a:r>
          </a:p>
          <a:p>
            <a:r>
              <a:rPr lang="tr-TR"/>
              <a:t>Yüklerle ilgili;</a:t>
            </a:r>
          </a:p>
          <a:p>
            <a:pPr lvl="2"/>
            <a:r>
              <a:rPr lang="tr-TR"/>
              <a:t>Deprem yükleri</a:t>
            </a:r>
            <a:r>
              <a:rPr lang="tr-TR">
                <a:sym typeface="Symbol" pitchFamily="18" charset="2"/>
              </a:rPr>
              <a:t>noktasal</a:t>
            </a:r>
            <a:r>
              <a:rPr lang="tr-TR"/>
              <a:t> ; Tasarım spektrumu … </a:t>
            </a:r>
          </a:p>
          <a:p>
            <a:r>
              <a:rPr lang="tr-TR"/>
              <a:t>Dinamik davranış</a:t>
            </a:r>
          </a:p>
          <a:p>
            <a:pPr lvl="2"/>
            <a:r>
              <a:rPr lang="tr-TR"/>
              <a:t>Kütle merkezi, dışmerkezlik, diyafram...</a:t>
            </a:r>
          </a:p>
          <a:p>
            <a:r>
              <a:rPr lang="tr-TR"/>
              <a:t>Zemin...</a:t>
            </a:r>
          </a:p>
          <a:p>
            <a:pPr lvl="2"/>
            <a:r>
              <a:rPr lang="tr-TR"/>
              <a:t>Lineer Elastik, Homojen, İzotrop mu? </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2000" fill="hold"/>
                                        <p:tgtEl>
                                          <p:spTgt spid="52019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19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D4A4BAB5-ECBF-429C-B20D-94DE15667E8E}" type="slidenum">
              <a:rPr lang="tr-TR"/>
              <a:pPr/>
              <a:t>18</a:t>
            </a:fld>
            <a:r>
              <a:rPr lang="tr-TR"/>
              <a:t>/114</a:t>
            </a:r>
          </a:p>
        </p:txBody>
      </p:sp>
      <p:sp>
        <p:nvSpPr>
          <p:cNvPr id="771074" name="Rectangle 2"/>
          <p:cNvSpPr>
            <a:spLocks noGrp="1" noChangeArrowheads="1"/>
          </p:cNvSpPr>
          <p:nvPr>
            <p:ph type="title"/>
          </p:nvPr>
        </p:nvSpPr>
        <p:spPr>
          <a:solidFill>
            <a:schemeClr val="accent1"/>
          </a:solidFill>
        </p:spPr>
        <p:txBody>
          <a:bodyPr/>
          <a:lstStyle/>
          <a:p>
            <a:endParaRPr lang="tr-TR"/>
          </a:p>
        </p:txBody>
      </p:sp>
      <p:sp>
        <p:nvSpPr>
          <p:cNvPr id="771075" name="Rectangle 3"/>
          <p:cNvSpPr>
            <a:spLocks noGrp="1" noChangeArrowheads="1"/>
          </p:cNvSpPr>
          <p:nvPr>
            <p:ph type="body" idx="1"/>
          </p:nvPr>
        </p:nvSpPr>
        <p:spPr/>
        <p:txBody>
          <a:bodyPr/>
          <a:lstStyle/>
          <a:p>
            <a:r>
              <a:rPr lang="tr-TR" sz="2000"/>
              <a:t>Betonarme acayip bir malzeme; elastik değil, doğrusal değil, homojen değil, izotropik değil, davranışı geçmişe bağlı, davranışı </a:t>
            </a:r>
            <a:r>
              <a:rPr lang="tr-TR" sz="2000">
                <a:solidFill>
                  <a:srgbClr val="FF3300"/>
                </a:solidFill>
              </a:rPr>
              <a:t>geçmişte uygulanan yüklere bağlı çok</a:t>
            </a:r>
            <a:r>
              <a:rPr lang="tr-TR" sz="2000"/>
              <a:t> karmaşık davranışı olan bir malzemedir. </a:t>
            </a:r>
          </a:p>
          <a:p>
            <a:endParaRPr lang="tr-TR" sz="2000"/>
          </a:p>
          <a:p>
            <a:r>
              <a:rPr lang="tr-TR" sz="2000"/>
              <a:t>Betonarmede, yapı elemanlarının eylemsizlik momentleri ve elastisite modülünu doğru olarak bulmak mümkün değil.  Çünkü elastide modüle zamanın bir fonksiyonu olarak değişiyor, kirişte veya kolonda da çatlaklar başladıktan sonra eylemsizlik momenti eleman boyunca değişiyor, sabit değildir.</a:t>
            </a:r>
          </a:p>
          <a:p>
            <a:endParaRPr lang="tr-TR" sz="2000"/>
          </a:p>
          <a:p>
            <a:r>
              <a:rPr lang="tr-TR" sz="2000"/>
              <a:t> </a:t>
            </a:r>
            <a:r>
              <a:rPr lang="tr-TR" sz="2000">
                <a:solidFill>
                  <a:srgbClr val="0000FF"/>
                </a:solidFill>
              </a:rPr>
              <a:t>RİJİTLİK, zamana ve yük geçmişine göre değişir (!). Elastisite modülü E, yükleme hızı, eksenel yük düzeyi ve zamanla büyük çapta değişir (</a:t>
            </a:r>
            <a:r>
              <a:rPr lang="tr-TR" sz="2000" u="sng">
                <a:solidFill>
                  <a:srgbClr val="0000FF"/>
                </a:solidFill>
              </a:rPr>
              <a:t>üçte birine kadar azalması doğaldır</a:t>
            </a:r>
            <a:r>
              <a:rPr lang="tr-TR" sz="2000">
                <a:solidFill>
                  <a:srgbClr val="0000FF"/>
                </a:solidFill>
              </a:rPr>
              <a:t>). </a:t>
            </a:r>
          </a:p>
          <a:p>
            <a:pPr lvl="1">
              <a:buFont typeface="Wingdings" pitchFamily="2" charset="2"/>
              <a:buNone/>
            </a:pPr>
            <a:r>
              <a:rPr lang="tr-TR" sz="2000">
                <a:solidFill>
                  <a:srgbClr val="0000FF"/>
                </a:solidFill>
                <a:latin typeface="Comic Sans MS" pitchFamily="66" charset="0"/>
              </a:rPr>
              <a:t>Betonarmede  servis yükleri altında, çatlama; deprem de ise yer yer akma olur. Bu durumda EI=??</a:t>
            </a:r>
            <a:endParaRPr lang="tr-TR"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71075">
                                            <p:txEl>
                                              <p:pRg st="2" end="2"/>
                                            </p:txEl>
                                          </p:spTgt>
                                        </p:tgtEl>
                                        <p:attrNameLst>
                                          <p:attrName>style.visibility</p:attrName>
                                        </p:attrNameLst>
                                      </p:cBhvr>
                                      <p:to>
                                        <p:strVal val="visible"/>
                                      </p:to>
                                    </p:set>
                                    <p:animEffect transition="in" filter="strips(downLeft)">
                                      <p:cBhvr>
                                        <p:cTn id="7" dur="500"/>
                                        <p:tgtEl>
                                          <p:spTgt spid="77107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71075">
                                            <p:txEl>
                                              <p:pRg st="4" end="4"/>
                                            </p:txEl>
                                          </p:spTgt>
                                        </p:tgtEl>
                                        <p:attrNameLst>
                                          <p:attrName>style.visibility</p:attrName>
                                        </p:attrNameLst>
                                      </p:cBhvr>
                                      <p:to>
                                        <p:strVal val="visible"/>
                                      </p:to>
                                    </p:set>
                                    <p:animEffect transition="in" filter="strips(downLeft)">
                                      <p:cBhvr>
                                        <p:cTn id="12" dur="500"/>
                                        <p:tgtEl>
                                          <p:spTgt spid="771075">
                                            <p:txEl>
                                              <p:pRg st="4" end="4"/>
                                            </p:txEl>
                                          </p:spTgt>
                                        </p:tgtEl>
                                      </p:cBhvr>
                                    </p:animEffect>
                                  </p:childTnLst>
                                </p:cTn>
                              </p:par>
                              <p:par>
                                <p:cTn id="13" presetID="18" presetClass="entr" presetSubtype="12" fill="hold" nodeType="withEffect">
                                  <p:stCondLst>
                                    <p:cond delay="0"/>
                                  </p:stCondLst>
                                  <p:childTnLst>
                                    <p:set>
                                      <p:cBhvr>
                                        <p:cTn id="14" dur="1" fill="hold">
                                          <p:stCondLst>
                                            <p:cond delay="0"/>
                                          </p:stCondLst>
                                        </p:cTn>
                                        <p:tgtEl>
                                          <p:spTgt spid="771075">
                                            <p:txEl>
                                              <p:pRg st="5" end="5"/>
                                            </p:txEl>
                                          </p:spTgt>
                                        </p:tgtEl>
                                        <p:attrNameLst>
                                          <p:attrName>style.visibility</p:attrName>
                                        </p:attrNameLst>
                                      </p:cBhvr>
                                      <p:to>
                                        <p:strVal val="visible"/>
                                      </p:to>
                                    </p:set>
                                    <p:animEffect transition="in" filter="strips(downLeft)">
                                      <p:cBhvr>
                                        <p:cTn id="15" dur="500"/>
                                        <p:tgtEl>
                                          <p:spTgt spid="7710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Veri Yer Tutucusu"/>
          <p:cNvSpPr>
            <a:spLocks noGrp="1"/>
          </p:cNvSpPr>
          <p:nvPr>
            <p:ph type="dt" sz="half" idx="10"/>
          </p:nvPr>
        </p:nvSpPr>
        <p:spPr/>
        <p:txBody>
          <a:bodyPr/>
          <a:lstStyle/>
          <a:p>
            <a:r>
              <a:rPr lang="tr-TR"/>
              <a:t>10.10.2008</a:t>
            </a:r>
          </a:p>
        </p:txBody>
      </p:sp>
      <p:sp>
        <p:nvSpPr>
          <p:cNvPr id="7" name="3 Altbilgi Yer Tutucusu"/>
          <p:cNvSpPr>
            <a:spLocks noGrp="1"/>
          </p:cNvSpPr>
          <p:nvPr>
            <p:ph type="ftr" sz="quarter" idx="11"/>
          </p:nvPr>
        </p:nvSpPr>
        <p:spPr/>
        <p:txBody>
          <a:bodyPr/>
          <a:lstStyle/>
          <a:p>
            <a:r>
              <a:rPr lang="tr-TR"/>
              <a:t>DR. MUSTAFA KUTANİS SAÜ İNŞ.MÜH. BÖLÜMÜ</a:t>
            </a:r>
          </a:p>
        </p:txBody>
      </p:sp>
      <p:sp>
        <p:nvSpPr>
          <p:cNvPr id="8" name="4 Slayt Numarası Yer Tutucusu"/>
          <p:cNvSpPr>
            <a:spLocks noGrp="1"/>
          </p:cNvSpPr>
          <p:nvPr>
            <p:ph type="sldNum" sz="quarter" idx="12"/>
          </p:nvPr>
        </p:nvSpPr>
        <p:spPr/>
        <p:txBody>
          <a:bodyPr/>
          <a:lstStyle/>
          <a:p>
            <a:r>
              <a:rPr lang="tr-TR"/>
              <a:t>SLIDE </a:t>
            </a:r>
            <a:fld id="{E5714819-E5FB-41F8-BAF2-94EB33CE944F}" type="slidenum">
              <a:rPr lang="tr-TR"/>
              <a:pPr/>
              <a:t>19</a:t>
            </a:fld>
            <a:r>
              <a:rPr lang="tr-TR"/>
              <a:t>/114</a:t>
            </a:r>
          </a:p>
        </p:txBody>
      </p:sp>
      <p:pic>
        <p:nvPicPr>
          <p:cNvPr id="522242" name="Picture 2"/>
          <p:cNvPicPr>
            <a:picLocks noChangeAspect="1" noChangeArrowheads="1"/>
          </p:cNvPicPr>
          <p:nvPr/>
        </p:nvPicPr>
        <p:blipFill>
          <a:blip r:embed="rId2" cstate="print"/>
          <a:srcRect/>
          <a:stretch>
            <a:fillRect/>
          </a:stretch>
        </p:blipFill>
        <p:spPr bwMode="auto">
          <a:xfrm>
            <a:off x="214313" y="823913"/>
            <a:ext cx="7829550" cy="5337175"/>
          </a:xfrm>
          <a:prstGeom prst="rect">
            <a:avLst/>
          </a:prstGeom>
          <a:noFill/>
          <a:ln w="9525">
            <a:noFill/>
            <a:miter lim="800000"/>
            <a:headEnd/>
            <a:tailEnd/>
          </a:ln>
          <a:effectLst/>
        </p:spPr>
      </p:pic>
      <p:sp>
        <p:nvSpPr>
          <p:cNvPr id="522243" name="Rectangle 3"/>
          <p:cNvSpPr>
            <a:spLocks noGrp="1" noChangeArrowheads="1"/>
          </p:cNvSpPr>
          <p:nvPr>
            <p:ph type="title"/>
          </p:nvPr>
        </p:nvSpPr>
        <p:spPr>
          <a:solidFill>
            <a:schemeClr val="accent1"/>
          </a:solidFill>
        </p:spPr>
        <p:txBody>
          <a:bodyPr/>
          <a:lstStyle/>
          <a:p>
            <a:r>
              <a:rPr lang="tr-TR" sz="2400"/>
              <a:t>Örnek: Davranış spektrumu</a:t>
            </a:r>
            <a:r>
              <a:rPr lang="tr-TR" sz="2400">
                <a:sym typeface="Symbol" pitchFamily="18" charset="2"/>
              </a:rPr>
              <a:t>Tasarım Spektrumu</a:t>
            </a:r>
          </a:p>
        </p:txBody>
      </p:sp>
      <p:pic>
        <p:nvPicPr>
          <p:cNvPr id="522245" name="Picture 5"/>
          <p:cNvPicPr>
            <a:picLocks noChangeAspect="1" noChangeArrowheads="1"/>
          </p:cNvPicPr>
          <p:nvPr/>
        </p:nvPicPr>
        <p:blipFill>
          <a:blip r:embed="rId3" cstate="print"/>
          <a:srcRect/>
          <a:stretch>
            <a:fillRect/>
          </a:stretch>
        </p:blipFill>
        <p:spPr bwMode="auto">
          <a:xfrm>
            <a:off x="1050925" y="1547813"/>
            <a:ext cx="7677150" cy="4654550"/>
          </a:xfrm>
          <a:prstGeom prst="rect">
            <a:avLst/>
          </a:prstGeom>
          <a:noFill/>
          <a:ln w="9525">
            <a:noFill/>
            <a:miter lim="800000"/>
            <a:headEnd/>
            <a:tailEnd/>
          </a:ln>
          <a:effectLst/>
        </p:spPr>
      </p:pic>
      <p:pic>
        <p:nvPicPr>
          <p:cNvPr id="522244" name="Picture 4"/>
          <p:cNvPicPr>
            <a:picLocks noChangeAspect="1" noChangeArrowheads="1"/>
          </p:cNvPicPr>
          <p:nvPr/>
        </p:nvPicPr>
        <p:blipFill>
          <a:blip r:embed="rId4" cstate="print"/>
          <a:srcRect/>
          <a:stretch>
            <a:fillRect/>
          </a:stretch>
        </p:blipFill>
        <p:spPr bwMode="auto">
          <a:xfrm>
            <a:off x="2627313" y="2279650"/>
            <a:ext cx="6288087" cy="421798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22242"/>
                                        </p:tgtEl>
                                        <p:attrNameLst>
                                          <p:attrName>style.visibility</p:attrName>
                                        </p:attrNameLst>
                                      </p:cBhvr>
                                      <p:to>
                                        <p:strVal val="visible"/>
                                      </p:to>
                                    </p:set>
                                    <p:animEffect transition="in" filter="blinds(horizontal)">
                                      <p:cBhvr>
                                        <p:cTn id="7" dur="500"/>
                                        <p:tgtEl>
                                          <p:spTgt spid="52224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22245"/>
                                        </p:tgtEl>
                                        <p:attrNameLst>
                                          <p:attrName>style.visibility</p:attrName>
                                        </p:attrNameLst>
                                      </p:cBhvr>
                                      <p:to>
                                        <p:strVal val="visible"/>
                                      </p:to>
                                    </p:set>
                                    <p:animEffect transition="in" filter="blinds(horizontal)">
                                      <p:cBhvr>
                                        <p:cTn id="12" dur="500"/>
                                        <p:tgtEl>
                                          <p:spTgt spid="52224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22244"/>
                                        </p:tgtEl>
                                        <p:attrNameLst>
                                          <p:attrName>style.visibility</p:attrName>
                                        </p:attrNameLst>
                                      </p:cBhvr>
                                      <p:to>
                                        <p:strVal val="visible"/>
                                      </p:to>
                                    </p:set>
                                    <p:animEffect transition="in" filter="blinds(horizontal)">
                                      <p:cBhvr>
                                        <p:cTn id="17" dur="500"/>
                                        <p:tgtEl>
                                          <p:spTgt spid="522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FCB6507A-3A14-4B73-8C18-EFFE1AAF4054}" type="slidenum">
              <a:rPr lang="tr-TR"/>
              <a:pPr/>
              <a:t>2</a:t>
            </a:fld>
            <a:r>
              <a:rPr lang="tr-TR"/>
              <a:t>/114</a:t>
            </a:r>
          </a:p>
        </p:txBody>
      </p:sp>
      <p:sp>
        <p:nvSpPr>
          <p:cNvPr id="447490" name="Rectangle 2"/>
          <p:cNvSpPr>
            <a:spLocks noGrp="1" noChangeArrowheads="1"/>
          </p:cNvSpPr>
          <p:nvPr>
            <p:ph type="title"/>
          </p:nvPr>
        </p:nvSpPr>
        <p:spPr>
          <a:solidFill>
            <a:schemeClr val="accent1"/>
          </a:solidFill>
        </p:spPr>
        <p:txBody>
          <a:bodyPr/>
          <a:lstStyle/>
          <a:p>
            <a:r>
              <a:rPr lang="tr-TR"/>
              <a:t>İçerik</a:t>
            </a:r>
          </a:p>
        </p:txBody>
      </p:sp>
      <p:sp>
        <p:nvSpPr>
          <p:cNvPr id="447491" name="Rectangle 3"/>
          <p:cNvSpPr>
            <a:spLocks noGrp="1" noChangeArrowheads="1"/>
          </p:cNvSpPr>
          <p:nvPr>
            <p:ph type="body" idx="1"/>
          </p:nvPr>
        </p:nvSpPr>
        <p:spPr/>
        <p:txBody>
          <a:bodyPr/>
          <a:lstStyle/>
          <a:p>
            <a:pPr>
              <a:lnSpc>
                <a:spcPct val="80000"/>
              </a:lnSpc>
            </a:pPr>
            <a:r>
              <a:rPr lang="tr-TR" sz="1800">
                <a:latin typeface="Arial Narrow" pitchFamily="34" charset="0"/>
              </a:rPr>
              <a:t>Yapı Mühendisliği</a:t>
            </a:r>
          </a:p>
          <a:p>
            <a:pPr>
              <a:lnSpc>
                <a:spcPct val="80000"/>
              </a:lnSpc>
            </a:pPr>
            <a:r>
              <a:rPr lang="tr-TR" sz="1800">
                <a:solidFill>
                  <a:srgbClr val="B2B2B2"/>
                </a:solidFill>
                <a:latin typeface="Arial Narrow" pitchFamily="34" charset="0"/>
              </a:rPr>
              <a:t>Taşıma Gücü Esasına Göre Tasarımda Güvenlik</a:t>
            </a:r>
          </a:p>
          <a:p>
            <a:pPr>
              <a:lnSpc>
                <a:spcPct val="80000"/>
              </a:lnSpc>
            </a:pPr>
            <a:r>
              <a:rPr lang="tr-TR" sz="1800">
                <a:latin typeface="Arial Narrow" pitchFamily="34" charset="0"/>
              </a:rPr>
              <a:t>Yapısal Analiz </a:t>
            </a:r>
          </a:p>
          <a:p>
            <a:pPr>
              <a:lnSpc>
                <a:spcPct val="80000"/>
              </a:lnSpc>
            </a:pPr>
            <a:r>
              <a:rPr lang="tr-TR" sz="1800">
                <a:latin typeface="Arial Narrow" pitchFamily="34" charset="0"/>
              </a:rPr>
              <a:t>Varsayımlar</a:t>
            </a:r>
          </a:p>
          <a:p>
            <a:pPr>
              <a:lnSpc>
                <a:spcPct val="80000"/>
              </a:lnSpc>
            </a:pPr>
            <a:r>
              <a:rPr lang="tr-TR" sz="1800" b="1">
                <a:latin typeface="Arial Narrow" pitchFamily="34" charset="0"/>
              </a:rPr>
              <a:t>B/A Yapıların Deprem Dayanımı ile İlgili Gerçekler</a:t>
            </a:r>
          </a:p>
          <a:p>
            <a:pPr>
              <a:lnSpc>
                <a:spcPct val="80000"/>
              </a:lnSpc>
            </a:pPr>
            <a:r>
              <a:rPr lang="tr-TR" sz="1800">
                <a:latin typeface="Arial Narrow" pitchFamily="34" charset="0"/>
              </a:rPr>
              <a:t>Dayanıma Göre Tasarım</a:t>
            </a:r>
          </a:p>
          <a:p>
            <a:pPr>
              <a:lnSpc>
                <a:spcPct val="80000"/>
              </a:lnSpc>
            </a:pPr>
            <a:r>
              <a:rPr lang="tr-TR" sz="1800" b="1">
                <a:latin typeface="Arial Narrow" pitchFamily="34" charset="0"/>
              </a:rPr>
              <a:t>Depreme Dayanıklı Tasarım Kriterleri</a:t>
            </a:r>
          </a:p>
          <a:p>
            <a:pPr>
              <a:lnSpc>
                <a:spcPct val="80000"/>
              </a:lnSpc>
            </a:pPr>
            <a:r>
              <a:rPr lang="tr-TR" sz="1800">
                <a:latin typeface="Arial Narrow" pitchFamily="34" charset="0"/>
              </a:rPr>
              <a:t>Depreme Karşı Yapısal Davranışta Taşıyıcı Sistem Özelliklerinin Davranışa Etkileri</a:t>
            </a:r>
          </a:p>
          <a:p>
            <a:pPr>
              <a:lnSpc>
                <a:spcPct val="80000"/>
              </a:lnSpc>
            </a:pPr>
            <a:r>
              <a:rPr lang="tr-TR" sz="1800" b="1">
                <a:solidFill>
                  <a:srgbClr val="FF3300"/>
                </a:solidFill>
                <a:effectLst>
                  <a:outerShdw blurRad="38100" dist="38100" dir="2700000" algn="tl">
                    <a:srgbClr val="C0C0C0"/>
                  </a:outerShdw>
                </a:effectLst>
                <a:latin typeface="Arial Narrow" pitchFamily="34" charset="0"/>
              </a:rPr>
              <a:t>B/A Taşıyıcı Sistemler: Döşemeler- Diyafram, Kirişler, Kolonlar ve Perdeler</a:t>
            </a:r>
          </a:p>
          <a:p>
            <a:pPr>
              <a:lnSpc>
                <a:spcPct val="80000"/>
              </a:lnSpc>
            </a:pPr>
            <a:r>
              <a:rPr lang="tr-TR" sz="1800">
                <a:latin typeface="Arial Narrow" pitchFamily="34" charset="0"/>
              </a:rPr>
              <a:t>B/A Yapılarda Depremden Oluşan Hasarın Nedenleri</a:t>
            </a:r>
          </a:p>
          <a:p>
            <a:pPr>
              <a:lnSpc>
                <a:spcPct val="80000"/>
              </a:lnSpc>
            </a:pPr>
            <a:r>
              <a:rPr lang="tr-TR" sz="1800">
                <a:solidFill>
                  <a:srgbClr val="0000FF"/>
                </a:solidFill>
                <a:latin typeface="Arial Narrow" pitchFamily="34" charset="0"/>
              </a:rPr>
              <a:t>Binanın Geometrisi ve Taşıyıcı Sistemi</a:t>
            </a:r>
          </a:p>
          <a:p>
            <a:pPr>
              <a:lnSpc>
                <a:spcPct val="80000"/>
              </a:lnSpc>
            </a:pPr>
            <a:r>
              <a:rPr lang="tr-TR" sz="1800">
                <a:solidFill>
                  <a:srgbClr val="0000FF"/>
                </a:solidFill>
                <a:latin typeface="Arial Narrow" pitchFamily="34" charset="0"/>
              </a:rPr>
              <a:t>TDY 2007 Düzensizlikler</a:t>
            </a:r>
          </a:p>
          <a:p>
            <a:pPr>
              <a:lnSpc>
                <a:spcPct val="80000"/>
              </a:lnSpc>
            </a:pPr>
            <a:r>
              <a:rPr lang="tr-TR" sz="1800">
                <a:solidFill>
                  <a:srgbClr val="0000FF"/>
                </a:solidFill>
                <a:latin typeface="Arial Narrow" pitchFamily="34" charset="0"/>
              </a:rPr>
              <a:t>Sistem Hataları</a:t>
            </a:r>
          </a:p>
          <a:p>
            <a:pPr>
              <a:lnSpc>
                <a:spcPct val="80000"/>
              </a:lnSpc>
            </a:pPr>
            <a:r>
              <a:rPr lang="tr-TR" sz="1800">
                <a:latin typeface="Arial Narrow" pitchFamily="34" charset="0"/>
              </a:rPr>
              <a:t>NEHRP 2000’ de Düzensizlikler </a:t>
            </a:r>
          </a:p>
          <a:p>
            <a:pPr>
              <a:lnSpc>
                <a:spcPct val="80000"/>
              </a:lnSpc>
            </a:pPr>
            <a:r>
              <a:rPr lang="tr-TR" sz="1800">
                <a:solidFill>
                  <a:srgbClr val="0000FF"/>
                </a:solidFill>
                <a:latin typeface="Arial Narrow" pitchFamily="34" charset="0"/>
              </a:rPr>
              <a:t>Kısa Kolon</a:t>
            </a:r>
          </a:p>
          <a:p>
            <a:pPr>
              <a:lnSpc>
                <a:spcPct val="80000"/>
              </a:lnSpc>
            </a:pPr>
            <a:r>
              <a:rPr lang="tr-TR" sz="1800">
                <a:solidFill>
                  <a:srgbClr val="0000FF"/>
                </a:solidFill>
                <a:latin typeface="Arial Narrow" pitchFamily="34" charset="0"/>
              </a:rPr>
              <a:t>Yeterli Deprem Derzi Bulunmayan Bitişik Binalarda Çekiçleme Etkisi</a:t>
            </a:r>
          </a:p>
          <a:p>
            <a:pPr>
              <a:lnSpc>
                <a:spcPct val="80000"/>
              </a:lnSpc>
            </a:pPr>
            <a:r>
              <a:rPr lang="tr-TR" sz="1800">
                <a:solidFill>
                  <a:srgbClr val="0000FF"/>
                </a:solidFill>
                <a:latin typeface="Arial Narrow" pitchFamily="34" charset="0"/>
              </a:rPr>
              <a:t>Uygun Olmayan Taşıyıcı Sistem Örnekleri</a:t>
            </a:r>
          </a:p>
          <a:p>
            <a:pPr>
              <a:lnSpc>
                <a:spcPct val="80000"/>
              </a:lnSpc>
            </a:pPr>
            <a:r>
              <a:rPr lang="tr-TR" sz="1800">
                <a:latin typeface="Arial Narrow" pitchFamily="34" charset="0"/>
              </a:rPr>
              <a:t>Öneriler</a:t>
            </a:r>
            <a:endParaRPr lang="en-US" sz="1800">
              <a:latin typeface="Arial Narrow"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C73998FD-9E7B-4AD7-9038-0AA5C212C446}" type="slidenum">
              <a:rPr lang="tr-TR"/>
              <a:pPr/>
              <a:t>20</a:t>
            </a:fld>
            <a:r>
              <a:rPr lang="tr-TR"/>
              <a:t>/114</a:t>
            </a:r>
          </a:p>
        </p:txBody>
      </p:sp>
      <p:sp>
        <p:nvSpPr>
          <p:cNvPr id="454658" name="Rectangle 2"/>
          <p:cNvSpPr>
            <a:spLocks noGrp="1" noChangeArrowheads="1"/>
          </p:cNvSpPr>
          <p:nvPr>
            <p:ph type="title"/>
          </p:nvPr>
        </p:nvSpPr>
        <p:spPr>
          <a:solidFill>
            <a:schemeClr val="accent1"/>
          </a:solidFill>
        </p:spPr>
        <p:txBody>
          <a:bodyPr/>
          <a:lstStyle/>
          <a:p>
            <a:r>
              <a:rPr lang="tr-TR" sz="2400"/>
              <a:t>B/A Yapıların Deprem Dayanımı İle İlgili Gerçekler</a:t>
            </a:r>
          </a:p>
        </p:txBody>
      </p:sp>
      <p:sp>
        <p:nvSpPr>
          <p:cNvPr id="454659" name="Rectangle 3"/>
          <p:cNvSpPr>
            <a:spLocks noGrp="1" noChangeArrowheads="1"/>
          </p:cNvSpPr>
          <p:nvPr>
            <p:ph type="body" idx="1"/>
          </p:nvPr>
        </p:nvSpPr>
        <p:spPr>
          <a:xfrm>
            <a:off x="196850" y="908050"/>
            <a:ext cx="8699500" cy="5434013"/>
          </a:xfrm>
        </p:spPr>
        <p:txBody>
          <a:bodyPr/>
          <a:lstStyle/>
          <a:p>
            <a:pPr marL="457200" indent="-457200">
              <a:buFont typeface="Wingdings" pitchFamily="2" charset="2"/>
              <a:buAutoNum type="arabicPeriod"/>
            </a:pPr>
            <a:r>
              <a:rPr lang="tr-TR"/>
              <a:t>Yer hareketini ve yapıda oluşturduğu kuvvetleri tam olarak kestirmek olanaksızdır. Ancak tahmin edilebilir, doğru dürüst bilmeye imkân yok.</a:t>
            </a:r>
          </a:p>
          <a:p>
            <a:pPr marL="457200" indent="-457200">
              <a:buFont typeface="Wingdings" pitchFamily="2" charset="2"/>
              <a:buAutoNum type="arabicPeriod"/>
            </a:pPr>
            <a:r>
              <a:rPr lang="tr-TR"/>
              <a:t>Yapı şiddetli depremler altında ancak elastik olmayan deformasyonlar yaparak ayakta kalabilir. </a:t>
            </a:r>
            <a:r>
              <a:rPr lang="tr-TR">
                <a:solidFill>
                  <a:srgbClr val="0000FF"/>
                </a:solidFill>
              </a:rPr>
              <a:t>Davranış elastik değildir</a:t>
            </a:r>
            <a:r>
              <a:rPr lang="tr-TR"/>
              <a:t>.</a:t>
            </a:r>
          </a:p>
          <a:p>
            <a:pPr marL="457200" indent="-457200">
              <a:buFont typeface="Wingdings" pitchFamily="2" charset="2"/>
              <a:buAutoNum type="arabicPeriod"/>
            </a:pPr>
            <a:r>
              <a:rPr lang="tr-TR"/>
              <a:t>Yapının davranışı, yer hareketi kadar, yapının dinamik özelliklerine bağlıdır (kütle, rijitlik </a:t>
            </a:r>
            <a:r>
              <a:rPr lang="tr-TR" i="1"/>
              <a:t>(stiffness)</a:t>
            </a:r>
            <a:r>
              <a:rPr lang="tr-TR"/>
              <a:t>, sönüm).</a:t>
            </a:r>
          </a:p>
          <a:p>
            <a:pPr marL="457200" indent="-457200">
              <a:buFont typeface="Wingdings" pitchFamily="2" charset="2"/>
              <a:buAutoNum type="arabicPeriod"/>
            </a:pPr>
            <a:r>
              <a:rPr lang="tr-TR" b="1" u="sng">
                <a:solidFill>
                  <a:srgbClr val="FF3300"/>
                </a:solidFill>
              </a:rPr>
              <a:t>Varsayımlar konusunda en az  ±  %40 hata</a:t>
            </a:r>
            <a:r>
              <a:rPr lang="tr-TR" b="1"/>
              <a:t> </a:t>
            </a:r>
            <a:r>
              <a:rPr lang="tr-TR" sz="1600" b="1"/>
              <a:t>[Uğur Ersoy]</a:t>
            </a:r>
          </a:p>
          <a:p>
            <a:pPr marL="457200" indent="-457200">
              <a:buFont typeface="Wingdings" pitchFamily="2" charset="2"/>
              <a:buAutoNum type="arabicPeriod" startAt="4"/>
            </a:pPr>
            <a:r>
              <a:rPr lang="tr-TR"/>
              <a:t>Davranışta taşıyıcı olmayan elemanlarda etkili. Bölme duvarlar gibi..</a:t>
            </a:r>
          </a:p>
          <a:p>
            <a:pPr marL="457200" indent="-457200"/>
            <a:endParaRPr lang="tr-T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D7A986B3-BF7E-48E7-BF3C-D7860E416602}" type="slidenum">
              <a:rPr lang="tr-TR"/>
              <a:pPr/>
              <a:t>21</a:t>
            </a:fld>
            <a:r>
              <a:rPr lang="tr-TR"/>
              <a:t>/114</a:t>
            </a:r>
          </a:p>
        </p:txBody>
      </p:sp>
      <p:sp>
        <p:nvSpPr>
          <p:cNvPr id="780290" name="Rectangle 2"/>
          <p:cNvSpPr>
            <a:spLocks noGrp="1" noChangeArrowheads="1"/>
          </p:cNvSpPr>
          <p:nvPr>
            <p:ph type="title"/>
          </p:nvPr>
        </p:nvSpPr>
        <p:spPr>
          <a:solidFill>
            <a:schemeClr val="accent1"/>
          </a:solidFill>
        </p:spPr>
        <p:txBody>
          <a:bodyPr/>
          <a:lstStyle/>
          <a:p>
            <a:r>
              <a:rPr lang="tr-TR" sz="2400">
                <a:solidFill>
                  <a:srgbClr val="FF3300"/>
                </a:solidFill>
                <a:effectLst>
                  <a:outerShdw blurRad="38100" dist="38100" dir="2700000" algn="tl">
                    <a:srgbClr val="000000"/>
                  </a:outerShdw>
                </a:effectLst>
              </a:rPr>
              <a:t>Charles S. Whitney</a:t>
            </a:r>
          </a:p>
        </p:txBody>
      </p:sp>
      <p:sp>
        <p:nvSpPr>
          <p:cNvPr id="780291" name="Rectangle 3"/>
          <p:cNvSpPr>
            <a:spLocks noGrp="1" noChangeArrowheads="1"/>
          </p:cNvSpPr>
          <p:nvPr>
            <p:ph type="body" idx="1"/>
          </p:nvPr>
        </p:nvSpPr>
        <p:spPr/>
        <p:txBody>
          <a:bodyPr/>
          <a:lstStyle/>
          <a:p>
            <a:r>
              <a:rPr lang="tr-TR" sz="2000" b="1"/>
              <a:t>Taşıma Gücü Teorisini çıkaran adamdır</a:t>
            </a:r>
            <a:r>
              <a:rPr lang="tr-TR" sz="2000"/>
              <a:t>, yani bugün kullandığımız taşıma gücünün sahibi odur. </a:t>
            </a:r>
          </a:p>
          <a:p>
            <a:endParaRPr lang="tr-TR" sz="2000"/>
          </a:p>
          <a:p>
            <a:r>
              <a:rPr lang="tr-TR" sz="2000"/>
              <a:t>Büyük mühendis Charles Whitney, biraz ekstrem (aşırı) giderek yapı mekaniği hakkında âdeta matrak geçiyor, diyor ki:</a:t>
            </a:r>
          </a:p>
          <a:p>
            <a:endParaRPr lang="tr-TR" sz="2000"/>
          </a:p>
          <a:p>
            <a:pPr>
              <a:buFont typeface="Wingdings" pitchFamily="2" charset="2"/>
              <a:buNone/>
            </a:pPr>
            <a:r>
              <a:rPr lang="tr-TR" sz="3200"/>
              <a:t>“</a:t>
            </a:r>
            <a:r>
              <a:rPr lang="tr-TR" sz="3200" b="1">
                <a:effectLst>
                  <a:outerShdw blurRad="38100" dist="38100" dir="2700000" algn="tl">
                    <a:srgbClr val="C0C0C0"/>
                  </a:outerShdw>
                </a:effectLst>
              </a:rPr>
              <a:t>Yapı mekaniği teorisi, </a:t>
            </a:r>
            <a:r>
              <a:rPr lang="tr-TR" sz="3200" b="1">
                <a:solidFill>
                  <a:srgbClr val="FF3300"/>
                </a:solidFill>
                <a:effectLst>
                  <a:outerShdw blurRad="38100" dist="38100" dir="2700000" algn="tl">
                    <a:srgbClr val="C0C0C0"/>
                  </a:outerShdw>
                </a:effectLst>
              </a:rPr>
              <a:t>mevcut olmayan malzemelere</a:t>
            </a:r>
            <a:r>
              <a:rPr lang="tr-TR" sz="3200" b="1">
                <a:effectLst>
                  <a:outerShdw blurRad="38100" dist="38100" dir="2700000" algn="tl">
                    <a:srgbClr val="C0C0C0"/>
                  </a:outerShdw>
                </a:effectLst>
              </a:rPr>
              <a:t>, </a:t>
            </a:r>
            <a:r>
              <a:rPr lang="tr-TR" sz="3200" b="1">
                <a:solidFill>
                  <a:srgbClr val="000099"/>
                </a:solidFill>
                <a:effectLst>
                  <a:outerShdw blurRad="38100" dist="38100" dir="2700000" algn="tl">
                    <a:srgbClr val="C0C0C0"/>
                  </a:outerShdw>
                </a:effectLst>
              </a:rPr>
              <a:t>gerçek olmayan özellikler verilerek</a:t>
            </a:r>
            <a:r>
              <a:rPr lang="tr-TR" sz="3200" b="1">
                <a:effectLst>
                  <a:outerShdw blurRad="38100" dist="38100" dir="2700000" algn="tl">
                    <a:srgbClr val="C0C0C0"/>
                  </a:outerShdw>
                </a:effectLst>
              </a:rPr>
              <a:t> oluşturulmuştur” </a:t>
            </a:r>
          </a:p>
          <a:p>
            <a:endParaRPr lang="tr-TR"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80291">
                                            <p:txEl>
                                              <p:pRg st="4" end="4"/>
                                            </p:txEl>
                                          </p:spTgt>
                                        </p:tgtEl>
                                        <p:attrNameLst>
                                          <p:attrName>style.visibility</p:attrName>
                                        </p:attrNameLst>
                                      </p:cBhvr>
                                      <p:to>
                                        <p:strVal val="visible"/>
                                      </p:to>
                                    </p:set>
                                    <p:anim calcmode="lin" valueType="num">
                                      <p:cBhvr additive="base">
                                        <p:cTn id="7" dur="500" fill="hold"/>
                                        <p:tgtEl>
                                          <p:spTgt spid="780291">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802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E65CE24E-0928-47D5-B964-B7C20711003A}" type="slidenum">
              <a:rPr lang="tr-TR"/>
              <a:pPr/>
              <a:t>22</a:t>
            </a:fld>
            <a:r>
              <a:rPr lang="tr-TR"/>
              <a:t>/114</a:t>
            </a:r>
          </a:p>
        </p:txBody>
      </p:sp>
      <p:sp>
        <p:nvSpPr>
          <p:cNvPr id="455682" name="Rectangle 2"/>
          <p:cNvSpPr>
            <a:spLocks noGrp="1" noChangeArrowheads="1"/>
          </p:cNvSpPr>
          <p:nvPr>
            <p:ph type="title"/>
          </p:nvPr>
        </p:nvSpPr>
        <p:spPr>
          <a:solidFill>
            <a:schemeClr val="accent1"/>
          </a:solidFill>
        </p:spPr>
        <p:txBody>
          <a:bodyPr/>
          <a:lstStyle/>
          <a:p>
            <a:r>
              <a:rPr lang="tr-TR"/>
              <a:t>Sağlanması Gerekli Koşullar</a:t>
            </a:r>
          </a:p>
        </p:txBody>
      </p:sp>
      <p:sp>
        <p:nvSpPr>
          <p:cNvPr id="455683" name="Rectangle 3"/>
          <p:cNvSpPr>
            <a:spLocks noGrp="1" noChangeArrowheads="1"/>
          </p:cNvSpPr>
          <p:nvPr>
            <p:ph type="body" idx="1"/>
          </p:nvPr>
        </p:nvSpPr>
        <p:spPr/>
        <p:txBody>
          <a:bodyPr/>
          <a:lstStyle/>
          <a:p>
            <a:pPr marL="457200" indent="-457200"/>
            <a:r>
              <a:rPr lang="tr-TR"/>
              <a:t>DAYANIM (Strength)</a:t>
            </a:r>
          </a:p>
          <a:p>
            <a:pPr marL="1295400" lvl="2" indent="-381000"/>
            <a:r>
              <a:rPr lang="tr-TR"/>
              <a:t>Yeterli dayanımdan amaç, öncelikle taşıyıcı sistem elemanları, kendilerine etkiyen yük, yada yük etkileri nedeniyle oluşan </a:t>
            </a:r>
            <a:r>
              <a:rPr lang="tr-TR">
                <a:solidFill>
                  <a:srgbClr val="0000FF"/>
                </a:solidFill>
              </a:rPr>
              <a:t>kesit tesirlerini</a:t>
            </a:r>
            <a:r>
              <a:rPr lang="tr-TR"/>
              <a:t> (</a:t>
            </a:r>
            <a:r>
              <a:rPr lang="tr-TR" b="1"/>
              <a:t>M, N, V ve M</a:t>
            </a:r>
            <a:r>
              <a:rPr lang="tr-TR" b="1" baseline="-25000"/>
              <a:t>t</a:t>
            </a:r>
            <a:r>
              <a:rPr lang="tr-TR"/>
              <a:t>) göçmeden (taşıma gücü aşılmadan) taşıyabilmesidir.</a:t>
            </a:r>
          </a:p>
          <a:p>
            <a:pPr marL="1295400" lvl="2" indent="-381000"/>
            <a:endParaRPr lang="tr-TR"/>
          </a:p>
          <a:p>
            <a:pPr marL="457200" indent="-457200"/>
            <a:r>
              <a:rPr lang="tr-TR"/>
              <a:t>SÜNEKLİK (Ductility)</a:t>
            </a:r>
          </a:p>
          <a:p>
            <a:pPr marL="1295400" lvl="2" indent="-381000"/>
            <a:r>
              <a:rPr lang="tr-TR">
                <a:solidFill>
                  <a:srgbClr val="0000FF"/>
                </a:solidFill>
              </a:rPr>
              <a:t>Taşıma gücünde azalma olmadan</a:t>
            </a:r>
            <a:r>
              <a:rPr lang="tr-TR"/>
              <a:t>, </a:t>
            </a:r>
            <a:r>
              <a:rPr lang="tr-TR" b="1">
                <a:solidFill>
                  <a:srgbClr val="FF3300"/>
                </a:solidFill>
              </a:rPr>
              <a:t>enerji tüketebilme</a:t>
            </a:r>
            <a:r>
              <a:rPr lang="tr-TR"/>
              <a:t> </a:t>
            </a:r>
            <a:r>
              <a:rPr lang="tr-TR" b="1">
                <a:solidFill>
                  <a:srgbClr val="FF3300"/>
                </a:solidFill>
              </a:rPr>
              <a:t>yeteneğidir</a:t>
            </a:r>
            <a:r>
              <a:rPr lang="tr-TR"/>
              <a:t>. </a:t>
            </a:r>
            <a:r>
              <a:rPr lang="tr-TR" i="1"/>
              <a:t>(Malzeme-kesit; Eleman; Sistem)</a:t>
            </a:r>
          </a:p>
          <a:p>
            <a:pPr marL="1295400" lvl="2" indent="-381000"/>
            <a:endParaRPr lang="tr-TR" i="1"/>
          </a:p>
          <a:p>
            <a:pPr marL="457200" indent="-457200"/>
            <a:r>
              <a:rPr lang="tr-TR"/>
              <a:t>SINIRLI YER DEĞİŞTİRME (Drift); RİJİTLİK </a:t>
            </a:r>
          </a:p>
          <a:p>
            <a:pPr marL="1295400" lvl="2" indent="-381000"/>
            <a:r>
              <a:rPr lang="tr-TR" b="1"/>
              <a:t>P-</a:t>
            </a:r>
            <a:r>
              <a:rPr lang="tr-TR" b="1">
                <a:sym typeface="Symbol" pitchFamily="18" charset="2"/>
              </a:rPr>
              <a:t></a:t>
            </a:r>
            <a:r>
              <a:rPr lang="tr-TR">
                <a:sym typeface="Symbol" pitchFamily="18" charset="2"/>
              </a:rPr>
              <a:t> etkisi (</a:t>
            </a:r>
            <a:r>
              <a:rPr lang="tr-TR">
                <a:cs typeface="Arial" charset="0"/>
                <a:sym typeface="Symbol" pitchFamily="18" charset="2"/>
              </a:rPr>
              <a:t>→</a:t>
            </a:r>
            <a:r>
              <a:rPr lang="tr-TR">
                <a:sym typeface="Symbol" pitchFamily="18" charset="2"/>
              </a:rPr>
              <a:t>ikinci mertebe momentleri) nedeniyle yapısal olmayan hasarın (</a:t>
            </a:r>
            <a:r>
              <a:rPr lang="tr-TR">
                <a:solidFill>
                  <a:srgbClr val="FF3300"/>
                </a:solidFill>
                <a:sym typeface="Symbol" pitchFamily="18" charset="2"/>
              </a:rPr>
              <a:t>kullanılabilirlik</a:t>
            </a:r>
            <a:r>
              <a:rPr lang="tr-TR" b="1">
                <a:solidFill>
                  <a:srgbClr val="FF3300"/>
                </a:solidFill>
                <a:sym typeface="Symbol" pitchFamily="18" charset="2"/>
              </a:rPr>
              <a:t> </a:t>
            </a:r>
            <a:r>
              <a:rPr lang="tr-TR" b="1">
                <a:solidFill>
                  <a:srgbClr val="FF3300"/>
                </a:solidFill>
                <a:cs typeface="Arial" charset="0"/>
                <a:sym typeface="Wingdings 3" pitchFamily="18" charset="2"/>
              </a:rPr>
              <a:t></a:t>
            </a:r>
            <a:r>
              <a:rPr lang="tr-TR">
                <a:sym typeface="Symbol" pitchFamily="18" charset="2"/>
              </a:rPr>
              <a:t>) artması ve stabilite probleminin ortaya çıkması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55683">
                                            <p:txEl>
                                              <p:pRg st="3" end="3"/>
                                            </p:txEl>
                                          </p:spTgt>
                                        </p:tgtEl>
                                        <p:attrNameLst>
                                          <p:attrName>style.visibility</p:attrName>
                                        </p:attrNameLst>
                                      </p:cBhvr>
                                      <p:to>
                                        <p:strVal val="visible"/>
                                      </p:to>
                                    </p:set>
                                    <p:animEffect transition="in" filter="strips(downLeft)">
                                      <p:cBhvr>
                                        <p:cTn id="7" dur="500"/>
                                        <p:tgtEl>
                                          <p:spTgt spid="455683">
                                            <p:txEl>
                                              <p:pRg st="3" end="3"/>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455683">
                                            <p:txEl>
                                              <p:pRg st="4" end="4"/>
                                            </p:txEl>
                                          </p:spTgt>
                                        </p:tgtEl>
                                        <p:attrNameLst>
                                          <p:attrName>style.visibility</p:attrName>
                                        </p:attrNameLst>
                                      </p:cBhvr>
                                      <p:to>
                                        <p:strVal val="visible"/>
                                      </p:to>
                                    </p:set>
                                    <p:animEffect transition="in" filter="strips(downLeft)">
                                      <p:cBhvr>
                                        <p:cTn id="10" dur="500"/>
                                        <p:tgtEl>
                                          <p:spTgt spid="45568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455683">
                                            <p:txEl>
                                              <p:pRg st="6" end="6"/>
                                            </p:txEl>
                                          </p:spTgt>
                                        </p:tgtEl>
                                        <p:attrNameLst>
                                          <p:attrName>style.visibility</p:attrName>
                                        </p:attrNameLst>
                                      </p:cBhvr>
                                      <p:to>
                                        <p:strVal val="visible"/>
                                      </p:to>
                                    </p:set>
                                    <p:animEffect transition="in" filter="strips(downLeft)">
                                      <p:cBhvr>
                                        <p:cTn id="15" dur="500"/>
                                        <p:tgtEl>
                                          <p:spTgt spid="455683">
                                            <p:txEl>
                                              <p:pRg st="6" end="6"/>
                                            </p:txEl>
                                          </p:spTgt>
                                        </p:tgtEl>
                                      </p:cBhvr>
                                    </p:animEffect>
                                  </p:childTnLst>
                                </p:cTn>
                              </p:par>
                              <p:par>
                                <p:cTn id="16" presetID="18" presetClass="entr" presetSubtype="12" fill="hold" nodeType="withEffect">
                                  <p:stCondLst>
                                    <p:cond delay="0"/>
                                  </p:stCondLst>
                                  <p:childTnLst>
                                    <p:set>
                                      <p:cBhvr>
                                        <p:cTn id="17" dur="1" fill="hold">
                                          <p:stCondLst>
                                            <p:cond delay="0"/>
                                          </p:stCondLst>
                                        </p:cTn>
                                        <p:tgtEl>
                                          <p:spTgt spid="455683">
                                            <p:txEl>
                                              <p:pRg st="7" end="7"/>
                                            </p:txEl>
                                          </p:spTgt>
                                        </p:tgtEl>
                                        <p:attrNameLst>
                                          <p:attrName>style.visibility</p:attrName>
                                        </p:attrNameLst>
                                      </p:cBhvr>
                                      <p:to>
                                        <p:strVal val="visible"/>
                                      </p:to>
                                    </p:set>
                                    <p:animEffect transition="in" filter="strips(downLeft)">
                                      <p:cBhvr>
                                        <p:cTn id="18" dur="500"/>
                                        <p:tgtEl>
                                          <p:spTgt spid="45568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Veri Yer Tutucusu"/>
          <p:cNvSpPr>
            <a:spLocks noGrp="1"/>
          </p:cNvSpPr>
          <p:nvPr>
            <p:ph type="dt" sz="half" idx="10"/>
          </p:nvPr>
        </p:nvSpPr>
        <p:spPr/>
        <p:txBody>
          <a:bodyPr/>
          <a:lstStyle/>
          <a:p>
            <a:r>
              <a:rPr lang="tr-TR"/>
              <a:t>10.10.2008</a:t>
            </a:r>
          </a:p>
        </p:txBody>
      </p:sp>
      <p:sp>
        <p:nvSpPr>
          <p:cNvPr id="6" name="3 Altbilgi Yer Tutucusu"/>
          <p:cNvSpPr>
            <a:spLocks noGrp="1"/>
          </p:cNvSpPr>
          <p:nvPr>
            <p:ph type="ftr" sz="quarter" idx="11"/>
          </p:nvPr>
        </p:nvSpPr>
        <p:spPr/>
        <p:txBody>
          <a:bodyPr/>
          <a:lstStyle/>
          <a:p>
            <a:r>
              <a:rPr lang="tr-TR"/>
              <a:t>DR. MUSTAFA KUTANİS SAÜ İNŞ.MÜH. BÖLÜMÜ</a:t>
            </a:r>
          </a:p>
        </p:txBody>
      </p:sp>
      <p:sp>
        <p:nvSpPr>
          <p:cNvPr id="7" name="4 Slayt Numarası Yer Tutucusu"/>
          <p:cNvSpPr>
            <a:spLocks noGrp="1"/>
          </p:cNvSpPr>
          <p:nvPr>
            <p:ph type="sldNum" sz="quarter" idx="12"/>
          </p:nvPr>
        </p:nvSpPr>
        <p:spPr/>
        <p:txBody>
          <a:bodyPr/>
          <a:lstStyle/>
          <a:p>
            <a:r>
              <a:rPr lang="tr-TR"/>
              <a:t>SLIDE </a:t>
            </a:r>
            <a:fld id="{3E9CEED6-0FAA-4479-80B9-08F25478868D}" type="slidenum">
              <a:rPr lang="tr-TR"/>
              <a:pPr/>
              <a:t>23</a:t>
            </a:fld>
            <a:r>
              <a:rPr lang="tr-TR"/>
              <a:t>/114</a:t>
            </a:r>
          </a:p>
        </p:txBody>
      </p:sp>
      <p:sp>
        <p:nvSpPr>
          <p:cNvPr id="768004" name="Rectangle 4"/>
          <p:cNvSpPr>
            <a:spLocks noGrp="1" noChangeArrowheads="1"/>
          </p:cNvSpPr>
          <p:nvPr>
            <p:ph type="title"/>
          </p:nvPr>
        </p:nvSpPr>
        <p:spPr>
          <a:solidFill>
            <a:schemeClr val="accent1"/>
          </a:solidFill>
        </p:spPr>
        <p:txBody>
          <a:bodyPr/>
          <a:lstStyle/>
          <a:p>
            <a:r>
              <a:rPr lang="tr-TR"/>
              <a:t>Sağlanması Gerekli Koşullar</a:t>
            </a:r>
          </a:p>
        </p:txBody>
      </p:sp>
      <p:pic>
        <p:nvPicPr>
          <p:cNvPr id="768006" name="Picture 6"/>
          <p:cNvPicPr>
            <a:picLocks noChangeAspect="1" noChangeArrowheads="1"/>
          </p:cNvPicPr>
          <p:nvPr/>
        </p:nvPicPr>
        <p:blipFill>
          <a:blip r:embed="rId2" cstate="print"/>
          <a:srcRect/>
          <a:stretch>
            <a:fillRect/>
          </a:stretch>
        </p:blipFill>
        <p:spPr bwMode="auto">
          <a:xfrm>
            <a:off x="692150" y="2263775"/>
            <a:ext cx="7362825" cy="3998913"/>
          </a:xfrm>
          <a:prstGeom prst="rect">
            <a:avLst/>
          </a:prstGeom>
          <a:noFill/>
          <a:ln w="9525">
            <a:solidFill>
              <a:srgbClr val="FF3300"/>
            </a:solidFill>
            <a:miter lim="800000"/>
            <a:headEnd/>
            <a:tailEnd/>
          </a:ln>
          <a:effectLst/>
        </p:spPr>
      </p:pic>
      <p:pic>
        <p:nvPicPr>
          <p:cNvPr id="768007" name="Picture 7"/>
          <p:cNvPicPr>
            <a:picLocks noChangeAspect="1" noChangeArrowheads="1"/>
          </p:cNvPicPr>
          <p:nvPr/>
        </p:nvPicPr>
        <p:blipFill>
          <a:blip r:embed="rId3" cstate="print"/>
          <a:srcRect/>
          <a:stretch>
            <a:fillRect/>
          </a:stretch>
        </p:blipFill>
        <p:spPr bwMode="auto">
          <a:xfrm>
            <a:off x="981075" y="1406525"/>
            <a:ext cx="6702425" cy="647700"/>
          </a:xfrm>
          <a:prstGeom prst="rect">
            <a:avLst/>
          </a:prstGeom>
          <a:noFill/>
          <a:ln w="38100">
            <a:solidFill>
              <a:srgbClr val="FF3300"/>
            </a:solid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Veri Yer Tutucusu"/>
          <p:cNvSpPr>
            <a:spLocks noGrp="1"/>
          </p:cNvSpPr>
          <p:nvPr>
            <p:ph type="dt" sz="half" idx="10"/>
          </p:nvPr>
        </p:nvSpPr>
        <p:spPr/>
        <p:txBody>
          <a:bodyPr/>
          <a:lstStyle/>
          <a:p>
            <a:r>
              <a:rPr lang="tr-TR"/>
              <a:t>10.10.2008</a:t>
            </a:r>
          </a:p>
        </p:txBody>
      </p:sp>
      <p:sp>
        <p:nvSpPr>
          <p:cNvPr id="6" name="4 Altbilgi Yer Tutucusu"/>
          <p:cNvSpPr>
            <a:spLocks noGrp="1"/>
          </p:cNvSpPr>
          <p:nvPr>
            <p:ph type="ftr" sz="quarter" idx="11"/>
          </p:nvPr>
        </p:nvSpPr>
        <p:spPr/>
        <p:txBody>
          <a:bodyPr/>
          <a:lstStyle/>
          <a:p>
            <a:r>
              <a:rPr lang="tr-TR"/>
              <a:t>DR. MUSTAFA KUTANİS SAÜ İNŞ.MÜH. BÖLÜMÜ</a:t>
            </a:r>
          </a:p>
        </p:txBody>
      </p:sp>
      <p:sp>
        <p:nvSpPr>
          <p:cNvPr id="7" name="5 Slayt Numarası Yer Tutucusu"/>
          <p:cNvSpPr>
            <a:spLocks noGrp="1"/>
          </p:cNvSpPr>
          <p:nvPr>
            <p:ph type="sldNum" sz="quarter" idx="12"/>
          </p:nvPr>
        </p:nvSpPr>
        <p:spPr/>
        <p:txBody>
          <a:bodyPr/>
          <a:lstStyle/>
          <a:p>
            <a:r>
              <a:rPr lang="tr-TR"/>
              <a:t>SLIDE </a:t>
            </a:r>
            <a:fld id="{86F4370D-7657-46DC-95ED-E9DBEC862DE0}" type="slidenum">
              <a:rPr lang="tr-TR"/>
              <a:pPr/>
              <a:t>24</a:t>
            </a:fld>
            <a:r>
              <a:rPr lang="tr-TR"/>
              <a:t>/114</a:t>
            </a:r>
          </a:p>
        </p:txBody>
      </p:sp>
      <p:sp>
        <p:nvSpPr>
          <p:cNvPr id="458754" name="Rectangle 2"/>
          <p:cNvSpPr>
            <a:spLocks noGrp="1" noChangeArrowheads="1"/>
          </p:cNvSpPr>
          <p:nvPr>
            <p:ph type="title"/>
          </p:nvPr>
        </p:nvSpPr>
        <p:spPr>
          <a:solidFill>
            <a:schemeClr val="accent1"/>
          </a:solidFill>
        </p:spPr>
        <p:txBody>
          <a:bodyPr/>
          <a:lstStyle/>
          <a:p>
            <a:r>
              <a:rPr lang="tr-TR"/>
              <a:t>Dayanım</a:t>
            </a:r>
          </a:p>
        </p:txBody>
      </p:sp>
      <p:sp>
        <p:nvSpPr>
          <p:cNvPr id="458755" name="Rectangle 3"/>
          <p:cNvSpPr>
            <a:spLocks noGrp="1" noChangeArrowheads="1"/>
          </p:cNvSpPr>
          <p:nvPr>
            <p:ph type="body" idx="1"/>
          </p:nvPr>
        </p:nvSpPr>
        <p:spPr>
          <a:xfrm>
            <a:off x="361950" y="827088"/>
            <a:ext cx="8494713" cy="809625"/>
          </a:xfrm>
        </p:spPr>
        <p:txBody>
          <a:bodyPr/>
          <a:lstStyle/>
          <a:p>
            <a:pPr>
              <a:lnSpc>
                <a:spcPct val="90000"/>
              </a:lnSpc>
            </a:pPr>
            <a:r>
              <a:rPr lang="tr-TR"/>
              <a:t>Malzemenin mukavemeti, genellikle akma mukavemeti, </a:t>
            </a:r>
            <a:r>
              <a:rPr lang="tr-TR" b="1">
                <a:solidFill>
                  <a:srgbClr val="0000FF"/>
                </a:solidFill>
                <a:sym typeface="Symbol" pitchFamily="18" charset="2"/>
              </a:rPr>
              <a:t></a:t>
            </a:r>
            <a:r>
              <a:rPr lang="tr-TR" b="1" baseline="-25000">
                <a:solidFill>
                  <a:srgbClr val="0000FF"/>
                </a:solidFill>
                <a:sym typeface="Symbol" pitchFamily="18" charset="2"/>
              </a:rPr>
              <a:t>y </a:t>
            </a:r>
            <a:r>
              <a:rPr lang="tr-TR"/>
              <a:t> </a:t>
            </a:r>
            <a:r>
              <a:rPr lang="tr-TR" b="1">
                <a:solidFill>
                  <a:srgbClr val="FF3300"/>
                </a:solidFill>
                <a:latin typeface="Times New Roman" pitchFamily="18" charset="0"/>
              </a:rPr>
              <a:t>(</a:t>
            </a:r>
            <a:r>
              <a:rPr lang="tr-TR" b="1" noProof="1">
                <a:solidFill>
                  <a:srgbClr val="FF3300"/>
                </a:solidFill>
                <a:latin typeface="Times New Roman" pitchFamily="18" charset="0"/>
              </a:rPr>
              <a:t>f</a:t>
            </a:r>
            <a:r>
              <a:rPr lang="tr-TR" b="1" baseline="-25000" noProof="1">
                <a:solidFill>
                  <a:srgbClr val="FF3300"/>
                </a:solidFill>
                <a:latin typeface="Times New Roman" pitchFamily="18" charset="0"/>
              </a:rPr>
              <a:t>y</a:t>
            </a:r>
            <a:r>
              <a:rPr lang="tr-TR" b="1">
                <a:solidFill>
                  <a:srgbClr val="FF3300"/>
                </a:solidFill>
                <a:latin typeface="Times New Roman" pitchFamily="18" charset="0"/>
              </a:rPr>
              <a:t>)</a:t>
            </a:r>
            <a:r>
              <a:rPr lang="tr-TR"/>
              <a:t> olarak tanımlanır.</a:t>
            </a:r>
          </a:p>
        </p:txBody>
      </p:sp>
      <p:pic>
        <p:nvPicPr>
          <p:cNvPr id="458756" name="Picture 4"/>
          <p:cNvPicPr>
            <a:picLocks noChangeAspect="1" noChangeArrowheads="1"/>
          </p:cNvPicPr>
          <p:nvPr/>
        </p:nvPicPr>
        <p:blipFill>
          <a:blip r:embed="rId2" cstate="print"/>
          <a:srcRect/>
          <a:stretch>
            <a:fillRect/>
          </a:stretch>
        </p:blipFill>
        <p:spPr bwMode="auto">
          <a:xfrm>
            <a:off x="1120775" y="1644650"/>
            <a:ext cx="6264275" cy="4508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2 Veri Yer Tutucusu"/>
          <p:cNvSpPr>
            <a:spLocks noGrp="1"/>
          </p:cNvSpPr>
          <p:nvPr>
            <p:ph type="dt" sz="half" idx="10"/>
          </p:nvPr>
        </p:nvSpPr>
        <p:spPr/>
        <p:txBody>
          <a:bodyPr/>
          <a:lstStyle/>
          <a:p>
            <a:r>
              <a:rPr lang="tr-TR"/>
              <a:t>10.10.2008</a:t>
            </a:r>
          </a:p>
        </p:txBody>
      </p:sp>
      <p:sp>
        <p:nvSpPr>
          <p:cNvPr id="47" name="3 Altbilgi Yer Tutucusu"/>
          <p:cNvSpPr>
            <a:spLocks noGrp="1"/>
          </p:cNvSpPr>
          <p:nvPr>
            <p:ph type="ftr" sz="quarter" idx="11"/>
          </p:nvPr>
        </p:nvSpPr>
        <p:spPr/>
        <p:txBody>
          <a:bodyPr/>
          <a:lstStyle/>
          <a:p>
            <a:r>
              <a:rPr lang="tr-TR"/>
              <a:t>DR. MUSTAFA KUTANİS SAÜ İNŞ.MÜH. BÖLÜMÜ</a:t>
            </a:r>
          </a:p>
        </p:txBody>
      </p:sp>
      <p:sp>
        <p:nvSpPr>
          <p:cNvPr id="48" name="4 Slayt Numarası Yer Tutucusu"/>
          <p:cNvSpPr>
            <a:spLocks noGrp="1"/>
          </p:cNvSpPr>
          <p:nvPr>
            <p:ph type="sldNum" sz="quarter" idx="12"/>
          </p:nvPr>
        </p:nvSpPr>
        <p:spPr/>
        <p:txBody>
          <a:bodyPr/>
          <a:lstStyle/>
          <a:p>
            <a:r>
              <a:rPr lang="tr-TR"/>
              <a:t>SLIDE </a:t>
            </a:r>
            <a:fld id="{1BBC6361-6259-4132-9CF8-740B31C5E94D}" type="slidenum">
              <a:rPr lang="tr-TR"/>
              <a:pPr/>
              <a:t>25</a:t>
            </a:fld>
            <a:r>
              <a:rPr lang="tr-TR"/>
              <a:t>/114</a:t>
            </a:r>
          </a:p>
        </p:txBody>
      </p:sp>
      <p:sp>
        <p:nvSpPr>
          <p:cNvPr id="538672" name="Rectangle 48"/>
          <p:cNvSpPr>
            <a:spLocks noChangeArrowheads="1"/>
          </p:cNvSpPr>
          <p:nvPr/>
        </p:nvSpPr>
        <p:spPr bwMode="auto">
          <a:xfrm>
            <a:off x="2155825" y="3890963"/>
            <a:ext cx="4222750" cy="2352675"/>
          </a:xfrm>
          <a:prstGeom prst="rect">
            <a:avLst/>
          </a:prstGeom>
          <a:solidFill>
            <a:srgbClr val="FFFFCC"/>
          </a:solidFill>
          <a:ln w="9525">
            <a:noFill/>
            <a:miter lim="800000"/>
            <a:headEnd/>
            <a:tailEnd/>
          </a:ln>
          <a:effectLst/>
        </p:spPr>
        <p:txBody>
          <a:bodyPr wrap="none" anchor="ctr"/>
          <a:lstStyle/>
          <a:p>
            <a:endParaRPr lang="tr-TR"/>
          </a:p>
        </p:txBody>
      </p:sp>
      <p:sp>
        <p:nvSpPr>
          <p:cNvPr id="538671" name="Rectangle 47"/>
          <p:cNvSpPr>
            <a:spLocks noChangeArrowheads="1"/>
          </p:cNvSpPr>
          <p:nvPr/>
        </p:nvSpPr>
        <p:spPr bwMode="auto">
          <a:xfrm>
            <a:off x="4370388" y="847725"/>
            <a:ext cx="4222750" cy="2352675"/>
          </a:xfrm>
          <a:prstGeom prst="rect">
            <a:avLst/>
          </a:prstGeom>
          <a:solidFill>
            <a:srgbClr val="FFFFCC"/>
          </a:solidFill>
          <a:ln w="9525">
            <a:noFill/>
            <a:miter lim="800000"/>
            <a:headEnd/>
            <a:tailEnd/>
          </a:ln>
          <a:effectLst/>
        </p:spPr>
        <p:txBody>
          <a:bodyPr wrap="none" anchor="ctr"/>
          <a:lstStyle/>
          <a:p>
            <a:endParaRPr lang="tr-TR"/>
          </a:p>
        </p:txBody>
      </p:sp>
      <p:sp>
        <p:nvSpPr>
          <p:cNvPr id="538669" name="Rectangle 45"/>
          <p:cNvSpPr>
            <a:spLocks noChangeArrowheads="1"/>
          </p:cNvSpPr>
          <p:nvPr/>
        </p:nvSpPr>
        <p:spPr bwMode="auto">
          <a:xfrm>
            <a:off x="0" y="779463"/>
            <a:ext cx="4303713" cy="2474912"/>
          </a:xfrm>
          <a:prstGeom prst="rect">
            <a:avLst/>
          </a:prstGeom>
          <a:solidFill>
            <a:srgbClr val="FFFFCC"/>
          </a:solidFill>
          <a:ln w="9525">
            <a:noFill/>
            <a:miter lim="800000"/>
            <a:headEnd/>
            <a:tailEnd/>
          </a:ln>
          <a:effectLst/>
        </p:spPr>
        <p:txBody>
          <a:bodyPr wrap="none" anchor="ctr"/>
          <a:lstStyle/>
          <a:p>
            <a:endParaRPr lang="tr-TR"/>
          </a:p>
        </p:txBody>
      </p:sp>
      <p:sp>
        <p:nvSpPr>
          <p:cNvPr id="538628" name="Rectangle 4"/>
          <p:cNvSpPr>
            <a:spLocks noGrp="1" noChangeArrowheads="1"/>
          </p:cNvSpPr>
          <p:nvPr>
            <p:ph type="title"/>
          </p:nvPr>
        </p:nvSpPr>
        <p:spPr>
          <a:xfrm>
            <a:off x="827088" y="73025"/>
            <a:ext cx="7437437" cy="517525"/>
          </a:xfrm>
          <a:solidFill>
            <a:schemeClr val="accent1"/>
          </a:solidFill>
        </p:spPr>
        <p:txBody>
          <a:bodyPr/>
          <a:lstStyle/>
          <a:p>
            <a:r>
              <a:rPr lang="tr-TR" sz="2400" noProof="1"/>
              <a:t>Süneklik</a:t>
            </a:r>
            <a:r>
              <a:rPr lang="tr-TR" sz="2400"/>
              <a:t> (1/2)</a:t>
            </a:r>
          </a:p>
        </p:txBody>
      </p:sp>
      <p:grpSp>
        <p:nvGrpSpPr>
          <p:cNvPr id="538666" name="Group 42"/>
          <p:cNvGrpSpPr>
            <a:grpSpLocks/>
          </p:cNvGrpSpPr>
          <p:nvPr/>
        </p:nvGrpSpPr>
        <p:grpSpPr bwMode="auto">
          <a:xfrm>
            <a:off x="196850" y="841375"/>
            <a:ext cx="4446588" cy="2159000"/>
            <a:chOff x="1124" y="384"/>
            <a:chExt cx="2801" cy="1360"/>
          </a:xfrm>
        </p:grpSpPr>
        <p:sp>
          <p:nvSpPr>
            <p:cNvPr id="538631" name="Line 7"/>
            <p:cNvSpPr>
              <a:spLocks noChangeShapeType="1"/>
            </p:cNvSpPr>
            <p:nvPr/>
          </p:nvSpPr>
          <p:spPr bwMode="auto">
            <a:xfrm flipV="1">
              <a:off x="1124" y="480"/>
              <a:ext cx="0" cy="960"/>
            </a:xfrm>
            <a:prstGeom prst="line">
              <a:avLst/>
            </a:prstGeom>
            <a:noFill/>
            <a:ln w="9525">
              <a:solidFill>
                <a:schemeClr val="tx1"/>
              </a:solidFill>
              <a:round/>
              <a:headEnd/>
              <a:tailEnd type="triangle" w="med" len="med"/>
            </a:ln>
            <a:effectLst/>
          </p:spPr>
          <p:txBody>
            <a:bodyPr/>
            <a:lstStyle/>
            <a:p>
              <a:endParaRPr lang="tr-TR"/>
            </a:p>
          </p:txBody>
        </p:sp>
        <p:sp>
          <p:nvSpPr>
            <p:cNvPr id="538632" name="Line 8"/>
            <p:cNvSpPr>
              <a:spLocks noChangeShapeType="1"/>
            </p:cNvSpPr>
            <p:nvPr/>
          </p:nvSpPr>
          <p:spPr bwMode="auto">
            <a:xfrm>
              <a:off x="1124" y="1440"/>
              <a:ext cx="1307" cy="0"/>
            </a:xfrm>
            <a:prstGeom prst="line">
              <a:avLst/>
            </a:prstGeom>
            <a:noFill/>
            <a:ln w="9525">
              <a:solidFill>
                <a:schemeClr val="tx1"/>
              </a:solidFill>
              <a:round/>
              <a:headEnd/>
              <a:tailEnd type="triangle" w="med" len="med"/>
            </a:ln>
            <a:effectLst/>
          </p:spPr>
          <p:txBody>
            <a:bodyPr/>
            <a:lstStyle/>
            <a:p>
              <a:endParaRPr lang="tr-TR"/>
            </a:p>
          </p:txBody>
        </p:sp>
        <p:sp>
          <p:nvSpPr>
            <p:cNvPr id="538633" name="Line 9"/>
            <p:cNvSpPr>
              <a:spLocks noChangeShapeType="1"/>
            </p:cNvSpPr>
            <p:nvPr/>
          </p:nvSpPr>
          <p:spPr bwMode="auto">
            <a:xfrm flipV="1">
              <a:off x="1124" y="959"/>
              <a:ext cx="280" cy="481"/>
            </a:xfrm>
            <a:prstGeom prst="line">
              <a:avLst/>
            </a:prstGeom>
            <a:noFill/>
            <a:ln w="9525">
              <a:solidFill>
                <a:schemeClr val="tx1"/>
              </a:solidFill>
              <a:round/>
              <a:headEnd/>
              <a:tailEnd/>
            </a:ln>
            <a:effectLst/>
          </p:spPr>
          <p:txBody>
            <a:bodyPr/>
            <a:lstStyle/>
            <a:p>
              <a:endParaRPr lang="tr-TR"/>
            </a:p>
          </p:txBody>
        </p:sp>
        <p:sp>
          <p:nvSpPr>
            <p:cNvPr id="538634" name="Line 10"/>
            <p:cNvSpPr>
              <a:spLocks noChangeShapeType="1"/>
            </p:cNvSpPr>
            <p:nvPr/>
          </p:nvSpPr>
          <p:spPr bwMode="auto">
            <a:xfrm>
              <a:off x="1404" y="959"/>
              <a:ext cx="654" cy="0"/>
            </a:xfrm>
            <a:prstGeom prst="line">
              <a:avLst/>
            </a:prstGeom>
            <a:noFill/>
            <a:ln w="9525">
              <a:solidFill>
                <a:schemeClr val="tx1"/>
              </a:solidFill>
              <a:round/>
              <a:headEnd/>
              <a:tailEnd/>
            </a:ln>
            <a:effectLst/>
          </p:spPr>
          <p:txBody>
            <a:bodyPr/>
            <a:lstStyle/>
            <a:p>
              <a:endParaRPr lang="tr-TR"/>
            </a:p>
          </p:txBody>
        </p:sp>
        <p:sp>
          <p:nvSpPr>
            <p:cNvPr id="538635" name="Line 11"/>
            <p:cNvSpPr>
              <a:spLocks noChangeShapeType="1"/>
            </p:cNvSpPr>
            <p:nvPr/>
          </p:nvSpPr>
          <p:spPr bwMode="auto">
            <a:xfrm>
              <a:off x="2058" y="959"/>
              <a:ext cx="0" cy="481"/>
            </a:xfrm>
            <a:prstGeom prst="line">
              <a:avLst/>
            </a:prstGeom>
            <a:noFill/>
            <a:ln w="9525">
              <a:solidFill>
                <a:schemeClr val="tx1"/>
              </a:solidFill>
              <a:prstDash val="sysDot"/>
              <a:round/>
              <a:headEnd/>
              <a:tailEnd/>
            </a:ln>
            <a:effectLst/>
          </p:spPr>
          <p:txBody>
            <a:bodyPr/>
            <a:lstStyle/>
            <a:p>
              <a:endParaRPr lang="tr-TR"/>
            </a:p>
          </p:txBody>
        </p:sp>
        <p:sp>
          <p:nvSpPr>
            <p:cNvPr id="538636" name="Freeform 12"/>
            <p:cNvSpPr>
              <a:spLocks/>
            </p:cNvSpPr>
            <p:nvPr/>
          </p:nvSpPr>
          <p:spPr bwMode="auto">
            <a:xfrm>
              <a:off x="1420" y="959"/>
              <a:ext cx="2" cy="481"/>
            </a:xfrm>
            <a:custGeom>
              <a:avLst/>
              <a:gdLst/>
              <a:ahLst/>
              <a:cxnLst>
                <a:cxn ang="0">
                  <a:pos x="0" y="0"/>
                </a:cxn>
                <a:cxn ang="0">
                  <a:pos x="0" y="240"/>
                </a:cxn>
              </a:cxnLst>
              <a:rect l="0" t="0" r="r" b="b"/>
              <a:pathLst>
                <a:path w="1" h="240">
                  <a:moveTo>
                    <a:pt x="0" y="0"/>
                  </a:moveTo>
                  <a:lnTo>
                    <a:pt x="0" y="240"/>
                  </a:lnTo>
                </a:path>
              </a:pathLst>
            </a:custGeom>
            <a:noFill/>
            <a:ln w="9525" cap="flat" cmpd="sng">
              <a:solidFill>
                <a:schemeClr val="tx1"/>
              </a:solidFill>
              <a:prstDash val="sysDot"/>
              <a:round/>
              <a:headEnd type="none" w="med" len="med"/>
              <a:tailEnd type="none" w="med" len="med"/>
            </a:ln>
            <a:effectLst/>
          </p:spPr>
          <p:txBody>
            <a:bodyPr/>
            <a:lstStyle/>
            <a:p>
              <a:endParaRPr lang="tr-TR"/>
            </a:p>
          </p:txBody>
        </p:sp>
        <p:graphicFrame>
          <p:nvGraphicFramePr>
            <p:cNvPr id="538637" name="Object 13"/>
            <p:cNvGraphicFramePr>
              <a:graphicFrameLocks noChangeAspect="1"/>
            </p:cNvGraphicFramePr>
            <p:nvPr/>
          </p:nvGraphicFramePr>
          <p:xfrm>
            <a:off x="1124" y="384"/>
            <a:ext cx="233" cy="288"/>
          </p:xfrm>
          <a:graphic>
            <a:graphicData uri="http://schemas.openxmlformats.org/presentationml/2006/ole">
              <p:oleObj spid="_x0000_s538637" name="Equation" r:id="rId3" imgW="190440" imgH="228600" progId="Equation.DSMT4">
                <p:embed/>
              </p:oleObj>
            </a:graphicData>
          </a:graphic>
        </p:graphicFrame>
        <p:graphicFrame>
          <p:nvGraphicFramePr>
            <p:cNvPr id="538638" name="Object 14"/>
            <p:cNvGraphicFramePr>
              <a:graphicFrameLocks noChangeAspect="1"/>
            </p:cNvGraphicFramePr>
            <p:nvPr/>
          </p:nvGraphicFramePr>
          <p:xfrm>
            <a:off x="1311" y="1440"/>
            <a:ext cx="218" cy="304"/>
          </p:xfrm>
          <a:graphic>
            <a:graphicData uri="http://schemas.openxmlformats.org/presentationml/2006/ole">
              <p:oleObj spid="_x0000_s538638" name="Equation" r:id="rId4" imgW="177480" imgH="241200" progId="Equation.DSMT4">
                <p:embed/>
              </p:oleObj>
            </a:graphicData>
          </a:graphic>
        </p:graphicFrame>
        <p:graphicFrame>
          <p:nvGraphicFramePr>
            <p:cNvPr id="538639" name="Object 15"/>
            <p:cNvGraphicFramePr>
              <a:graphicFrameLocks noChangeAspect="1"/>
            </p:cNvGraphicFramePr>
            <p:nvPr/>
          </p:nvGraphicFramePr>
          <p:xfrm>
            <a:off x="1973" y="1448"/>
            <a:ext cx="202" cy="288"/>
          </p:xfrm>
          <a:graphic>
            <a:graphicData uri="http://schemas.openxmlformats.org/presentationml/2006/ole">
              <p:oleObj spid="_x0000_s538639" name="Equation" r:id="rId5" imgW="164880" imgH="228600" progId="Equation.DSMT4">
                <p:embed/>
              </p:oleObj>
            </a:graphicData>
          </a:graphic>
        </p:graphicFrame>
        <p:graphicFrame>
          <p:nvGraphicFramePr>
            <p:cNvPr id="538640" name="Object 16"/>
            <p:cNvGraphicFramePr>
              <a:graphicFrameLocks noChangeAspect="1"/>
            </p:cNvGraphicFramePr>
            <p:nvPr/>
          </p:nvGraphicFramePr>
          <p:xfrm>
            <a:off x="2439" y="1256"/>
            <a:ext cx="202" cy="288"/>
          </p:xfrm>
          <a:graphic>
            <a:graphicData uri="http://schemas.openxmlformats.org/presentationml/2006/ole">
              <p:oleObj spid="_x0000_s538640" name="Equation" r:id="rId6" imgW="164880" imgH="228600" progId="Equation.DSMT4">
                <p:embed/>
              </p:oleObj>
            </a:graphicData>
          </a:graphic>
        </p:graphicFrame>
        <p:graphicFrame>
          <p:nvGraphicFramePr>
            <p:cNvPr id="538641" name="Object 17"/>
            <p:cNvGraphicFramePr>
              <a:graphicFrameLocks noChangeAspect="1"/>
            </p:cNvGraphicFramePr>
            <p:nvPr/>
          </p:nvGraphicFramePr>
          <p:xfrm>
            <a:off x="2618" y="864"/>
            <a:ext cx="1042" cy="560"/>
          </p:xfrm>
          <a:graphic>
            <a:graphicData uri="http://schemas.openxmlformats.org/presentationml/2006/ole">
              <p:oleObj spid="_x0000_s538641" name="Equation" r:id="rId7" imgW="850680" imgH="444240" progId="Equation.DSMT4">
                <p:embed/>
              </p:oleObj>
            </a:graphicData>
          </a:graphic>
        </p:graphicFrame>
        <p:sp>
          <p:nvSpPr>
            <p:cNvPr id="538642" name="Text Box 18"/>
            <p:cNvSpPr txBox="1">
              <a:spLocks noChangeArrowheads="1"/>
            </p:cNvSpPr>
            <p:nvPr/>
          </p:nvSpPr>
          <p:spPr bwMode="auto">
            <a:xfrm>
              <a:off x="1124" y="480"/>
              <a:ext cx="2801" cy="231"/>
            </a:xfrm>
            <a:prstGeom prst="rect">
              <a:avLst/>
            </a:prstGeom>
            <a:noFill/>
            <a:ln w="9525">
              <a:noFill/>
              <a:miter lim="800000"/>
              <a:headEnd/>
              <a:tailEnd/>
            </a:ln>
            <a:effectLst/>
          </p:spPr>
          <p:txBody>
            <a:bodyPr>
              <a:spAutoFit/>
            </a:bodyPr>
            <a:lstStyle/>
            <a:p>
              <a:pPr algn="ctr">
                <a:spcBef>
                  <a:spcPct val="50000"/>
                </a:spcBef>
              </a:pPr>
              <a:r>
                <a:rPr lang="tr-TR">
                  <a:latin typeface="Times New Roman" pitchFamily="18" charset="0"/>
                </a:rPr>
                <a:t>Birim deformasyon sünekliği</a:t>
              </a:r>
              <a:endParaRPr lang="en-US">
                <a:latin typeface="Times New Roman" pitchFamily="18" charset="0"/>
              </a:endParaRPr>
            </a:p>
          </p:txBody>
        </p:sp>
      </p:grpSp>
      <p:grpSp>
        <p:nvGrpSpPr>
          <p:cNvPr id="538667" name="Group 43"/>
          <p:cNvGrpSpPr>
            <a:grpSpLocks/>
          </p:cNvGrpSpPr>
          <p:nvPr/>
        </p:nvGrpSpPr>
        <p:grpSpPr bwMode="auto">
          <a:xfrm>
            <a:off x="4435475" y="877888"/>
            <a:ext cx="4459288" cy="2095500"/>
            <a:chOff x="1116" y="1672"/>
            <a:chExt cx="2809" cy="1320"/>
          </a:xfrm>
        </p:grpSpPr>
        <p:sp>
          <p:nvSpPr>
            <p:cNvPr id="538643" name="Line 19"/>
            <p:cNvSpPr>
              <a:spLocks noChangeShapeType="1"/>
            </p:cNvSpPr>
            <p:nvPr/>
          </p:nvSpPr>
          <p:spPr bwMode="auto">
            <a:xfrm flipV="1">
              <a:off x="1124" y="1728"/>
              <a:ext cx="0" cy="960"/>
            </a:xfrm>
            <a:prstGeom prst="line">
              <a:avLst/>
            </a:prstGeom>
            <a:noFill/>
            <a:ln w="9525">
              <a:solidFill>
                <a:schemeClr val="tx1"/>
              </a:solidFill>
              <a:round/>
              <a:headEnd/>
              <a:tailEnd type="triangle" w="med" len="med"/>
            </a:ln>
            <a:effectLst/>
          </p:spPr>
          <p:txBody>
            <a:bodyPr/>
            <a:lstStyle/>
            <a:p>
              <a:endParaRPr lang="tr-TR"/>
            </a:p>
          </p:txBody>
        </p:sp>
        <p:sp>
          <p:nvSpPr>
            <p:cNvPr id="538644" name="Line 20"/>
            <p:cNvSpPr>
              <a:spLocks noChangeShapeType="1"/>
            </p:cNvSpPr>
            <p:nvPr/>
          </p:nvSpPr>
          <p:spPr bwMode="auto">
            <a:xfrm>
              <a:off x="1124" y="2688"/>
              <a:ext cx="1307" cy="0"/>
            </a:xfrm>
            <a:prstGeom prst="line">
              <a:avLst/>
            </a:prstGeom>
            <a:noFill/>
            <a:ln w="9525">
              <a:solidFill>
                <a:schemeClr val="tx1"/>
              </a:solidFill>
              <a:round/>
              <a:headEnd/>
              <a:tailEnd type="triangle" w="med" len="med"/>
            </a:ln>
            <a:effectLst/>
          </p:spPr>
          <p:txBody>
            <a:bodyPr/>
            <a:lstStyle/>
            <a:p>
              <a:endParaRPr lang="tr-TR"/>
            </a:p>
          </p:txBody>
        </p:sp>
        <p:sp>
          <p:nvSpPr>
            <p:cNvPr id="538645" name="Line 21"/>
            <p:cNvSpPr>
              <a:spLocks noChangeShapeType="1"/>
            </p:cNvSpPr>
            <p:nvPr/>
          </p:nvSpPr>
          <p:spPr bwMode="auto">
            <a:xfrm>
              <a:off x="2058" y="2128"/>
              <a:ext cx="0" cy="560"/>
            </a:xfrm>
            <a:prstGeom prst="line">
              <a:avLst/>
            </a:prstGeom>
            <a:noFill/>
            <a:ln w="9525">
              <a:solidFill>
                <a:schemeClr val="tx1"/>
              </a:solidFill>
              <a:prstDash val="sysDot"/>
              <a:round/>
              <a:headEnd/>
              <a:tailEnd/>
            </a:ln>
            <a:effectLst/>
          </p:spPr>
          <p:txBody>
            <a:bodyPr/>
            <a:lstStyle/>
            <a:p>
              <a:endParaRPr lang="tr-TR"/>
            </a:p>
          </p:txBody>
        </p:sp>
        <p:sp>
          <p:nvSpPr>
            <p:cNvPr id="538646" name="Freeform 22"/>
            <p:cNvSpPr>
              <a:spLocks/>
            </p:cNvSpPr>
            <p:nvPr/>
          </p:nvSpPr>
          <p:spPr bwMode="auto">
            <a:xfrm>
              <a:off x="1420" y="2208"/>
              <a:ext cx="2" cy="480"/>
            </a:xfrm>
            <a:custGeom>
              <a:avLst/>
              <a:gdLst/>
              <a:ahLst/>
              <a:cxnLst>
                <a:cxn ang="0">
                  <a:pos x="0" y="0"/>
                </a:cxn>
                <a:cxn ang="0">
                  <a:pos x="0" y="240"/>
                </a:cxn>
              </a:cxnLst>
              <a:rect l="0" t="0" r="r" b="b"/>
              <a:pathLst>
                <a:path w="1" h="240">
                  <a:moveTo>
                    <a:pt x="0" y="0"/>
                  </a:moveTo>
                  <a:lnTo>
                    <a:pt x="0" y="240"/>
                  </a:lnTo>
                </a:path>
              </a:pathLst>
            </a:custGeom>
            <a:noFill/>
            <a:ln w="9525" cap="flat" cmpd="sng">
              <a:solidFill>
                <a:schemeClr val="tx1"/>
              </a:solidFill>
              <a:prstDash val="sysDot"/>
              <a:round/>
              <a:headEnd type="none" w="med" len="med"/>
              <a:tailEnd type="none" w="med" len="med"/>
            </a:ln>
            <a:effectLst/>
          </p:spPr>
          <p:txBody>
            <a:bodyPr/>
            <a:lstStyle/>
            <a:p>
              <a:endParaRPr lang="tr-TR"/>
            </a:p>
          </p:txBody>
        </p:sp>
        <p:graphicFrame>
          <p:nvGraphicFramePr>
            <p:cNvPr id="538647" name="Object 23"/>
            <p:cNvGraphicFramePr>
              <a:graphicFrameLocks noChangeAspect="1"/>
            </p:cNvGraphicFramePr>
            <p:nvPr/>
          </p:nvGraphicFramePr>
          <p:xfrm>
            <a:off x="1116" y="1672"/>
            <a:ext cx="249" cy="208"/>
          </p:xfrm>
          <a:graphic>
            <a:graphicData uri="http://schemas.openxmlformats.org/presentationml/2006/ole">
              <p:oleObj spid="_x0000_s538647" name="Equation" r:id="rId8" imgW="203040" imgH="164880" progId="Equation.DSMT4">
                <p:embed/>
              </p:oleObj>
            </a:graphicData>
          </a:graphic>
        </p:graphicFrame>
        <p:graphicFrame>
          <p:nvGraphicFramePr>
            <p:cNvPr id="538648" name="Object 24"/>
            <p:cNvGraphicFramePr>
              <a:graphicFrameLocks noChangeAspect="1"/>
            </p:cNvGraphicFramePr>
            <p:nvPr/>
          </p:nvGraphicFramePr>
          <p:xfrm>
            <a:off x="1319" y="2688"/>
            <a:ext cx="202" cy="304"/>
          </p:xfrm>
          <a:graphic>
            <a:graphicData uri="http://schemas.openxmlformats.org/presentationml/2006/ole">
              <p:oleObj spid="_x0000_s538648" name="Equation" r:id="rId9" imgW="164880" imgH="241200" progId="Equation.DSMT4">
                <p:embed/>
              </p:oleObj>
            </a:graphicData>
          </a:graphic>
        </p:graphicFrame>
        <p:graphicFrame>
          <p:nvGraphicFramePr>
            <p:cNvPr id="538649" name="Object 25"/>
            <p:cNvGraphicFramePr>
              <a:graphicFrameLocks noChangeAspect="1"/>
            </p:cNvGraphicFramePr>
            <p:nvPr/>
          </p:nvGraphicFramePr>
          <p:xfrm>
            <a:off x="1973" y="2696"/>
            <a:ext cx="202" cy="288"/>
          </p:xfrm>
          <a:graphic>
            <a:graphicData uri="http://schemas.openxmlformats.org/presentationml/2006/ole">
              <p:oleObj spid="_x0000_s538649" name="Equation" r:id="rId10" imgW="164880" imgH="228600" progId="Equation.DSMT4">
                <p:embed/>
              </p:oleObj>
            </a:graphicData>
          </a:graphic>
        </p:graphicFrame>
        <p:graphicFrame>
          <p:nvGraphicFramePr>
            <p:cNvPr id="538650" name="Object 26"/>
            <p:cNvGraphicFramePr>
              <a:graphicFrameLocks noChangeAspect="1"/>
            </p:cNvGraphicFramePr>
            <p:nvPr/>
          </p:nvGraphicFramePr>
          <p:xfrm>
            <a:off x="2463" y="2520"/>
            <a:ext cx="155" cy="256"/>
          </p:xfrm>
          <a:graphic>
            <a:graphicData uri="http://schemas.openxmlformats.org/presentationml/2006/ole">
              <p:oleObj spid="_x0000_s538650" name="Equation" r:id="rId11" imgW="126720" imgH="203040" progId="Equation.DSMT4">
                <p:embed/>
              </p:oleObj>
            </a:graphicData>
          </a:graphic>
        </p:graphicFrame>
        <p:graphicFrame>
          <p:nvGraphicFramePr>
            <p:cNvPr id="538651" name="Object 27"/>
            <p:cNvGraphicFramePr>
              <a:graphicFrameLocks noChangeAspect="1"/>
            </p:cNvGraphicFramePr>
            <p:nvPr/>
          </p:nvGraphicFramePr>
          <p:xfrm>
            <a:off x="2625" y="2111"/>
            <a:ext cx="1028" cy="562"/>
          </p:xfrm>
          <a:graphic>
            <a:graphicData uri="http://schemas.openxmlformats.org/presentationml/2006/ole">
              <p:oleObj spid="_x0000_s538651" name="Equation" r:id="rId12" imgW="838080" imgH="444240" progId="Equation.DSMT4">
                <p:embed/>
              </p:oleObj>
            </a:graphicData>
          </a:graphic>
        </p:graphicFrame>
        <p:sp>
          <p:nvSpPr>
            <p:cNvPr id="538652" name="Text Box 28"/>
            <p:cNvSpPr txBox="1">
              <a:spLocks noChangeArrowheads="1"/>
            </p:cNvSpPr>
            <p:nvPr/>
          </p:nvSpPr>
          <p:spPr bwMode="auto">
            <a:xfrm>
              <a:off x="1124" y="1728"/>
              <a:ext cx="2801" cy="231"/>
            </a:xfrm>
            <a:prstGeom prst="rect">
              <a:avLst/>
            </a:prstGeom>
            <a:noFill/>
            <a:ln w="9525">
              <a:noFill/>
              <a:miter lim="800000"/>
              <a:headEnd/>
              <a:tailEnd/>
            </a:ln>
            <a:effectLst/>
          </p:spPr>
          <p:txBody>
            <a:bodyPr>
              <a:spAutoFit/>
            </a:bodyPr>
            <a:lstStyle/>
            <a:p>
              <a:pPr algn="ctr">
                <a:spcBef>
                  <a:spcPct val="50000"/>
                </a:spcBef>
              </a:pPr>
              <a:r>
                <a:rPr lang="tr-TR">
                  <a:latin typeface="Times New Roman" pitchFamily="18" charset="0"/>
                </a:rPr>
                <a:t>Birim eğrilik sünekliği</a:t>
              </a:r>
              <a:endParaRPr lang="en-US">
                <a:latin typeface="Times New Roman" pitchFamily="18" charset="0"/>
              </a:endParaRPr>
            </a:p>
          </p:txBody>
        </p:sp>
        <p:sp>
          <p:nvSpPr>
            <p:cNvPr id="538653" name="Freeform 29"/>
            <p:cNvSpPr>
              <a:spLocks/>
            </p:cNvSpPr>
            <p:nvPr/>
          </p:nvSpPr>
          <p:spPr bwMode="auto">
            <a:xfrm>
              <a:off x="1124" y="2111"/>
              <a:ext cx="934" cy="593"/>
            </a:xfrm>
            <a:custGeom>
              <a:avLst/>
              <a:gdLst/>
              <a:ahLst/>
              <a:cxnLst>
                <a:cxn ang="0">
                  <a:pos x="0" y="296"/>
                </a:cxn>
                <a:cxn ang="0">
                  <a:pos x="144" y="56"/>
                </a:cxn>
                <a:cxn ang="0">
                  <a:pos x="384" y="8"/>
                </a:cxn>
                <a:cxn ang="0">
                  <a:pos x="480" y="8"/>
                </a:cxn>
              </a:cxnLst>
              <a:rect l="0" t="0" r="r" b="b"/>
              <a:pathLst>
                <a:path w="480" h="296">
                  <a:moveTo>
                    <a:pt x="0" y="296"/>
                  </a:moveTo>
                  <a:cubicBezTo>
                    <a:pt x="40" y="200"/>
                    <a:pt x="80" y="104"/>
                    <a:pt x="144" y="56"/>
                  </a:cubicBezTo>
                  <a:cubicBezTo>
                    <a:pt x="208" y="8"/>
                    <a:pt x="328" y="16"/>
                    <a:pt x="384" y="8"/>
                  </a:cubicBezTo>
                  <a:cubicBezTo>
                    <a:pt x="440" y="0"/>
                    <a:pt x="460" y="4"/>
                    <a:pt x="480" y="8"/>
                  </a:cubicBezTo>
                </a:path>
              </a:pathLst>
            </a:custGeom>
            <a:noFill/>
            <a:ln w="9525" cap="flat" cmpd="sng">
              <a:solidFill>
                <a:schemeClr val="tx1"/>
              </a:solidFill>
              <a:prstDash val="solid"/>
              <a:round/>
              <a:headEnd type="none" w="med" len="med"/>
              <a:tailEnd type="none" w="med" len="med"/>
            </a:ln>
            <a:effectLst/>
          </p:spPr>
          <p:txBody>
            <a:bodyPr/>
            <a:lstStyle/>
            <a:p>
              <a:endParaRPr lang="tr-TR"/>
            </a:p>
          </p:txBody>
        </p:sp>
      </p:grpSp>
      <p:grpSp>
        <p:nvGrpSpPr>
          <p:cNvPr id="538668" name="Group 44"/>
          <p:cNvGrpSpPr>
            <a:grpSpLocks/>
          </p:cNvGrpSpPr>
          <p:nvPr/>
        </p:nvGrpSpPr>
        <p:grpSpPr bwMode="auto">
          <a:xfrm>
            <a:off x="2270125" y="4067175"/>
            <a:ext cx="4446588" cy="2095500"/>
            <a:chOff x="1116" y="2968"/>
            <a:chExt cx="2801" cy="1320"/>
          </a:xfrm>
        </p:grpSpPr>
        <p:sp>
          <p:nvSpPr>
            <p:cNvPr id="538654" name="Line 30"/>
            <p:cNvSpPr>
              <a:spLocks noChangeShapeType="1"/>
            </p:cNvSpPr>
            <p:nvPr/>
          </p:nvSpPr>
          <p:spPr bwMode="auto">
            <a:xfrm flipV="1">
              <a:off x="1116" y="3024"/>
              <a:ext cx="0" cy="961"/>
            </a:xfrm>
            <a:prstGeom prst="line">
              <a:avLst/>
            </a:prstGeom>
            <a:noFill/>
            <a:ln w="9525">
              <a:solidFill>
                <a:schemeClr val="tx1"/>
              </a:solidFill>
              <a:round/>
              <a:headEnd/>
              <a:tailEnd type="triangle" w="med" len="med"/>
            </a:ln>
            <a:effectLst/>
          </p:spPr>
          <p:txBody>
            <a:bodyPr/>
            <a:lstStyle/>
            <a:p>
              <a:endParaRPr lang="tr-TR"/>
            </a:p>
          </p:txBody>
        </p:sp>
        <p:sp>
          <p:nvSpPr>
            <p:cNvPr id="538655" name="Line 31"/>
            <p:cNvSpPr>
              <a:spLocks noChangeShapeType="1"/>
            </p:cNvSpPr>
            <p:nvPr/>
          </p:nvSpPr>
          <p:spPr bwMode="auto">
            <a:xfrm>
              <a:off x="1116" y="3985"/>
              <a:ext cx="1308" cy="0"/>
            </a:xfrm>
            <a:prstGeom prst="line">
              <a:avLst/>
            </a:prstGeom>
            <a:noFill/>
            <a:ln w="9525">
              <a:solidFill>
                <a:schemeClr val="tx1"/>
              </a:solidFill>
              <a:round/>
              <a:headEnd/>
              <a:tailEnd type="triangle" w="med" len="med"/>
            </a:ln>
            <a:effectLst/>
          </p:spPr>
          <p:txBody>
            <a:bodyPr/>
            <a:lstStyle/>
            <a:p>
              <a:endParaRPr lang="tr-TR"/>
            </a:p>
          </p:txBody>
        </p:sp>
        <p:sp>
          <p:nvSpPr>
            <p:cNvPr id="538656" name="Freeform 32"/>
            <p:cNvSpPr>
              <a:spLocks/>
            </p:cNvSpPr>
            <p:nvPr/>
          </p:nvSpPr>
          <p:spPr bwMode="auto">
            <a:xfrm>
              <a:off x="2061" y="3456"/>
              <a:ext cx="5" cy="520"/>
            </a:xfrm>
            <a:custGeom>
              <a:avLst/>
              <a:gdLst/>
              <a:ahLst/>
              <a:cxnLst>
                <a:cxn ang="0">
                  <a:pos x="0" y="0"/>
                </a:cxn>
                <a:cxn ang="0">
                  <a:pos x="2" y="260"/>
                </a:cxn>
              </a:cxnLst>
              <a:rect l="0" t="0" r="r" b="b"/>
              <a:pathLst>
                <a:path w="2" h="260">
                  <a:moveTo>
                    <a:pt x="0" y="0"/>
                  </a:moveTo>
                  <a:lnTo>
                    <a:pt x="2" y="260"/>
                  </a:lnTo>
                </a:path>
              </a:pathLst>
            </a:custGeom>
            <a:noFill/>
            <a:ln w="9525" cap="flat" cmpd="sng">
              <a:solidFill>
                <a:schemeClr val="tx1"/>
              </a:solidFill>
              <a:prstDash val="sysDot"/>
              <a:round/>
              <a:headEnd type="none" w="med" len="med"/>
              <a:tailEnd type="none" w="med" len="med"/>
            </a:ln>
            <a:effectLst/>
          </p:spPr>
          <p:txBody>
            <a:bodyPr/>
            <a:lstStyle/>
            <a:p>
              <a:endParaRPr lang="tr-TR"/>
            </a:p>
          </p:txBody>
        </p:sp>
        <p:sp>
          <p:nvSpPr>
            <p:cNvPr id="538657" name="Freeform 33"/>
            <p:cNvSpPr>
              <a:spLocks/>
            </p:cNvSpPr>
            <p:nvPr/>
          </p:nvSpPr>
          <p:spPr bwMode="auto">
            <a:xfrm>
              <a:off x="1412" y="3503"/>
              <a:ext cx="2" cy="482"/>
            </a:xfrm>
            <a:custGeom>
              <a:avLst/>
              <a:gdLst/>
              <a:ahLst/>
              <a:cxnLst>
                <a:cxn ang="0">
                  <a:pos x="0" y="0"/>
                </a:cxn>
                <a:cxn ang="0">
                  <a:pos x="0" y="240"/>
                </a:cxn>
              </a:cxnLst>
              <a:rect l="0" t="0" r="r" b="b"/>
              <a:pathLst>
                <a:path w="1" h="240">
                  <a:moveTo>
                    <a:pt x="0" y="0"/>
                  </a:moveTo>
                  <a:lnTo>
                    <a:pt x="0" y="240"/>
                  </a:lnTo>
                </a:path>
              </a:pathLst>
            </a:custGeom>
            <a:noFill/>
            <a:ln w="9525" cap="flat" cmpd="sng">
              <a:solidFill>
                <a:schemeClr val="tx1"/>
              </a:solidFill>
              <a:prstDash val="sysDot"/>
              <a:round/>
              <a:headEnd type="none" w="med" len="med"/>
              <a:tailEnd type="none" w="med" len="med"/>
            </a:ln>
            <a:effectLst/>
          </p:spPr>
          <p:txBody>
            <a:bodyPr/>
            <a:lstStyle/>
            <a:p>
              <a:endParaRPr lang="tr-TR"/>
            </a:p>
          </p:txBody>
        </p:sp>
        <p:graphicFrame>
          <p:nvGraphicFramePr>
            <p:cNvPr id="538658" name="Object 34"/>
            <p:cNvGraphicFramePr>
              <a:graphicFrameLocks noChangeAspect="1"/>
            </p:cNvGraphicFramePr>
            <p:nvPr/>
          </p:nvGraphicFramePr>
          <p:xfrm>
            <a:off x="1132" y="2968"/>
            <a:ext cx="203" cy="208"/>
          </p:xfrm>
          <a:graphic>
            <a:graphicData uri="http://schemas.openxmlformats.org/presentationml/2006/ole">
              <p:oleObj spid="_x0000_s538658" name="Equation" r:id="rId13" imgW="164880" imgH="164880" progId="Equation.DSMT4">
                <p:embed/>
              </p:oleObj>
            </a:graphicData>
          </a:graphic>
        </p:graphicFrame>
        <p:graphicFrame>
          <p:nvGraphicFramePr>
            <p:cNvPr id="538659" name="Object 35"/>
            <p:cNvGraphicFramePr>
              <a:graphicFrameLocks noChangeAspect="1"/>
            </p:cNvGraphicFramePr>
            <p:nvPr/>
          </p:nvGraphicFramePr>
          <p:xfrm>
            <a:off x="1288" y="3985"/>
            <a:ext cx="249" cy="303"/>
          </p:xfrm>
          <a:graphic>
            <a:graphicData uri="http://schemas.openxmlformats.org/presentationml/2006/ole">
              <p:oleObj spid="_x0000_s538659" name="Equation" r:id="rId14" imgW="203040" imgH="241200" progId="Equation.DSMT4">
                <p:embed/>
              </p:oleObj>
            </a:graphicData>
          </a:graphic>
        </p:graphicFrame>
        <p:graphicFrame>
          <p:nvGraphicFramePr>
            <p:cNvPr id="538660" name="Object 36"/>
            <p:cNvGraphicFramePr>
              <a:graphicFrameLocks noChangeAspect="1"/>
            </p:cNvGraphicFramePr>
            <p:nvPr/>
          </p:nvGraphicFramePr>
          <p:xfrm>
            <a:off x="1941" y="3992"/>
            <a:ext cx="249" cy="288"/>
          </p:xfrm>
          <a:graphic>
            <a:graphicData uri="http://schemas.openxmlformats.org/presentationml/2006/ole">
              <p:oleObj spid="_x0000_s538660" name="Equation" r:id="rId15" imgW="203040" imgH="228600" progId="Equation.DSMT4">
                <p:embed/>
              </p:oleObj>
            </a:graphicData>
          </a:graphic>
        </p:graphicFrame>
        <p:graphicFrame>
          <p:nvGraphicFramePr>
            <p:cNvPr id="538661" name="Object 37"/>
            <p:cNvGraphicFramePr>
              <a:graphicFrameLocks noChangeAspect="1"/>
            </p:cNvGraphicFramePr>
            <p:nvPr/>
          </p:nvGraphicFramePr>
          <p:xfrm>
            <a:off x="2447" y="3840"/>
            <a:ext cx="171" cy="208"/>
          </p:xfrm>
          <a:graphic>
            <a:graphicData uri="http://schemas.openxmlformats.org/presentationml/2006/ole">
              <p:oleObj spid="_x0000_s538661" name="Equation" r:id="rId16" imgW="139680" imgH="164880" progId="Equation.DSMT4">
                <p:embed/>
              </p:oleObj>
            </a:graphicData>
          </a:graphic>
        </p:graphicFrame>
        <p:graphicFrame>
          <p:nvGraphicFramePr>
            <p:cNvPr id="538662" name="Object 38"/>
            <p:cNvGraphicFramePr>
              <a:graphicFrameLocks noChangeAspect="1"/>
            </p:cNvGraphicFramePr>
            <p:nvPr/>
          </p:nvGraphicFramePr>
          <p:xfrm>
            <a:off x="2587" y="3408"/>
            <a:ext cx="1089" cy="560"/>
          </p:xfrm>
          <a:graphic>
            <a:graphicData uri="http://schemas.openxmlformats.org/presentationml/2006/ole">
              <p:oleObj spid="_x0000_s538662" name="Equation" r:id="rId17" imgW="888840" imgH="444240" progId="Equation.DSMT4">
                <p:embed/>
              </p:oleObj>
            </a:graphicData>
          </a:graphic>
        </p:graphicFrame>
        <p:sp>
          <p:nvSpPr>
            <p:cNvPr id="538663" name="Text Box 39"/>
            <p:cNvSpPr txBox="1">
              <a:spLocks noChangeArrowheads="1"/>
            </p:cNvSpPr>
            <p:nvPr/>
          </p:nvSpPr>
          <p:spPr bwMode="auto">
            <a:xfrm>
              <a:off x="1116" y="3024"/>
              <a:ext cx="2801" cy="231"/>
            </a:xfrm>
            <a:prstGeom prst="rect">
              <a:avLst/>
            </a:prstGeom>
            <a:noFill/>
            <a:ln w="9525">
              <a:noFill/>
              <a:miter lim="800000"/>
              <a:headEnd/>
              <a:tailEnd/>
            </a:ln>
            <a:effectLst/>
          </p:spPr>
          <p:txBody>
            <a:bodyPr>
              <a:spAutoFit/>
            </a:bodyPr>
            <a:lstStyle/>
            <a:p>
              <a:pPr algn="ctr">
                <a:spcBef>
                  <a:spcPct val="50000"/>
                </a:spcBef>
              </a:pPr>
              <a:r>
                <a:rPr lang="tr-TR">
                  <a:latin typeface="Times New Roman" pitchFamily="18" charset="0"/>
                </a:rPr>
                <a:t>Şekil değiştirme sünekliği</a:t>
              </a:r>
              <a:endParaRPr lang="en-US">
                <a:latin typeface="Times New Roman" pitchFamily="18" charset="0"/>
              </a:endParaRPr>
            </a:p>
          </p:txBody>
        </p:sp>
        <p:sp>
          <p:nvSpPr>
            <p:cNvPr id="538664" name="Freeform 40"/>
            <p:cNvSpPr>
              <a:spLocks/>
            </p:cNvSpPr>
            <p:nvPr/>
          </p:nvSpPr>
          <p:spPr bwMode="auto">
            <a:xfrm>
              <a:off x="1116" y="3430"/>
              <a:ext cx="958" cy="570"/>
            </a:xfrm>
            <a:custGeom>
              <a:avLst/>
              <a:gdLst/>
              <a:ahLst/>
              <a:cxnLst>
                <a:cxn ang="0">
                  <a:pos x="0" y="285"/>
                </a:cxn>
                <a:cxn ang="0">
                  <a:pos x="144" y="45"/>
                </a:cxn>
                <a:cxn ang="0">
                  <a:pos x="388" y="13"/>
                </a:cxn>
                <a:cxn ang="0">
                  <a:pos x="492" y="13"/>
                </a:cxn>
              </a:cxnLst>
              <a:rect l="0" t="0" r="r" b="b"/>
              <a:pathLst>
                <a:path w="492" h="285">
                  <a:moveTo>
                    <a:pt x="0" y="285"/>
                  </a:moveTo>
                  <a:cubicBezTo>
                    <a:pt x="40" y="189"/>
                    <a:pt x="79" y="90"/>
                    <a:pt x="144" y="45"/>
                  </a:cubicBezTo>
                  <a:cubicBezTo>
                    <a:pt x="209" y="0"/>
                    <a:pt x="330" y="18"/>
                    <a:pt x="388" y="13"/>
                  </a:cubicBezTo>
                  <a:cubicBezTo>
                    <a:pt x="446" y="8"/>
                    <a:pt x="470" y="13"/>
                    <a:pt x="492" y="13"/>
                  </a:cubicBezTo>
                </a:path>
              </a:pathLst>
            </a:custGeom>
            <a:noFill/>
            <a:ln w="9525" cap="flat" cmpd="sng">
              <a:solidFill>
                <a:schemeClr val="tx1"/>
              </a:solidFill>
              <a:prstDash val="solid"/>
              <a:round/>
              <a:headEnd type="none" w="med" len="med"/>
              <a:tailEnd type="none" w="med" len="med"/>
            </a:ln>
            <a:effectLst/>
          </p:spPr>
          <p:txBody>
            <a:bodyPr/>
            <a:lstStyle/>
            <a:p>
              <a:endParaRPr lang="tr-TR"/>
            </a:p>
          </p:txBody>
        </p:sp>
      </p:grpSp>
      <p:sp>
        <p:nvSpPr>
          <p:cNvPr id="538674" name="Text Box 50"/>
          <p:cNvSpPr txBox="1">
            <a:spLocks noChangeArrowheads="1"/>
          </p:cNvSpPr>
          <p:nvPr/>
        </p:nvSpPr>
        <p:spPr bwMode="auto">
          <a:xfrm>
            <a:off x="6537325" y="3181350"/>
            <a:ext cx="1336675" cy="366713"/>
          </a:xfrm>
          <a:prstGeom prst="rect">
            <a:avLst/>
          </a:prstGeom>
          <a:noFill/>
          <a:ln w="9525">
            <a:noFill/>
            <a:miter lim="800000"/>
            <a:headEnd/>
            <a:tailEnd/>
          </a:ln>
          <a:effectLst/>
        </p:spPr>
        <p:txBody>
          <a:bodyPr>
            <a:spAutoFit/>
          </a:bodyPr>
          <a:lstStyle/>
          <a:p>
            <a:pPr>
              <a:spcBef>
                <a:spcPct val="50000"/>
              </a:spcBef>
            </a:pPr>
            <a:r>
              <a:rPr lang="tr-TR">
                <a:solidFill>
                  <a:srgbClr val="FF3300"/>
                </a:solidFill>
              </a:rPr>
              <a:t>Kesit</a:t>
            </a:r>
          </a:p>
        </p:txBody>
      </p:sp>
      <p:sp>
        <p:nvSpPr>
          <p:cNvPr id="538675" name="Text Box 51"/>
          <p:cNvSpPr txBox="1">
            <a:spLocks noChangeArrowheads="1"/>
          </p:cNvSpPr>
          <p:nvPr/>
        </p:nvSpPr>
        <p:spPr bwMode="auto">
          <a:xfrm>
            <a:off x="668338" y="3235325"/>
            <a:ext cx="1296987" cy="366713"/>
          </a:xfrm>
          <a:prstGeom prst="rect">
            <a:avLst/>
          </a:prstGeom>
          <a:noFill/>
          <a:ln w="9525">
            <a:noFill/>
            <a:miter lim="800000"/>
            <a:headEnd/>
            <a:tailEnd/>
          </a:ln>
          <a:effectLst/>
        </p:spPr>
        <p:txBody>
          <a:bodyPr>
            <a:spAutoFit/>
          </a:bodyPr>
          <a:lstStyle/>
          <a:p>
            <a:pPr>
              <a:spcBef>
                <a:spcPct val="50000"/>
              </a:spcBef>
            </a:pPr>
            <a:r>
              <a:rPr lang="tr-TR">
                <a:solidFill>
                  <a:srgbClr val="FF3300"/>
                </a:solidFill>
              </a:rPr>
              <a:t>Malzeme</a:t>
            </a:r>
          </a:p>
        </p:txBody>
      </p:sp>
      <p:sp>
        <p:nvSpPr>
          <p:cNvPr id="538673" name="Text Box 49"/>
          <p:cNvSpPr txBox="1">
            <a:spLocks noChangeArrowheads="1"/>
          </p:cNvSpPr>
          <p:nvPr/>
        </p:nvSpPr>
        <p:spPr bwMode="auto">
          <a:xfrm>
            <a:off x="5184775" y="5788025"/>
            <a:ext cx="1050925" cy="366713"/>
          </a:xfrm>
          <a:prstGeom prst="rect">
            <a:avLst/>
          </a:prstGeom>
          <a:noFill/>
          <a:ln w="9525">
            <a:noFill/>
            <a:miter lim="800000"/>
            <a:headEnd/>
            <a:tailEnd/>
          </a:ln>
          <a:effectLst/>
        </p:spPr>
        <p:txBody>
          <a:bodyPr>
            <a:spAutoFit/>
          </a:bodyPr>
          <a:lstStyle/>
          <a:p>
            <a:pPr>
              <a:spcBef>
                <a:spcPct val="50000"/>
              </a:spcBef>
            </a:pPr>
            <a:r>
              <a:rPr lang="tr-TR">
                <a:solidFill>
                  <a:srgbClr val="FF3300"/>
                </a:solidFill>
              </a:rPr>
              <a:t>Sistem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38669"/>
                                        </p:tgtEl>
                                        <p:attrNameLst>
                                          <p:attrName>style.visibility</p:attrName>
                                        </p:attrNameLst>
                                      </p:cBhvr>
                                      <p:to>
                                        <p:strVal val="visible"/>
                                      </p:to>
                                    </p:set>
                                    <p:animEffect transition="in" filter="blinds(horizontal)">
                                      <p:cBhvr>
                                        <p:cTn id="7" dur="500"/>
                                        <p:tgtEl>
                                          <p:spTgt spid="53866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538669"/>
                                        </p:tgtEl>
                                      </p:cBhvr>
                                    </p:animEffect>
                                    <p:set>
                                      <p:cBhvr>
                                        <p:cTn id="12" dur="1" fill="hold">
                                          <p:stCondLst>
                                            <p:cond delay="499"/>
                                          </p:stCondLst>
                                        </p:cTn>
                                        <p:tgtEl>
                                          <p:spTgt spid="538669"/>
                                        </p:tgtEl>
                                        <p:attrNameLst>
                                          <p:attrName>style.visibility</p:attrName>
                                        </p:attrNameLst>
                                      </p:cBhvr>
                                      <p:to>
                                        <p:strVal val="hidden"/>
                                      </p:to>
                                    </p:set>
                                  </p:childTnLst>
                                </p:cTn>
                              </p:par>
                              <p:par>
                                <p:cTn id="13" presetID="3" presetClass="entr" presetSubtype="10" fill="hold" grpId="0" nodeType="withEffect">
                                  <p:stCondLst>
                                    <p:cond delay="0"/>
                                  </p:stCondLst>
                                  <p:childTnLst>
                                    <p:set>
                                      <p:cBhvr>
                                        <p:cTn id="14" dur="1" fill="hold">
                                          <p:stCondLst>
                                            <p:cond delay="0"/>
                                          </p:stCondLst>
                                        </p:cTn>
                                        <p:tgtEl>
                                          <p:spTgt spid="538671"/>
                                        </p:tgtEl>
                                        <p:attrNameLst>
                                          <p:attrName>style.visibility</p:attrName>
                                        </p:attrNameLst>
                                      </p:cBhvr>
                                      <p:to>
                                        <p:strVal val="visible"/>
                                      </p:to>
                                    </p:set>
                                    <p:animEffect transition="in" filter="blinds(horizontal)">
                                      <p:cBhvr>
                                        <p:cTn id="15" dur="500"/>
                                        <p:tgtEl>
                                          <p:spTgt spid="53867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538671"/>
                                        </p:tgtEl>
                                      </p:cBhvr>
                                    </p:animEffect>
                                    <p:set>
                                      <p:cBhvr>
                                        <p:cTn id="20" dur="1" fill="hold">
                                          <p:stCondLst>
                                            <p:cond delay="499"/>
                                          </p:stCondLst>
                                        </p:cTn>
                                        <p:tgtEl>
                                          <p:spTgt spid="538671"/>
                                        </p:tgtEl>
                                        <p:attrNameLst>
                                          <p:attrName>style.visibility</p:attrName>
                                        </p:attrNameLst>
                                      </p:cBhvr>
                                      <p:to>
                                        <p:strVal val="hidden"/>
                                      </p:to>
                                    </p:set>
                                  </p:childTnLst>
                                </p:cTn>
                              </p:par>
                              <p:par>
                                <p:cTn id="21" presetID="3" presetClass="entr" presetSubtype="10" fill="hold" grpId="0" nodeType="withEffect">
                                  <p:stCondLst>
                                    <p:cond delay="0"/>
                                  </p:stCondLst>
                                  <p:childTnLst>
                                    <p:set>
                                      <p:cBhvr>
                                        <p:cTn id="22" dur="1" fill="hold">
                                          <p:stCondLst>
                                            <p:cond delay="0"/>
                                          </p:stCondLst>
                                        </p:cTn>
                                        <p:tgtEl>
                                          <p:spTgt spid="538672"/>
                                        </p:tgtEl>
                                        <p:attrNameLst>
                                          <p:attrName>style.visibility</p:attrName>
                                        </p:attrNameLst>
                                      </p:cBhvr>
                                      <p:to>
                                        <p:strVal val="visible"/>
                                      </p:to>
                                    </p:set>
                                    <p:animEffect transition="in" filter="blinds(horizontal)">
                                      <p:cBhvr>
                                        <p:cTn id="23" dur="500"/>
                                        <p:tgtEl>
                                          <p:spTgt spid="538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72" grpId="0" animBg="1"/>
      <p:bldP spid="538671" grpId="0" animBg="1"/>
      <p:bldP spid="538671" grpId="1" animBg="1"/>
      <p:bldP spid="538669" grpId="0" animBg="1"/>
      <p:bldP spid="53866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D28276BA-C231-4408-994E-C80FA3AC0669}" type="slidenum">
              <a:rPr lang="tr-TR"/>
              <a:pPr/>
              <a:t>26</a:t>
            </a:fld>
            <a:r>
              <a:rPr lang="tr-TR"/>
              <a:t>/114</a:t>
            </a:r>
          </a:p>
        </p:txBody>
      </p:sp>
      <p:sp>
        <p:nvSpPr>
          <p:cNvPr id="542722" name="Rectangle 2"/>
          <p:cNvSpPr>
            <a:spLocks noGrp="1" noChangeArrowheads="1"/>
          </p:cNvSpPr>
          <p:nvPr>
            <p:ph type="title"/>
          </p:nvPr>
        </p:nvSpPr>
        <p:spPr>
          <a:solidFill>
            <a:schemeClr val="accent1"/>
          </a:solidFill>
        </p:spPr>
        <p:txBody>
          <a:bodyPr/>
          <a:lstStyle/>
          <a:p>
            <a:r>
              <a:rPr lang="tr-TR" noProof="1"/>
              <a:t>Süneklik</a:t>
            </a:r>
            <a:r>
              <a:rPr lang="tr-TR"/>
              <a:t> (2/2)</a:t>
            </a:r>
          </a:p>
        </p:txBody>
      </p:sp>
      <p:sp>
        <p:nvSpPr>
          <p:cNvPr id="542723" name="Rectangle 3"/>
          <p:cNvSpPr>
            <a:spLocks noGrp="1" noChangeArrowheads="1"/>
          </p:cNvSpPr>
          <p:nvPr>
            <p:ph type="body" idx="1"/>
          </p:nvPr>
        </p:nvSpPr>
        <p:spPr>
          <a:xfrm>
            <a:off x="200025" y="908050"/>
            <a:ext cx="8696325" cy="5434013"/>
          </a:xfrm>
        </p:spPr>
        <p:txBody>
          <a:bodyPr/>
          <a:lstStyle/>
          <a:p>
            <a:r>
              <a:rPr lang="tr-TR" sz="2000">
                <a:solidFill>
                  <a:srgbClr val="0000FF"/>
                </a:solidFill>
              </a:rPr>
              <a:t>Süneklik, taşıma gücünde önemli bir azalma olmadan enerji tüketebilme yeteneğidir</a:t>
            </a:r>
            <a:r>
              <a:rPr lang="tr-TR" sz="2000"/>
              <a:t>. Yönetmeliğimizde, yapı elemanlarının sünek davranarak yeterli enerjiyi tüketebilecekleri varsayımı ile, kestirilen deprem kuvvetleri R katsayıları ile azaltılmaktadır. Bu nedenle Yönetmelikteki kuvvetler kullanılarak yapılan bir tasarımda süneklik mutlaka sağlanmalıdır. </a:t>
            </a:r>
            <a:r>
              <a:rPr lang="tr-TR" sz="2000">
                <a:solidFill>
                  <a:srgbClr val="0000FF"/>
                </a:solidFill>
              </a:rPr>
              <a:t>Süneklik sağlanmadığı takdirde yönetmelikteki süneklik düzeyi "normal sistemler" temel alınmalı ve R katsayısı yarı yarıya azaltılmalıdır. </a:t>
            </a:r>
          </a:p>
          <a:p>
            <a:endParaRPr lang="tr-TR" sz="2000">
              <a:solidFill>
                <a:srgbClr val="0000FF"/>
              </a:solidFill>
            </a:endParaRPr>
          </a:p>
          <a:p>
            <a:r>
              <a:rPr lang="tr-TR" sz="2000"/>
              <a:t>Sünekliğin sağlanabilmesi için aşağıdaki koşullara dikkat edilmelidir.</a:t>
            </a:r>
          </a:p>
          <a:p>
            <a:pPr lvl="1"/>
            <a:r>
              <a:rPr lang="tr-TR" sz="2000" i="1">
                <a:latin typeface="Tahoma" charset="0"/>
              </a:rPr>
              <a:t>Kiriş ve kolon uçları sık ve kapalı etriyelerle sarılmalıdır.</a:t>
            </a:r>
          </a:p>
          <a:p>
            <a:pPr lvl="1"/>
            <a:r>
              <a:rPr lang="tr-TR" sz="2000" i="1">
                <a:latin typeface="Tahoma" charset="0"/>
              </a:rPr>
              <a:t>Yönetmelikteki kenetlenme ve bindirme boylarına uyulmalıdır.</a:t>
            </a:r>
          </a:p>
          <a:p>
            <a:pPr lvl="1"/>
            <a:r>
              <a:rPr lang="tr-TR" sz="2000" i="1">
                <a:latin typeface="Tahoma" charset="0"/>
              </a:rPr>
              <a:t>Kiriş ve kolonlarda kapasite dizaynı yapılarak kesme kırılması önlenmelidir.</a:t>
            </a:r>
          </a:p>
          <a:p>
            <a:pPr lvl="1"/>
            <a:r>
              <a:rPr lang="tr-TR" sz="2000" i="1">
                <a:latin typeface="Tahoma" charset="0"/>
              </a:rPr>
              <a:t>Yönetmelikte öngörülen donatı sınırlarına ve detaylarına uyulmalıdır.</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41F83FF3-EAD6-418F-8854-F52D4873AFCB}" type="slidenum">
              <a:rPr lang="tr-TR"/>
              <a:pPr/>
              <a:t>27</a:t>
            </a:fld>
            <a:r>
              <a:rPr lang="tr-TR"/>
              <a:t>/114</a:t>
            </a:r>
          </a:p>
        </p:txBody>
      </p:sp>
      <p:sp>
        <p:nvSpPr>
          <p:cNvPr id="745474" name="Rectangle 2"/>
          <p:cNvSpPr>
            <a:spLocks noGrp="1" noChangeArrowheads="1"/>
          </p:cNvSpPr>
          <p:nvPr>
            <p:ph type="title"/>
          </p:nvPr>
        </p:nvSpPr>
        <p:spPr>
          <a:solidFill>
            <a:schemeClr val="accent1"/>
          </a:solidFill>
        </p:spPr>
        <p:txBody>
          <a:bodyPr/>
          <a:lstStyle/>
          <a:p>
            <a:r>
              <a:rPr lang="tr-TR" sz="3600"/>
              <a:t>Önemli !</a:t>
            </a:r>
            <a:endParaRPr lang="tr-TR"/>
          </a:p>
        </p:txBody>
      </p:sp>
      <p:sp>
        <p:nvSpPr>
          <p:cNvPr id="745475" name="Rectangle 3"/>
          <p:cNvSpPr>
            <a:spLocks noGrp="1" noChangeArrowheads="1"/>
          </p:cNvSpPr>
          <p:nvPr>
            <p:ph type="body" idx="1"/>
          </p:nvPr>
        </p:nvSpPr>
        <p:spPr/>
        <p:txBody>
          <a:bodyPr/>
          <a:lstStyle/>
          <a:p>
            <a:pPr>
              <a:lnSpc>
                <a:spcPct val="125000"/>
              </a:lnSpc>
            </a:pPr>
            <a:r>
              <a:rPr lang="tr-TR">
                <a:latin typeface="Tahoma" charset="0"/>
              </a:rPr>
              <a:t>Depremlerde yapı sistemlerinin ayakta kalabilmelerinin ön koşulu yeterli enerji tüketebilmelerine bağlıdır.</a:t>
            </a:r>
          </a:p>
          <a:p>
            <a:pPr>
              <a:lnSpc>
                <a:spcPct val="125000"/>
              </a:lnSpc>
            </a:pPr>
            <a:r>
              <a:rPr lang="tr-TR">
                <a:latin typeface="Tahoma" charset="0"/>
              </a:rPr>
              <a:t>Enerji tüketimi </a:t>
            </a:r>
            <a:r>
              <a:rPr lang="tr-TR" sz="2800" b="1">
                <a:latin typeface="Tahoma" charset="0"/>
                <a:sym typeface="Symbol" pitchFamily="18" charset="2"/>
              </a:rPr>
              <a:t></a:t>
            </a:r>
            <a:r>
              <a:rPr lang="tr-TR">
                <a:latin typeface="Tahoma" charset="0"/>
              </a:rPr>
              <a:t> sünekliğe;</a:t>
            </a:r>
          </a:p>
          <a:p>
            <a:pPr lvl="4">
              <a:lnSpc>
                <a:spcPct val="125000"/>
              </a:lnSpc>
              <a:buFontTx/>
              <a:buNone/>
            </a:pPr>
            <a:r>
              <a:rPr lang="tr-TR">
                <a:latin typeface="Tahoma" charset="0"/>
              </a:rPr>
              <a:t> </a:t>
            </a:r>
            <a:r>
              <a:rPr lang="tr-TR" sz="2400">
                <a:latin typeface="Tahoma" charset="0"/>
              </a:rPr>
              <a:t>süneklik ise </a:t>
            </a:r>
            <a:r>
              <a:rPr lang="tr-TR" sz="2400" b="1">
                <a:latin typeface="Tahoma" charset="0"/>
                <a:sym typeface="Symbol" pitchFamily="18" charset="2"/>
              </a:rPr>
              <a:t></a:t>
            </a:r>
            <a:r>
              <a:rPr lang="tr-TR" sz="2400">
                <a:latin typeface="Tahoma" charset="0"/>
              </a:rPr>
              <a:t> sargı etkisine bağlıdır.</a:t>
            </a:r>
          </a:p>
          <a:p>
            <a:pPr>
              <a:lnSpc>
                <a:spcPct val="125000"/>
              </a:lnSpc>
            </a:pPr>
            <a:r>
              <a:rPr lang="tr-TR">
                <a:latin typeface="Tahoma" charset="0"/>
              </a:rPr>
              <a:t>Bu anlamda, eleman uçlarında sargı donatısı kullanılması yaşamsal açıdan çok önemlidir!</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4 Veri Yer Tutucusu"/>
          <p:cNvSpPr>
            <a:spLocks noGrp="1"/>
          </p:cNvSpPr>
          <p:nvPr>
            <p:ph type="dt" sz="half" idx="10"/>
          </p:nvPr>
        </p:nvSpPr>
        <p:spPr/>
        <p:txBody>
          <a:bodyPr/>
          <a:lstStyle/>
          <a:p>
            <a:r>
              <a:rPr lang="tr-TR"/>
              <a:t>10.10.2008</a:t>
            </a:r>
          </a:p>
        </p:txBody>
      </p:sp>
      <p:sp>
        <p:nvSpPr>
          <p:cNvPr id="10" name="5 Altbilgi Yer Tutucusu"/>
          <p:cNvSpPr>
            <a:spLocks noGrp="1"/>
          </p:cNvSpPr>
          <p:nvPr>
            <p:ph type="ftr" sz="quarter" idx="11"/>
          </p:nvPr>
        </p:nvSpPr>
        <p:spPr/>
        <p:txBody>
          <a:bodyPr/>
          <a:lstStyle/>
          <a:p>
            <a:r>
              <a:rPr lang="tr-TR"/>
              <a:t>DR. MUSTAFA KUTANİS SAÜ İNŞ.MÜH. BÖLÜMÜ</a:t>
            </a:r>
          </a:p>
        </p:txBody>
      </p:sp>
      <p:sp>
        <p:nvSpPr>
          <p:cNvPr id="11" name="6 Slayt Numarası Yer Tutucusu"/>
          <p:cNvSpPr>
            <a:spLocks noGrp="1"/>
          </p:cNvSpPr>
          <p:nvPr>
            <p:ph type="sldNum" sz="quarter" idx="12"/>
          </p:nvPr>
        </p:nvSpPr>
        <p:spPr/>
        <p:txBody>
          <a:bodyPr/>
          <a:lstStyle/>
          <a:p>
            <a:r>
              <a:rPr lang="tr-TR"/>
              <a:t>SLIDE </a:t>
            </a:r>
            <a:fld id="{027B15FB-E1EF-4E6C-8A8C-68D7E5D38147}" type="slidenum">
              <a:rPr lang="tr-TR"/>
              <a:pPr/>
              <a:t>28</a:t>
            </a:fld>
            <a:r>
              <a:rPr lang="tr-TR"/>
              <a:t>/114</a:t>
            </a:r>
          </a:p>
        </p:txBody>
      </p:sp>
      <p:graphicFrame>
        <p:nvGraphicFramePr>
          <p:cNvPr id="459788" name="Object 12"/>
          <p:cNvGraphicFramePr>
            <a:graphicFrameLocks noChangeAspect="1"/>
          </p:cNvGraphicFramePr>
          <p:nvPr>
            <p:ph sz="half" idx="2"/>
          </p:nvPr>
        </p:nvGraphicFramePr>
        <p:xfrm>
          <a:off x="3154363" y="3095625"/>
          <a:ext cx="5849937" cy="3000375"/>
        </p:xfrm>
        <a:graphic>
          <a:graphicData uri="http://schemas.openxmlformats.org/presentationml/2006/ole">
            <p:oleObj spid="_x0000_s459788" name="Visio" r:id="rId3" imgW="6547662" imgH="3359903" progId="Visio.Drawing.11">
              <p:embed/>
            </p:oleObj>
          </a:graphicData>
        </a:graphic>
      </p:graphicFrame>
      <p:sp>
        <p:nvSpPr>
          <p:cNvPr id="459778" name="Rectangle 2"/>
          <p:cNvSpPr>
            <a:spLocks noGrp="1" noChangeArrowheads="1"/>
          </p:cNvSpPr>
          <p:nvPr>
            <p:ph type="title"/>
          </p:nvPr>
        </p:nvSpPr>
        <p:spPr>
          <a:solidFill>
            <a:schemeClr val="accent1"/>
          </a:solidFill>
        </p:spPr>
        <p:txBody>
          <a:bodyPr/>
          <a:lstStyle/>
          <a:p>
            <a:r>
              <a:rPr lang="tr-TR"/>
              <a:t>Sınırlı Yer Değiştirme</a:t>
            </a:r>
          </a:p>
        </p:txBody>
      </p:sp>
      <p:sp>
        <p:nvSpPr>
          <p:cNvPr id="459783" name="Rectangle 7"/>
          <p:cNvSpPr>
            <a:spLocks noGrp="1" noChangeArrowheads="1"/>
          </p:cNvSpPr>
          <p:nvPr>
            <p:ph type="body" sz="half" idx="1"/>
          </p:nvPr>
        </p:nvSpPr>
        <p:spPr>
          <a:xfrm>
            <a:off x="401638" y="908050"/>
            <a:ext cx="8447087" cy="1184275"/>
          </a:xfrm>
        </p:spPr>
        <p:txBody>
          <a:bodyPr/>
          <a:lstStyle/>
          <a:p>
            <a:pPr>
              <a:buFont typeface="Wingdings" pitchFamily="2" charset="2"/>
              <a:buNone/>
            </a:pPr>
            <a:r>
              <a:rPr lang="tr-TR"/>
              <a:t>Süneklik (elastik ötesi deformasyon).... Nereye kadar?</a:t>
            </a:r>
          </a:p>
          <a:p>
            <a:r>
              <a:rPr lang="tr-TR"/>
              <a:t>Fazla sünek</a:t>
            </a:r>
            <a:r>
              <a:rPr lang="tr-TR">
                <a:latin typeface="Arial" charset="0"/>
                <a:cs typeface="Arial" charset="0"/>
              </a:rPr>
              <a:t>→</a:t>
            </a:r>
            <a:r>
              <a:rPr lang="tr-TR"/>
              <a:t> P-</a:t>
            </a:r>
            <a:r>
              <a:rPr lang="tr-TR">
                <a:sym typeface="Symbol" pitchFamily="18" charset="2"/>
              </a:rPr>
              <a:t> etkileri </a:t>
            </a:r>
            <a:r>
              <a:rPr lang="tr-TR">
                <a:solidFill>
                  <a:srgbClr val="0000FF"/>
                </a:solidFill>
                <a:sym typeface="Symbol" pitchFamily="18" charset="2"/>
              </a:rPr>
              <a:t>+ </a:t>
            </a:r>
            <a:r>
              <a:rPr lang="tr-TR">
                <a:sym typeface="Symbol" pitchFamily="18" charset="2"/>
              </a:rPr>
              <a:t>Stabilite problemi</a:t>
            </a:r>
            <a:endParaRPr lang="en-US"/>
          </a:p>
        </p:txBody>
      </p:sp>
      <p:grpSp>
        <p:nvGrpSpPr>
          <p:cNvPr id="459790" name="Group 14"/>
          <p:cNvGrpSpPr>
            <a:grpSpLocks/>
          </p:cNvGrpSpPr>
          <p:nvPr/>
        </p:nvGrpSpPr>
        <p:grpSpPr bwMode="auto">
          <a:xfrm>
            <a:off x="560388" y="2090738"/>
            <a:ext cx="5026025" cy="1143000"/>
            <a:chOff x="353" y="1189"/>
            <a:chExt cx="3166" cy="720"/>
          </a:xfrm>
        </p:grpSpPr>
        <p:pic>
          <p:nvPicPr>
            <p:cNvPr id="459784" name="Picture 8"/>
            <p:cNvPicPr>
              <a:picLocks noChangeAspect="1" noChangeArrowheads="1"/>
            </p:cNvPicPr>
            <p:nvPr/>
          </p:nvPicPr>
          <p:blipFill>
            <a:blip r:embed="rId4" cstate="print"/>
            <a:srcRect/>
            <a:stretch>
              <a:fillRect/>
            </a:stretch>
          </p:blipFill>
          <p:spPr bwMode="auto">
            <a:xfrm>
              <a:off x="353" y="1244"/>
              <a:ext cx="1159" cy="475"/>
            </a:xfrm>
            <a:prstGeom prst="rect">
              <a:avLst/>
            </a:prstGeom>
            <a:noFill/>
            <a:ln w="9525">
              <a:noFill/>
              <a:miter lim="800000"/>
              <a:headEnd/>
              <a:tailEnd/>
            </a:ln>
            <a:effectLst/>
          </p:spPr>
        </p:pic>
        <p:pic>
          <p:nvPicPr>
            <p:cNvPr id="459785" name="Picture 9"/>
            <p:cNvPicPr>
              <a:picLocks noChangeAspect="1" noChangeArrowheads="1"/>
            </p:cNvPicPr>
            <p:nvPr/>
          </p:nvPicPr>
          <p:blipFill>
            <a:blip r:embed="rId5" cstate="print"/>
            <a:srcRect/>
            <a:stretch>
              <a:fillRect/>
            </a:stretch>
          </p:blipFill>
          <p:spPr bwMode="auto">
            <a:xfrm>
              <a:off x="1818" y="1189"/>
              <a:ext cx="1701" cy="720"/>
            </a:xfrm>
            <a:prstGeom prst="rect">
              <a:avLst/>
            </a:prstGeom>
            <a:noFill/>
            <a:ln w="9525">
              <a:noFill/>
              <a:miter lim="800000"/>
              <a:headEnd/>
              <a:tailEnd/>
            </a:ln>
            <a:effectLst/>
          </p:spPr>
        </p:pic>
      </p:grpSp>
      <p:pic>
        <p:nvPicPr>
          <p:cNvPr id="459786" name="Picture 10"/>
          <p:cNvPicPr>
            <a:picLocks noChangeAspect="1" noChangeArrowheads="1"/>
          </p:cNvPicPr>
          <p:nvPr/>
        </p:nvPicPr>
        <p:blipFill>
          <a:blip r:embed="rId6" cstate="print"/>
          <a:srcRect/>
          <a:stretch>
            <a:fillRect/>
          </a:stretch>
        </p:blipFill>
        <p:spPr bwMode="auto">
          <a:xfrm>
            <a:off x="257175" y="3810000"/>
            <a:ext cx="2976563" cy="12557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2 Veri Yer Tutucusu"/>
          <p:cNvSpPr>
            <a:spLocks noGrp="1"/>
          </p:cNvSpPr>
          <p:nvPr>
            <p:ph type="dt" sz="half" idx="10"/>
          </p:nvPr>
        </p:nvSpPr>
        <p:spPr/>
        <p:txBody>
          <a:bodyPr/>
          <a:lstStyle/>
          <a:p>
            <a:r>
              <a:rPr lang="tr-TR"/>
              <a:t>10.10.2008</a:t>
            </a:r>
          </a:p>
        </p:txBody>
      </p:sp>
      <p:sp>
        <p:nvSpPr>
          <p:cNvPr id="5" name="3 Altbilgi Yer Tutucusu"/>
          <p:cNvSpPr>
            <a:spLocks noGrp="1"/>
          </p:cNvSpPr>
          <p:nvPr>
            <p:ph type="ftr" sz="quarter" idx="11"/>
          </p:nvPr>
        </p:nvSpPr>
        <p:spPr/>
        <p:txBody>
          <a:bodyPr/>
          <a:lstStyle/>
          <a:p>
            <a:r>
              <a:rPr lang="tr-TR"/>
              <a:t>DR. MUSTAFA KUTANİS SAÜ İNŞ.MÜH. BÖLÜMÜ</a:t>
            </a:r>
          </a:p>
        </p:txBody>
      </p:sp>
      <p:sp>
        <p:nvSpPr>
          <p:cNvPr id="6" name="4 Slayt Numarası Yer Tutucusu"/>
          <p:cNvSpPr>
            <a:spLocks noGrp="1"/>
          </p:cNvSpPr>
          <p:nvPr>
            <p:ph type="sldNum" sz="quarter" idx="12"/>
          </p:nvPr>
        </p:nvSpPr>
        <p:spPr/>
        <p:txBody>
          <a:bodyPr/>
          <a:lstStyle/>
          <a:p>
            <a:r>
              <a:rPr lang="tr-TR"/>
              <a:t>SLIDE </a:t>
            </a:r>
            <a:fld id="{FDE4B67F-8296-4AFC-AC7D-B12F4E3149C1}" type="slidenum">
              <a:rPr lang="tr-TR"/>
              <a:pPr/>
              <a:t>29</a:t>
            </a:fld>
            <a:r>
              <a:rPr lang="tr-TR"/>
              <a:t>/114</a:t>
            </a:r>
          </a:p>
        </p:txBody>
      </p:sp>
      <p:sp>
        <p:nvSpPr>
          <p:cNvPr id="782340" name="Rectangle 4"/>
          <p:cNvSpPr>
            <a:spLocks noGrp="1" noChangeArrowheads="1"/>
          </p:cNvSpPr>
          <p:nvPr>
            <p:ph type="title"/>
          </p:nvPr>
        </p:nvSpPr>
        <p:spPr>
          <a:solidFill>
            <a:schemeClr val="accent1"/>
          </a:solidFill>
        </p:spPr>
        <p:txBody>
          <a:bodyPr/>
          <a:lstStyle/>
          <a:p>
            <a:endParaRPr lang="tr-TR"/>
          </a:p>
        </p:txBody>
      </p:sp>
      <p:pic>
        <p:nvPicPr>
          <p:cNvPr id="782342" name="Picture 6"/>
          <p:cNvPicPr>
            <a:picLocks noChangeAspect="1" noChangeArrowheads="1"/>
          </p:cNvPicPr>
          <p:nvPr/>
        </p:nvPicPr>
        <p:blipFill>
          <a:blip r:embed="rId2" cstate="print"/>
          <a:srcRect/>
          <a:stretch>
            <a:fillRect/>
          </a:stretch>
        </p:blipFill>
        <p:spPr bwMode="auto">
          <a:xfrm>
            <a:off x="71438" y="1073150"/>
            <a:ext cx="8997950" cy="578485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30C8C859-0CDC-4F8E-B98A-B7B3FA7E5C12}" type="slidenum">
              <a:rPr lang="tr-TR"/>
              <a:pPr/>
              <a:t>3</a:t>
            </a:fld>
            <a:r>
              <a:rPr lang="tr-TR"/>
              <a:t>/114</a:t>
            </a:r>
          </a:p>
        </p:txBody>
      </p:sp>
      <p:sp>
        <p:nvSpPr>
          <p:cNvPr id="517122" name="Rectangle 2"/>
          <p:cNvSpPr>
            <a:spLocks noGrp="1" noChangeArrowheads="1"/>
          </p:cNvSpPr>
          <p:nvPr>
            <p:ph type="title"/>
          </p:nvPr>
        </p:nvSpPr>
        <p:spPr>
          <a:solidFill>
            <a:schemeClr val="accent1"/>
          </a:solidFill>
        </p:spPr>
        <p:txBody>
          <a:bodyPr/>
          <a:lstStyle/>
          <a:p>
            <a:r>
              <a:rPr lang="tr-TR"/>
              <a:t>Referanslar</a:t>
            </a:r>
            <a:endParaRPr lang="en-US"/>
          </a:p>
        </p:txBody>
      </p:sp>
      <p:sp>
        <p:nvSpPr>
          <p:cNvPr id="517123" name="Rectangle 3"/>
          <p:cNvSpPr>
            <a:spLocks noGrp="1" noChangeArrowheads="1"/>
          </p:cNvSpPr>
          <p:nvPr>
            <p:ph type="body" idx="1"/>
          </p:nvPr>
        </p:nvSpPr>
        <p:spPr/>
        <p:txBody>
          <a:bodyPr/>
          <a:lstStyle/>
          <a:p>
            <a:pPr marL="457200" indent="-457200">
              <a:spcBef>
                <a:spcPct val="0"/>
              </a:spcBef>
              <a:buClr>
                <a:schemeClr val="tx1"/>
              </a:buClr>
              <a:buFont typeface="Wingdings" pitchFamily="2" charset="2"/>
              <a:buAutoNum type="arabicPeriod"/>
            </a:pPr>
            <a:r>
              <a:rPr lang="tr-TR" sz="1800" i="1">
                <a:solidFill>
                  <a:srgbClr val="0000FF"/>
                </a:solidFill>
                <a:latin typeface="Arial Narrow" pitchFamily="34" charset="0"/>
              </a:rPr>
              <a:t>TS 500 Betonarme Yapıların Hesap ve Yapım Kuralları, 2000.</a:t>
            </a:r>
          </a:p>
          <a:p>
            <a:pPr marL="457200" indent="-457200">
              <a:spcBef>
                <a:spcPct val="0"/>
              </a:spcBef>
              <a:buClr>
                <a:schemeClr val="tx1"/>
              </a:buClr>
              <a:buFont typeface="Wingdings" pitchFamily="2" charset="2"/>
              <a:buAutoNum type="arabicPeriod"/>
            </a:pPr>
            <a:r>
              <a:rPr lang="tr-TR" sz="1800" i="1">
                <a:solidFill>
                  <a:srgbClr val="0000FF"/>
                </a:solidFill>
                <a:latin typeface="Arial Narrow" pitchFamily="34" charset="0"/>
              </a:rPr>
              <a:t>Deprem Bölgelerinde Yapılacak Binalar Hakkında Esaslar, 2007.</a:t>
            </a:r>
          </a:p>
          <a:p>
            <a:pPr marL="457200" indent="-457200">
              <a:spcBef>
                <a:spcPct val="0"/>
              </a:spcBef>
              <a:buClr>
                <a:schemeClr val="tx1"/>
              </a:buClr>
              <a:buFont typeface="Wingdings" pitchFamily="2" charset="2"/>
              <a:buAutoNum type="arabicPeriod"/>
            </a:pPr>
            <a:r>
              <a:rPr lang="tr-TR" sz="1800" i="1">
                <a:solidFill>
                  <a:srgbClr val="0000FF"/>
                </a:solidFill>
                <a:latin typeface="Arial Narrow" pitchFamily="34" charset="0"/>
              </a:rPr>
              <a:t>E., Atımtay, “Betonarme Sistemlerin Tasarımı”, Birsen yayınevi, 2000.</a:t>
            </a:r>
          </a:p>
          <a:p>
            <a:pPr marL="457200" indent="-457200">
              <a:spcBef>
                <a:spcPct val="0"/>
              </a:spcBef>
              <a:buClr>
                <a:schemeClr val="tx1"/>
              </a:buClr>
              <a:buFont typeface="Wingdings" pitchFamily="2" charset="2"/>
              <a:buAutoNum type="arabicPeriod"/>
            </a:pPr>
            <a:r>
              <a:rPr lang="tr-TR" sz="1800" i="1">
                <a:solidFill>
                  <a:srgbClr val="0000FF"/>
                </a:solidFill>
                <a:latin typeface="Arial Narrow" pitchFamily="34" charset="0"/>
              </a:rPr>
              <a:t>Z., Celep, N., Kumbasar, “Deprem Mühendisliğine Giriş ve Depreme Dayanıklı Yapı Tasarımı”, Beta,  2004.</a:t>
            </a:r>
          </a:p>
          <a:p>
            <a:pPr marL="457200" indent="-457200">
              <a:spcBef>
                <a:spcPct val="0"/>
              </a:spcBef>
              <a:buClr>
                <a:schemeClr val="tx1"/>
              </a:buClr>
              <a:buFont typeface="Wingdings" pitchFamily="2" charset="2"/>
              <a:buAutoNum type="arabicPeriod"/>
            </a:pPr>
            <a:r>
              <a:rPr lang="tr-TR" sz="1800" i="1">
                <a:solidFill>
                  <a:srgbClr val="0000FF"/>
                </a:solidFill>
                <a:latin typeface="Arial Narrow" pitchFamily="34" charset="0"/>
              </a:rPr>
              <a:t>K., Beyen, “Deprem Mühendisliği ve Yapı Dinamiği”, İMO İstanbul Şubesi Seminerleri, 2006</a:t>
            </a:r>
          </a:p>
          <a:p>
            <a:pPr marL="457200" indent="-457200">
              <a:spcBef>
                <a:spcPct val="0"/>
              </a:spcBef>
              <a:buClr>
                <a:schemeClr val="tx1"/>
              </a:buClr>
              <a:buFont typeface="Wingdings" pitchFamily="2" charset="2"/>
              <a:buAutoNum type="arabicPeriod"/>
            </a:pPr>
            <a:r>
              <a:rPr lang="tr-TR" sz="1800" i="1">
                <a:solidFill>
                  <a:srgbClr val="0000FF"/>
                </a:solidFill>
                <a:latin typeface="Arial Narrow" pitchFamily="34" charset="0"/>
              </a:rPr>
              <a:t>K.Darılmaz, “B/A Kesitlerin Davranışını Etkileyen Faktörler”, İMO  Seminerleri, Muğla, 2006</a:t>
            </a:r>
          </a:p>
          <a:p>
            <a:pPr marL="457200" indent="-457200">
              <a:spcBef>
                <a:spcPct val="0"/>
              </a:spcBef>
              <a:buClr>
                <a:schemeClr val="tx1"/>
              </a:buClr>
              <a:buFont typeface="Wingdings" pitchFamily="2" charset="2"/>
              <a:buAutoNum type="arabicPeriod"/>
            </a:pPr>
            <a:r>
              <a:rPr lang="tr-TR" sz="1800" i="1">
                <a:solidFill>
                  <a:srgbClr val="0000FF"/>
                </a:solidFill>
                <a:latin typeface="Arial Narrow" pitchFamily="34" charset="0"/>
              </a:rPr>
              <a:t>U., Ersoy, “Depreme Dayanıklı Betonarme Yapılar”, Sakarya Semineri, 1996.</a:t>
            </a:r>
          </a:p>
          <a:p>
            <a:pPr marL="457200" indent="-457200">
              <a:spcBef>
                <a:spcPct val="0"/>
              </a:spcBef>
              <a:buClr>
                <a:schemeClr val="tx1"/>
              </a:buClr>
              <a:buFont typeface="Wingdings" pitchFamily="2" charset="2"/>
              <a:buAutoNum type="arabicPeriod"/>
            </a:pPr>
            <a:r>
              <a:rPr lang="tr-TR" sz="1800" i="1">
                <a:solidFill>
                  <a:srgbClr val="0000FF"/>
                </a:solidFill>
                <a:latin typeface="Arial Narrow" pitchFamily="34" charset="0"/>
              </a:rPr>
              <a:t>U., Ersoy, “Betonarme”, Evrim Yayınevi, 1987.</a:t>
            </a:r>
          </a:p>
          <a:p>
            <a:pPr marL="457200" indent="-457200">
              <a:spcBef>
                <a:spcPct val="0"/>
              </a:spcBef>
              <a:buClr>
                <a:schemeClr val="tx1"/>
              </a:buClr>
              <a:buFont typeface="Wingdings" pitchFamily="2" charset="2"/>
              <a:buAutoNum type="arabicPeriod"/>
            </a:pPr>
            <a:r>
              <a:rPr lang="tr-TR" sz="1800" i="1">
                <a:solidFill>
                  <a:srgbClr val="0000FF"/>
                </a:solidFill>
                <a:latin typeface="Arial Narrow" pitchFamily="34" charset="0"/>
              </a:rPr>
              <a:t>N., Bayülke, “Depreme Dayanıklı Betonarme ve Yığma Yapı Tasarımı”, İMO İzmir Şb, 1998.</a:t>
            </a:r>
          </a:p>
          <a:p>
            <a:pPr marL="457200" indent="-457200">
              <a:spcBef>
                <a:spcPct val="0"/>
              </a:spcBef>
              <a:buClr>
                <a:schemeClr val="tx1"/>
              </a:buClr>
              <a:buFont typeface="Wingdings" pitchFamily="2" charset="2"/>
              <a:buAutoNum type="arabicPeriod"/>
            </a:pPr>
            <a:r>
              <a:rPr lang="tr-TR" sz="1800" i="1">
                <a:solidFill>
                  <a:srgbClr val="0000FF"/>
                </a:solidFill>
                <a:latin typeface="Arial Narrow" pitchFamily="34" charset="0"/>
              </a:rPr>
              <a:t>K., Güler, M., Altan “Betonarme Yapılarda Taşıyıcı Sistem Düzenlenmesi”, İ.M.O. Sakarya  Şubesi Seminerleri, Adapazarı, 25 Mayıs 2007.</a:t>
            </a:r>
          </a:p>
          <a:p>
            <a:pPr marL="457200" indent="-457200">
              <a:spcBef>
                <a:spcPct val="0"/>
              </a:spcBef>
              <a:buClr>
                <a:schemeClr val="tx1"/>
              </a:buClr>
              <a:buFont typeface="Wingdings" pitchFamily="2" charset="2"/>
              <a:buAutoNum type="arabicPeriod"/>
            </a:pPr>
            <a:r>
              <a:rPr lang="tr-TR" sz="1800" i="1">
                <a:solidFill>
                  <a:srgbClr val="0000FF"/>
                </a:solidFill>
                <a:latin typeface="Arial Narrow" pitchFamily="34" charset="0"/>
              </a:rPr>
              <a:t>G., Özcebe, Yapısal Hasar Nedenleri, ODTÜ, 2000.</a:t>
            </a:r>
          </a:p>
          <a:p>
            <a:pPr marL="457200" indent="-457200">
              <a:spcBef>
                <a:spcPct val="0"/>
              </a:spcBef>
              <a:buClr>
                <a:schemeClr val="tx1"/>
              </a:buClr>
              <a:buFont typeface="Wingdings" pitchFamily="2" charset="2"/>
              <a:buAutoNum type="arabicPeriod"/>
            </a:pPr>
            <a:r>
              <a:rPr lang="tr-TR" sz="1800" i="1">
                <a:solidFill>
                  <a:srgbClr val="0000FF"/>
                </a:solidFill>
                <a:latin typeface="Arial Narrow" pitchFamily="34" charset="0"/>
              </a:rPr>
              <a:t>T., Paulay, M.J.N., Priestley, Seismic Design of R/C and Masonry Buildings, Wiley, 1992.</a:t>
            </a:r>
          </a:p>
          <a:p>
            <a:pPr marL="457200" indent="-457200">
              <a:spcBef>
                <a:spcPct val="0"/>
              </a:spcBef>
              <a:buClr>
                <a:schemeClr val="tx1"/>
              </a:buClr>
              <a:buFont typeface="Wingdings" pitchFamily="2" charset="2"/>
              <a:buAutoNum type="arabicPeriod"/>
            </a:pPr>
            <a:r>
              <a:rPr lang="tr-TR" sz="1800" i="1">
                <a:solidFill>
                  <a:srgbClr val="0000FF"/>
                </a:solidFill>
                <a:latin typeface="Arial Narrow" pitchFamily="34" charset="0"/>
              </a:rPr>
              <a:t>Building Seismic Safety Council. 2001. NEHRP Recommended Provisions for Seismic Regulations for Buildings and Other Structures, 2000 Edition. Report no. FEMA 368. Federal Emergency Management Agency, Washington, DC.</a:t>
            </a:r>
          </a:p>
          <a:p>
            <a:pPr marL="457200" indent="-457200">
              <a:spcBef>
                <a:spcPct val="0"/>
              </a:spcBef>
              <a:buClr>
                <a:schemeClr val="tx1"/>
              </a:buClr>
              <a:buFont typeface="Wingdings" pitchFamily="2" charset="2"/>
              <a:buAutoNum type="arabicPeriod"/>
            </a:pPr>
            <a:r>
              <a:rPr lang="tr-TR" sz="1800" i="1">
                <a:solidFill>
                  <a:srgbClr val="0000FF"/>
                </a:solidFill>
                <a:latin typeface="Arial Narrow" pitchFamily="34" charset="0"/>
              </a:rPr>
              <a:t>Çakıroğlu, A.,Çetmeli, E., Yapı Statiği I, Beta Yayım Dağıtım, İstanbul, 11. Baskı, 2001 </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2AE8D7E0-D036-4EDE-A035-2243F615EA36}" type="slidenum">
              <a:rPr lang="tr-TR"/>
              <a:pPr/>
              <a:t>30</a:t>
            </a:fld>
            <a:r>
              <a:rPr lang="tr-TR"/>
              <a:t>/114</a:t>
            </a:r>
          </a:p>
        </p:txBody>
      </p:sp>
      <p:sp>
        <p:nvSpPr>
          <p:cNvPr id="755714" name="Rectangle 2"/>
          <p:cNvSpPr>
            <a:spLocks noGrp="1" noChangeArrowheads="1"/>
          </p:cNvSpPr>
          <p:nvPr>
            <p:ph type="title"/>
          </p:nvPr>
        </p:nvSpPr>
        <p:spPr>
          <a:solidFill>
            <a:schemeClr val="accent1"/>
          </a:solidFill>
        </p:spPr>
        <p:txBody>
          <a:bodyPr/>
          <a:lstStyle/>
          <a:p>
            <a:r>
              <a:rPr lang="tr-TR"/>
              <a:t>Dayanıma Göre Tasarım</a:t>
            </a:r>
            <a:endParaRPr lang="en-US"/>
          </a:p>
        </p:txBody>
      </p:sp>
      <p:sp>
        <p:nvSpPr>
          <p:cNvPr id="755715" name="Rectangle 3"/>
          <p:cNvSpPr>
            <a:spLocks noGrp="1" noChangeArrowheads="1"/>
          </p:cNvSpPr>
          <p:nvPr>
            <p:ph type="body" idx="1"/>
          </p:nvPr>
        </p:nvSpPr>
        <p:spPr/>
        <p:txBody>
          <a:bodyPr/>
          <a:lstStyle/>
          <a:p>
            <a:pPr marL="457200" indent="-457200">
              <a:buFontTx/>
              <a:buAutoNum type="arabicPeriod"/>
            </a:pPr>
            <a:r>
              <a:rPr lang="tr-TR" sz="2000"/>
              <a:t>Bir ön boyutlama yap (Betonarme istemlerde donatıların seçilmesi zorunlu değil).</a:t>
            </a:r>
          </a:p>
          <a:p>
            <a:pPr marL="457200" indent="-457200">
              <a:buFontTx/>
              <a:buAutoNum type="arabicPeriod"/>
            </a:pPr>
            <a:r>
              <a:rPr lang="tr-TR" sz="2000"/>
              <a:t>Lineer elastik davranışa karşı gelen eşdeğer deprem yükünü (yüklerini), elastik ivme spektrumundan (</a:t>
            </a:r>
            <a:r>
              <a:rPr lang="tr-TR" sz="2000" b="1"/>
              <a:t>50 yıllık bir süre içinde aşılma olasılığı %10)</a:t>
            </a:r>
            <a:r>
              <a:rPr lang="tr-TR" sz="2000"/>
              <a:t> yararlanarak hesapla.</a:t>
            </a:r>
          </a:p>
          <a:p>
            <a:pPr marL="457200" indent="-457200">
              <a:buFontTx/>
              <a:buAutoNum type="arabicPeriod"/>
            </a:pPr>
            <a:r>
              <a:rPr lang="tr-TR" sz="2000"/>
              <a:t>(a) </a:t>
            </a:r>
            <a:r>
              <a:rPr lang="tr-TR" sz="2000" b="1">
                <a:solidFill>
                  <a:srgbClr val="FF3300"/>
                </a:solidFill>
              </a:rPr>
              <a:t>Sistemin tümü için geçerli</a:t>
            </a:r>
            <a:r>
              <a:rPr lang="tr-TR" sz="2000"/>
              <a:t>, “</a:t>
            </a:r>
            <a:r>
              <a:rPr lang="tr-TR" sz="2000" i="1">
                <a:solidFill>
                  <a:schemeClr val="accent2"/>
                </a:solidFill>
              </a:rPr>
              <a:t>kabul edilebilir</a:t>
            </a:r>
            <a:r>
              <a:rPr lang="tr-TR" sz="2000"/>
              <a:t>” bir süneklik oranını (</a:t>
            </a:r>
            <a:r>
              <a:rPr lang="tr-TR" sz="2000" b="1">
                <a:sym typeface="Symbol" pitchFamily="18" charset="2"/>
              </a:rPr>
              <a:t></a:t>
            </a:r>
            <a:r>
              <a:rPr lang="tr-TR" sz="2000"/>
              <a:t>) seç. (Sistemin bu “</a:t>
            </a:r>
            <a:r>
              <a:rPr lang="tr-TR" sz="2000" i="1">
                <a:solidFill>
                  <a:schemeClr val="accent2"/>
                </a:solidFill>
              </a:rPr>
              <a:t>süneklik kapasitesi</a:t>
            </a:r>
            <a:r>
              <a:rPr lang="tr-TR" sz="2000"/>
              <a:t>”ne sahip olduğunu varsay) 	</a:t>
            </a:r>
          </a:p>
          <a:p>
            <a:pPr marL="457200" indent="-457200">
              <a:buFont typeface="Wingdings" pitchFamily="2" charset="2"/>
              <a:buAutoNum type="arabicPeriod"/>
            </a:pPr>
            <a:r>
              <a:rPr lang="tr-TR" sz="2000"/>
              <a:t>(b) Sistemin tümü için geçerli bir </a:t>
            </a:r>
            <a:r>
              <a:rPr lang="tr-TR" sz="2000" i="1">
                <a:solidFill>
                  <a:schemeClr val="accent2"/>
                </a:solidFill>
              </a:rPr>
              <a:t>Dayanım Fazlalığı Katsayısı (D)</a:t>
            </a:r>
            <a:r>
              <a:rPr lang="tr-TR" sz="2000"/>
              <a:t> seç. (D≈1.5) (overstrength factor)</a:t>
            </a:r>
          </a:p>
          <a:p>
            <a:pPr marL="457200" indent="-457200">
              <a:buFont typeface="Wingdings" pitchFamily="2" charset="2"/>
              <a:buAutoNum type="arabicPeriod"/>
            </a:pPr>
            <a:r>
              <a:rPr lang="tr-TR" sz="2000"/>
              <a:t>(a) + (b) </a:t>
            </a:r>
            <a:r>
              <a:rPr lang="tr-TR" sz="2000">
                <a:sym typeface="Symbol" pitchFamily="18" charset="2"/>
              </a:rPr>
              <a:t></a:t>
            </a:r>
            <a:r>
              <a:rPr lang="tr-TR" sz="2000"/>
              <a:t>  Taşıyıcı Sistem Davranış Katsayısı (R) </a:t>
            </a:r>
          </a:p>
          <a:p>
            <a:pPr marL="457200" indent="-457200">
              <a:buFont typeface="Wingdings" pitchFamily="2" charset="2"/>
              <a:buAutoNum type="arabicPeriod"/>
            </a:pPr>
            <a:r>
              <a:rPr lang="tr-TR" sz="2000"/>
              <a:t>Deprem Yükü Azaltma Katsayısı (Ra) yı hesapla</a:t>
            </a:r>
          </a:p>
          <a:p>
            <a:pPr marL="457200" indent="-457200">
              <a:buFontTx/>
              <a:buAutoNum type="arabicPeriod"/>
            </a:pPr>
            <a:r>
              <a:rPr lang="tr-TR" sz="2000"/>
              <a:t>(2)’deki lineer yükleri Ra ’ya bölerek azalt. Taşıyıcı sistemi lineer davranış varsayımı ile analiz et. </a:t>
            </a:r>
          </a:p>
          <a:p>
            <a:pPr marL="457200" indent="-457200">
              <a:buFontTx/>
              <a:buAutoNum type="arabicPeriod"/>
            </a:pPr>
            <a:r>
              <a:rPr lang="tr-TR" sz="2000"/>
              <a:t>Elde edilen kesit tesirlerine göre seçilen kesitlerin dayanımlarının yeterli olduğunu göster.</a:t>
            </a:r>
            <a:endParaRPr lang="en-US" sz="180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2 Veri Yer Tutucusu"/>
          <p:cNvSpPr>
            <a:spLocks noGrp="1"/>
          </p:cNvSpPr>
          <p:nvPr>
            <p:ph type="dt" sz="half" idx="10"/>
          </p:nvPr>
        </p:nvSpPr>
        <p:spPr/>
        <p:txBody>
          <a:bodyPr/>
          <a:lstStyle/>
          <a:p>
            <a:r>
              <a:rPr lang="tr-TR"/>
              <a:t>10.10.2008</a:t>
            </a:r>
          </a:p>
        </p:txBody>
      </p:sp>
      <p:sp>
        <p:nvSpPr>
          <p:cNvPr id="39" name="3 Altbilgi Yer Tutucusu"/>
          <p:cNvSpPr>
            <a:spLocks noGrp="1"/>
          </p:cNvSpPr>
          <p:nvPr>
            <p:ph type="ftr" sz="quarter" idx="11"/>
          </p:nvPr>
        </p:nvSpPr>
        <p:spPr/>
        <p:txBody>
          <a:bodyPr/>
          <a:lstStyle/>
          <a:p>
            <a:r>
              <a:rPr lang="tr-TR"/>
              <a:t>DR. MUSTAFA KUTANİS SAÜ İNŞ.MÜH. BÖLÜMÜ</a:t>
            </a:r>
          </a:p>
        </p:txBody>
      </p:sp>
      <p:sp>
        <p:nvSpPr>
          <p:cNvPr id="40" name="4 Slayt Numarası Yer Tutucusu"/>
          <p:cNvSpPr>
            <a:spLocks noGrp="1"/>
          </p:cNvSpPr>
          <p:nvPr>
            <p:ph type="sldNum" sz="quarter" idx="12"/>
          </p:nvPr>
        </p:nvSpPr>
        <p:spPr/>
        <p:txBody>
          <a:bodyPr/>
          <a:lstStyle/>
          <a:p>
            <a:r>
              <a:rPr lang="tr-TR"/>
              <a:t>SLIDE </a:t>
            </a:r>
            <a:fld id="{3D874D2A-C010-4568-832F-787F8A753B75}" type="slidenum">
              <a:rPr lang="tr-TR"/>
              <a:pPr/>
              <a:t>31</a:t>
            </a:fld>
            <a:r>
              <a:rPr lang="tr-TR"/>
              <a:t>/114</a:t>
            </a:r>
          </a:p>
        </p:txBody>
      </p:sp>
      <p:sp>
        <p:nvSpPr>
          <p:cNvPr id="490498" name="Rectangle 2"/>
          <p:cNvSpPr>
            <a:spLocks noGrp="1" noChangeArrowheads="1"/>
          </p:cNvSpPr>
          <p:nvPr>
            <p:ph type="title"/>
          </p:nvPr>
        </p:nvSpPr>
        <p:spPr>
          <a:xfrm>
            <a:off x="876300" y="0"/>
            <a:ext cx="7086600" cy="533400"/>
          </a:xfrm>
          <a:solidFill>
            <a:schemeClr val="accent1"/>
          </a:solidFill>
        </p:spPr>
        <p:txBody>
          <a:bodyPr/>
          <a:lstStyle/>
          <a:p>
            <a:r>
              <a:rPr lang="tr-TR" sz="2400"/>
              <a:t>Betonarme Yapıların Deprem Güvenliği</a:t>
            </a:r>
            <a:endParaRPr lang="en-US" sz="2400"/>
          </a:p>
        </p:txBody>
      </p:sp>
      <p:sp>
        <p:nvSpPr>
          <p:cNvPr id="490499" name="Line 3"/>
          <p:cNvSpPr>
            <a:spLocks noChangeShapeType="1"/>
          </p:cNvSpPr>
          <p:nvPr/>
        </p:nvSpPr>
        <p:spPr bwMode="auto">
          <a:xfrm flipH="1">
            <a:off x="2743200" y="838200"/>
            <a:ext cx="838200" cy="304800"/>
          </a:xfrm>
          <a:prstGeom prst="line">
            <a:avLst/>
          </a:prstGeom>
          <a:noFill/>
          <a:ln w="9525">
            <a:solidFill>
              <a:schemeClr val="tx1"/>
            </a:solidFill>
            <a:round/>
            <a:headEnd/>
            <a:tailEnd type="triangle" w="med" len="med"/>
          </a:ln>
          <a:effectLst/>
        </p:spPr>
        <p:txBody>
          <a:bodyPr/>
          <a:lstStyle/>
          <a:p>
            <a:endParaRPr lang="tr-TR"/>
          </a:p>
        </p:txBody>
      </p:sp>
      <p:sp>
        <p:nvSpPr>
          <p:cNvPr id="490500" name="Line 4"/>
          <p:cNvSpPr>
            <a:spLocks noChangeShapeType="1"/>
          </p:cNvSpPr>
          <p:nvPr/>
        </p:nvSpPr>
        <p:spPr bwMode="auto">
          <a:xfrm>
            <a:off x="4419600" y="838200"/>
            <a:ext cx="762000" cy="228600"/>
          </a:xfrm>
          <a:prstGeom prst="line">
            <a:avLst/>
          </a:prstGeom>
          <a:noFill/>
          <a:ln w="9525">
            <a:solidFill>
              <a:schemeClr val="tx1"/>
            </a:solidFill>
            <a:round/>
            <a:headEnd/>
            <a:tailEnd type="triangle" w="med" len="med"/>
          </a:ln>
          <a:effectLst/>
        </p:spPr>
        <p:txBody>
          <a:bodyPr/>
          <a:lstStyle/>
          <a:p>
            <a:endParaRPr lang="tr-TR"/>
          </a:p>
        </p:txBody>
      </p:sp>
      <p:sp>
        <p:nvSpPr>
          <p:cNvPr id="490501" name="AutoShape 5"/>
          <p:cNvSpPr>
            <a:spLocks noChangeArrowheads="1"/>
          </p:cNvSpPr>
          <p:nvPr/>
        </p:nvSpPr>
        <p:spPr bwMode="auto">
          <a:xfrm>
            <a:off x="1447800" y="2743200"/>
            <a:ext cx="304800" cy="304800"/>
          </a:xfrm>
          <a:prstGeom prst="downArrow">
            <a:avLst>
              <a:gd name="adj1" fmla="val 50000"/>
              <a:gd name="adj2" fmla="val 25000"/>
            </a:avLst>
          </a:prstGeom>
          <a:solidFill>
            <a:srgbClr val="FFFF00"/>
          </a:solidFill>
          <a:ln w="9525">
            <a:solidFill>
              <a:schemeClr val="tx1"/>
            </a:solidFill>
            <a:miter lim="800000"/>
            <a:headEnd/>
            <a:tailEnd/>
          </a:ln>
          <a:effectLst/>
        </p:spPr>
        <p:txBody>
          <a:bodyPr wrap="none" anchor="ctr"/>
          <a:lstStyle/>
          <a:p>
            <a:endParaRPr lang="tr-TR"/>
          </a:p>
        </p:txBody>
      </p:sp>
      <p:sp>
        <p:nvSpPr>
          <p:cNvPr id="490502" name="AutoShape 6"/>
          <p:cNvSpPr>
            <a:spLocks noChangeArrowheads="1"/>
          </p:cNvSpPr>
          <p:nvPr/>
        </p:nvSpPr>
        <p:spPr bwMode="auto">
          <a:xfrm>
            <a:off x="1447800" y="3886200"/>
            <a:ext cx="304800" cy="304800"/>
          </a:xfrm>
          <a:prstGeom prst="downArrow">
            <a:avLst>
              <a:gd name="adj1" fmla="val 50000"/>
              <a:gd name="adj2" fmla="val 25000"/>
            </a:avLst>
          </a:prstGeom>
          <a:solidFill>
            <a:srgbClr val="FFFF00"/>
          </a:solidFill>
          <a:ln w="9525">
            <a:solidFill>
              <a:schemeClr val="tx1"/>
            </a:solidFill>
            <a:miter lim="800000"/>
            <a:headEnd/>
            <a:tailEnd/>
          </a:ln>
          <a:effectLst/>
        </p:spPr>
        <p:txBody>
          <a:bodyPr wrap="none" anchor="ctr"/>
          <a:lstStyle/>
          <a:p>
            <a:endParaRPr lang="tr-TR"/>
          </a:p>
        </p:txBody>
      </p:sp>
      <p:sp>
        <p:nvSpPr>
          <p:cNvPr id="490503" name="AutoShape 7"/>
          <p:cNvSpPr>
            <a:spLocks noChangeArrowheads="1"/>
          </p:cNvSpPr>
          <p:nvPr/>
        </p:nvSpPr>
        <p:spPr bwMode="auto">
          <a:xfrm>
            <a:off x="5410200" y="2438400"/>
            <a:ext cx="304800" cy="228600"/>
          </a:xfrm>
          <a:prstGeom prst="downArrow">
            <a:avLst>
              <a:gd name="adj1" fmla="val 50000"/>
              <a:gd name="adj2" fmla="val 25000"/>
            </a:avLst>
          </a:prstGeom>
          <a:solidFill>
            <a:srgbClr val="FFFF00"/>
          </a:solidFill>
          <a:ln w="9525">
            <a:solidFill>
              <a:schemeClr val="tx1"/>
            </a:solidFill>
            <a:miter lim="800000"/>
            <a:headEnd/>
            <a:tailEnd/>
          </a:ln>
          <a:effectLst/>
        </p:spPr>
        <p:txBody>
          <a:bodyPr wrap="none" anchor="ctr"/>
          <a:lstStyle/>
          <a:p>
            <a:endParaRPr lang="tr-TR"/>
          </a:p>
        </p:txBody>
      </p:sp>
      <p:sp>
        <p:nvSpPr>
          <p:cNvPr id="490504" name="AutoShape 8"/>
          <p:cNvSpPr>
            <a:spLocks noChangeArrowheads="1"/>
          </p:cNvSpPr>
          <p:nvPr/>
        </p:nvSpPr>
        <p:spPr bwMode="auto">
          <a:xfrm>
            <a:off x="4038600" y="3886200"/>
            <a:ext cx="304800" cy="228600"/>
          </a:xfrm>
          <a:prstGeom prst="downArrow">
            <a:avLst>
              <a:gd name="adj1" fmla="val 50000"/>
              <a:gd name="adj2" fmla="val 25000"/>
            </a:avLst>
          </a:prstGeom>
          <a:solidFill>
            <a:srgbClr val="FFFF00"/>
          </a:solidFill>
          <a:ln w="9525">
            <a:solidFill>
              <a:schemeClr val="tx1"/>
            </a:solidFill>
            <a:miter lim="800000"/>
            <a:headEnd/>
            <a:tailEnd/>
          </a:ln>
          <a:effectLst/>
        </p:spPr>
        <p:txBody>
          <a:bodyPr wrap="none" anchor="ctr"/>
          <a:lstStyle/>
          <a:p>
            <a:endParaRPr lang="tr-TR"/>
          </a:p>
        </p:txBody>
      </p:sp>
      <p:sp>
        <p:nvSpPr>
          <p:cNvPr id="490505" name="AutoShape 9"/>
          <p:cNvSpPr>
            <a:spLocks noChangeArrowheads="1"/>
          </p:cNvSpPr>
          <p:nvPr/>
        </p:nvSpPr>
        <p:spPr bwMode="auto">
          <a:xfrm>
            <a:off x="5257800" y="3886200"/>
            <a:ext cx="304800" cy="152400"/>
          </a:xfrm>
          <a:prstGeom prst="downArrow">
            <a:avLst>
              <a:gd name="adj1" fmla="val 50000"/>
              <a:gd name="adj2" fmla="val 25000"/>
            </a:avLst>
          </a:prstGeom>
          <a:solidFill>
            <a:srgbClr val="FFFF00"/>
          </a:solidFill>
          <a:ln w="9525">
            <a:solidFill>
              <a:schemeClr val="tx1"/>
            </a:solidFill>
            <a:miter lim="800000"/>
            <a:headEnd/>
            <a:tailEnd/>
          </a:ln>
          <a:effectLst/>
        </p:spPr>
        <p:txBody>
          <a:bodyPr wrap="none" anchor="ctr"/>
          <a:lstStyle/>
          <a:p>
            <a:endParaRPr lang="tr-TR"/>
          </a:p>
        </p:txBody>
      </p:sp>
      <p:sp>
        <p:nvSpPr>
          <p:cNvPr id="490506" name="AutoShape 10"/>
          <p:cNvSpPr>
            <a:spLocks noChangeArrowheads="1"/>
          </p:cNvSpPr>
          <p:nvPr/>
        </p:nvSpPr>
        <p:spPr bwMode="auto">
          <a:xfrm>
            <a:off x="5257800" y="4572000"/>
            <a:ext cx="304800" cy="228600"/>
          </a:xfrm>
          <a:prstGeom prst="downArrow">
            <a:avLst>
              <a:gd name="adj1" fmla="val 50000"/>
              <a:gd name="adj2" fmla="val 25000"/>
            </a:avLst>
          </a:prstGeom>
          <a:solidFill>
            <a:srgbClr val="FFFF00"/>
          </a:solidFill>
          <a:ln w="9525">
            <a:solidFill>
              <a:schemeClr val="tx1"/>
            </a:solidFill>
            <a:miter lim="800000"/>
            <a:headEnd/>
            <a:tailEnd/>
          </a:ln>
          <a:effectLst/>
        </p:spPr>
        <p:txBody>
          <a:bodyPr wrap="none" anchor="ctr"/>
          <a:lstStyle/>
          <a:p>
            <a:endParaRPr lang="tr-TR"/>
          </a:p>
        </p:txBody>
      </p:sp>
      <p:sp>
        <p:nvSpPr>
          <p:cNvPr id="490507" name="AutoShape 11"/>
          <p:cNvSpPr>
            <a:spLocks noChangeArrowheads="1"/>
          </p:cNvSpPr>
          <p:nvPr/>
        </p:nvSpPr>
        <p:spPr bwMode="auto">
          <a:xfrm>
            <a:off x="6781800" y="3657600"/>
            <a:ext cx="304800" cy="152400"/>
          </a:xfrm>
          <a:prstGeom prst="downArrow">
            <a:avLst>
              <a:gd name="adj1" fmla="val 50000"/>
              <a:gd name="adj2" fmla="val 25000"/>
            </a:avLst>
          </a:prstGeom>
          <a:solidFill>
            <a:srgbClr val="FFFF00"/>
          </a:solidFill>
          <a:ln w="9525">
            <a:solidFill>
              <a:schemeClr val="tx1"/>
            </a:solidFill>
            <a:miter lim="800000"/>
            <a:headEnd/>
            <a:tailEnd/>
          </a:ln>
          <a:effectLst/>
        </p:spPr>
        <p:txBody>
          <a:bodyPr wrap="none" anchor="ctr"/>
          <a:lstStyle/>
          <a:p>
            <a:endParaRPr lang="tr-TR"/>
          </a:p>
        </p:txBody>
      </p:sp>
      <p:sp>
        <p:nvSpPr>
          <p:cNvPr id="490508" name="AutoShape 12"/>
          <p:cNvSpPr>
            <a:spLocks noChangeArrowheads="1"/>
          </p:cNvSpPr>
          <p:nvPr/>
        </p:nvSpPr>
        <p:spPr bwMode="auto">
          <a:xfrm>
            <a:off x="3200400" y="609600"/>
            <a:ext cx="1524000" cy="457200"/>
          </a:xfrm>
          <a:prstGeom prst="foldedCorner">
            <a:avLst>
              <a:gd name="adj" fmla="val 12500"/>
            </a:avLst>
          </a:prstGeom>
          <a:solidFill>
            <a:srgbClr val="CCFFFF"/>
          </a:solidFill>
          <a:ln w="9525">
            <a:solidFill>
              <a:schemeClr val="tx1"/>
            </a:solidFill>
            <a:round/>
            <a:headEnd/>
            <a:tailEnd/>
          </a:ln>
          <a:effectLst/>
        </p:spPr>
        <p:txBody>
          <a:bodyPr wrap="none" anchor="ctr"/>
          <a:lstStyle/>
          <a:p>
            <a:pPr algn="ctr"/>
            <a:r>
              <a:rPr lang="tr-TR" sz="1600">
                <a:effectLst>
                  <a:outerShdw blurRad="38100" dist="38100" dir="2700000" algn="tl">
                    <a:srgbClr val="FFFFFF"/>
                  </a:outerShdw>
                </a:effectLst>
                <a:latin typeface="Times New Roman" pitchFamily="18" charset="0"/>
              </a:rPr>
              <a:t>Taşıyıcı Sistem</a:t>
            </a:r>
            <a:endParaRPr lang="en-US" sz="1600">
              <a:effectLst>
                <a:outerShdw blurRad="38100" dist="38100" dir="2700000" algn="tl">
                  <a:srgbClr val="FFFFFF"/>
                </a:outerShdw>
              </a:effectLst>
              <a:latin typeface="Times New Roman" pitchFamily="18" charset="0"/>
            </a:endParaRPr>
          </a:p>
        </p:txBody>
      </p:sp>
      <p:sp>
        <p:nvSpPr>
          <p:cNvPr id="490509" name="AutoShape 13"/>
          <p:cNvSpPr>
            <a:spLocks noChangeArrowheads="1"/>
          </p:cNvSpPr>
          <p:nvPr/>
        </p:nvSpPr>
        <p:spPr bwMode="auto">
          <a:xfrm>
            <a:off x="6781800" y="4343400"/>
            <a:ext cx="304800" cy="152400"/>
          </a:xfrm>
          <a:prstGeom prst="downArrow">
            <a:avLst>
              <a:gd name="adj1" fmla="val 50000"/>
              <a:gd name="adj2" fmla="val 25000"/>
            </a:avLst>
          </a:prstGeom>
          <a:solidFill>
            <a:srgbClr val="FFFF00"/>
          </a:solidFill>
          <a:ln w="9525">
            <a:solidFill>
              <a:schemeClr val="tx1"/>
            </a:solidFill>
            <a:miter lim="800000"/>
            <a:headEnd/>
            <a:tailEnd/>
          </a:ln>
          <a:effectLst/>
        </p:spPr>
        <p:txBody>
          <a:bodyPr wrap="none" anchor="ctr"/>
          <a:lstStyle/>
          <a:p>
            <a:endParaRPr lang="tr-TR"/>
          </a:p>
        </p:txBody>
      </p:sp>
      <p:sp>
        <p:nvSpPr>
          <p:cNvPr id="490510" name="AutoShape 14"/>
          <p:cNvSpPr>
            <a:spLocks noChangeArrowheads="1"/>
          </p:cNvSpPr>
          <p:nvPr/>
        </p:nvSpPr>
        <p:spPr bwMode="auto">
          <a:xfrm>
            <a:off x="5410200" y="1676400"/>
            <a:ext cx="304800" cy="228600"/>
          </a:xfrm>
          <a:prstGeom prst="downArrow">
            <a:avLst>
              <a:gd name="adj1" fmla="val 50000"/>
              <a:gd name="adj2" fmla="val 25000"/>
            </a:avLst>
          </a:prstGeom>
          <a:solidFill>
            <a:srgbClr val="FFFF00"/>
          </a:solidFill>
          <a:ln w="9525">
            <a:solidFill>
              <a:schemeClr val="tx1"/>
            </a:solidFill>
            <a:miter lim="800000"/>
            <a:headEnd/>
            <a:tailEnd/>
          </a:ln>
          <a:effectLst/>
        </p:spPr>
        <p:txBody>
          <a:bodyPr wrap="none" anchor="ctr"/>
          <a:lstStyle/>
          <a:p>
            <a:endParaRPr lang="tr-TR"/>
          </a:p>
        </p:txBody>
      </p:sp>
      <p:sp>
        <p:nvSpPr>
          <p:cNvPr id="490511" name="AutoShape 15"/>
          <p:cNvSpPr>
            <a:spLocks noChangeArrowheads="1"/>
          </p:cNvSpPr>
          <p:nvPr/>
        </p:nvSpPr>
        <p:spPr bwMode="auto">
          <a:xfrm>
            <a:off x="1447800" y="1752600"/>
            <a:ext cx="304800" cy="228600"/>
          </a:xfrm>
          <a:prstGeom prst="downArrow">
            <a:avLst>
              <a:gd name="adj1" fmla="val 50000"/>
              <a:gd name="adj2" fmla="val 25000"/>
            </a:avLst>
          </a:prstGeom>
          <a:solidFill>
            <a:srgbClr val="FFFF00"/>
          </a:solidFill>
          <a:ln w="9525">
            <a:solidFill>
              <a:schemeClr val="tx1"/>
            </a:solidFill>
            <a:miter lim="800000"/>
            <a:headEnd/>
            <a:tailEnd/>
          </a:ln>
          <a:effectLst/>
        </p:spPr>
        <p:txBody>
          <a:bodyPr wrap="none" anchor="ctr"/>
          <a:lstStyle/>
          <a:p>
            <a:endParaRPr lang="tr-TR"/>
          </a:p>
        </p:txBody>
      </p:sp>
      <p:sp>
        <p:nvSpPr>
          <p:cNvPr id="490513" name="AutoShape 17"/>
          <p:cNvSpPr>
            <a:spLocks noChangeArrowheads="1"/>
          </p:cNvSpPr>
          <p:nvPr/>
        </p:nvSpPr>
        <p:spPr bwMode="auto">
          <a:xfrm>
            <a:off x="533400" y="1219200"/>
            <a:ext cx="2286000" cy="457200"/>
          </a:xfrm>
          <a:prstGeom prst="foldedCorner">
            <a:avLst>
              <a:gd name="adj" fmla="val 12500"/>
            </a:avLst>
          </a:prstGeom>
          <a:noFill/>
          <a:ln w="9525">
            <a:solidFill>
              <a:schemeClr val="tx1"/>
            </a:solidFill>
            <a:round/>
            <a:headEnd/>
            <a:tailEnd/>
          </a:ln>
          <a:effectLst/>
        </p:spPr>
        <p:txBody>
          <a:bodyPr wrap="none" anchor="ctr"/>
          <a:lstStyle/>
          <a:p>
            <a:pPr algn="ctr"/>
            <a:r>
              <a:rPr lang="tr-TR" sz="1600">
                <a:latin typeface="Times New Roman" pitchFamily="18" charset="0"/>
              </a:rPr>
              <a:t>Düşey yükler + Rüzgar</a:t>
            </a:r>
            <a:endParaRPr lang="en-US" sz="2400" b="0">
              <a:latin typeface="Times New Roman" pitchFamily="18" charset="0"/>
            </a:endParaRPr>
          </a:p>
        </p:txBody>
      </p:sp>
      <p:sp>
        <p:nvSpPr>
          <p:cNvPr id="490514" name="AutoShape 18"/>
          <p:cNvSpPr>
            <a:spLocks noChangeArrowheads="1"/>
          </p:cNvSpPr>
          <p:nvPr/>
        </p:nvSpPr>
        <p:spPr bwMode="auto">
          <a:xfrm>
            <a:off x="685800" y="2057400"/>
            <a:ext cx="1905000" cy="609600"/>
          </a:xfrm>
          <a:prstGeom prst="foldedCorner">
            <a:avLst>
              <a:gd name="adj" fmla="val 12500"/>
            </a:avLst>
          </a:prstGeom>
          <a:noFill/>
          <a:ln w="9525">
            <a:solidFill>
              <a:schemeClr val="tx1"/>
            </a:solidFill>
            <a:round/>
            <a:headEnd/>
            <a:tailEnd/>
          </a:ln>
          <a:effectLst/>
        </p:spPr>
        <p:txBody>
          <a:bodyPr wrap="none" anchor="ctr"/>
          <a:lstStyle/>
          <a:p>
            <a:pPr algn="ctr"/>
            <a:r>
              <a:rPr lang="tr-TR" sz="1600">
                <a:latin typeface="Times New Roman" pitchFamily="18" charset="0"/>
              </a:rPr>
              <a:t>Hesaplarda daha </a:t>
            </a:r>
          </a:p>
          <a:p>
            <a:pPr algn="ctr"/>
            <a:r>
              <a:rPr lang="tr-TR" sz="1600">
                <a:latin typeface="Times New Roman" pitchFamily="18" charset="0"/>
              </a:rPr>
              <a:t>az risk alınır</a:t>
            </a:r>
            <a:endParaRPr lang="en-US" sz="1600">
              <a:latin typeface="Times New Roman" pitchFamily="18" charset="0"/>
            </a:endParaRPr>
          </a:p>
        </p:txBody>
      </p:sp>
      <p:sp>
        <p:nvSpPr>
          <p:cNvPr id="490515" name="AutoShape 19"/>
          <p:cNvSpPr>
            <a:spLocks noChangeArrowheads="1"/>
          </p:cNvSpPr>
          <p:nvPr/>
        </p:nvSpPr>
        <p:spPr bwMode="auto">
          <a:xfrm>
            <a:off x="609600" y="3124200"/>
            <a:ext cx="1905000" cy="685800"/>
          </a:xfrm>
          <a:prstGeom prst="foldedCorner">
            <a:avLst>
              <a:gd name="adj" fmla="val 12500"/>
            </a:avLst>
          </a:prstGeom>
          <a:noFill/>
          <a:ln w="9525">
            <a:solidFill>
              <a:schemeClr val="tx1"/>
            </a:solidFill>
            <a:round/>
            <a:headEnd/>
            <a:tailEnd/>
          </a:ln>
          <a:effectLst/>
        </p:spPr>
        <p:txBody>
          <a:bodyPr wrap="none" anchor="ctr"/>
          <a:lstStyle/>
          <a:p>
            <a:pPr algn="ctr"/>
            <a:r>
              <a:rPr lang="tr-TR" sz="1600">
                <a:latin typeface="Times New Roman" pitchFamily="18" charset="0"/>
              </a:rPr>
              <a:t>Bu yüklemeye yapı </a:t>
            </a:r>
          </a:p>
          <a:p>
            <a:pPr algn="ctr"/>
            <a:r>
              <a:rPr lang="tr-TR" sz="1600">
                <a:latin typeface="Times New Roman" pitchFamily="18" charset="0"/>
              </a:rPr>
              <a:t>daha sık maruz kalır</a:t>
            </a:r>
            <a:endParaRPr lang="en-US" sz="2400" b="0">
              <a:latin typeface="Times New Roman" pitchFamily="18" charset="0"/>
            </a:endParaRPr>
          </a:p>
        </p:txBody>
      </p:sp>
      <p:sp>
        <p:nvSpPr>
          <p:cNvPr id="490516" name="AutoShape 20"/>
          <p:cNvSpPr>
            <a:spLocks noChangeArrowheads="1"/>
          </p:cNvSpPr>
          <p:nvPr/>
        </p:nvSpPr>
        <p:spPr bwMode="auto">
          <a:xfrm>
            <a:off x="3886200" y="1981200"/>
            <a:ext cx="3352800" cy="381000"/>
          </a:xfrm>
          <a:prstGeom prst="foldedCorner">
            <a:avLst>
              <a:gd name="adj" fmla="val 12500"/>
            </a:avLst>
          </a:prstGeom>
          <a:noFill/>
          <a:ln w="9525">
            <a:solidFill>
              <a:schemeClr val="tx1"/>
            </a:solidFill>
            <a:round/>
            <a:headEnd/>
            <a:tailEnd/>
          </a:ln>
          <a:effectLst/>
        </p:spPr>
        <p:txBody>
          <a:bodyPr wrap="none" anchor="ctr"/>
          <a:lstStyle/>
          <a:p>
            <a:pPr algn="ctr"/>
            <a:r>
              <a:rPr lang="tr-TR" sz="1600">
                <a:latin typeface="Times New Roman" pitchFamily="18" charset="0"/>
              </a:rPr>
              <a:t>Hesaplarda çok büyük risk öngörülür</a:t>
            </a:r>
            <a:endParaRPr lang="en-US" sz="1600">
              <a:latin typeface="Times New Roman" pitchFamily="18" charset="0"/>
            </a:endParaRPr>
          </a:p>
        </p:txBody>
      </p:sp>
      <p:sp>
        <p:nvSpPr>
          <p:cNvPr id="490517" name="AutoShape 21"/>
          <p:cNvSpPr>
            <a:spLocks noChangeArrowheads="1"/>
          </p:cNvSpPr>
          <p:nvPr/>
        </p:nvSpPr>
        <p:spPr bwMode="auto">
          <a:xfrm>
            <a:off x="4038600" y="2743200"/>
            <a:ext cx="3048000" cy="266700"/>
          </a:xfrm>
          <a:prstGeom prst="foldedCorner">
            <a:avLst>
              <a:gd name="adj" fmla="val 12500"/>
            </a:avLst>
          </a:prstGeom>
          <a:noFill/>
          <a:ln w="9525">
            <a:solidFill>
              <a:schemeClr val="tx1"/>
            </a:solidFill>
            <a:round/>
            <a:headEnd/>
            <a:tailEnd/>
          </a:ln>
          <a:effectLst/>
        </p:spPr>
        <p:txBody>
          <a:bodyPr wrap="none" anchor="ctr"/>
          <a:lstStyle/>
          <a:p>
            <a:pPr algn="ctr"/>
            <a:r>
              <a:rPr lang="tr-TR" sz="1600">
                <a:latin typeface="Times New Roman" pitchFamily="18" charset="0"/>
              </a:rPr>
              <a:t>Kalıcı hasar oluşur</a:t>
            </a:r>
            <a:endParaRPr lang="en-US" sz="1600">
              <a:latin typeface="Times New Roman" pitchFamily="18" charset="0"/>
            </a:endParaRPr>
          </a:p>
        </p:txBody>
      </p:sp>
      <p:sp>
        <p:nvSpPr>
          <p:cNvPr id="490518" name="AutoShape 22"/>
          <p:cNvSpPr>
            <a:spLocks noChangeArrowheads="1"/>
          </p:cNvSpPr>
          <p:nvPr/>
        </p:nvSpPr>
        <p:spPr bwMode="auto">
          <a:xfrm>
            <a:off x="4648200" y="4876800"/>
            <a:ext cx="1676400" cy="685800"/>
          </a:xfrm>
          <a:prstGeom prst="foldedCorner">
            <a:avLst>
              <a:gd name="adj" fmla="val 12500"/>
            </a:avLst>
          </a:prstGeom>
          <a:solidFill>
            <a:srgbClr val="FFFF00"/>
          </a:solidFill>
          <a:ln w="9525">
            <a:solidFill>
              <a:schemeClr val="tx1"/>
            </a:solidFill>
            <a:round/>
            <a:headEnd/>
            <a:tailEnd/>
          </a:ln>
          <a:effectLst/>
        </p:spPr>
        <p:txBody>
          <a:bodyPr wrap="none" anchor="ctr"/>
          <a:lstStyle/>
          <a:p>
            <a:pPr algn="ctr"/>
            <a:r>
              <a:rPr lang="tr-TR" sz="1600">
                <a:latin typeface="Times New Roman" pitchFamily="18" charset="0"/>
              </a:rPr>
              <a:t>Yapısal taşıyıcıda</a:t>
            </a:r>
          </a:p>
          <a:p>
            <a:pPr algn="ctr"/>
            <a:r>
              <a:rPr lang="tr-TR" sz="1600">
                <a:latin typeface="Times New Roman" pitchFamily="18" charset="0"/>
              </a:rPr>
              <a:t> hasar yok</a:t>
            </a:r>
            <a:endParaRPr lang="en-US" sz="1600">
              <a:latin typeface="Times New Roman" pitchFamily="18" charset="0"/>
            </a:endParaRPr>
          </a:p>
        </p:txBody>
      </p:sp>
      <p:sp>
        <p:nvSpPr>
          <p:cNvPr id="490519" name="AutoShape 23"/>
          <p:cNvSpPr>
            <a:spLocks noChangeArrowheads="1"/>
          </p:cNvSpPr>
          <p:nvPr/>
        </p:nvSpPr>
        <p:spPr bwMode="auto">
          <a:xfrm>
            <a:off x="2743200" y="4191000"/>
            <a:ext cx="1828800" cy="457200"/>
          </a:xfrm>
          <a:prstGeom prst="foldedCorner">
            <a:avLst>
              <a:gd name="adj" fmla="val 12500"/>
            </a:avLst>
          </a:prstGeom>
          <a:solidFill>
            <a:srgbClr val="FFFF00"/>
          </a:solidFill>
          <a:ln w="9525">
            <a:solidFill>
              <a:schemeClr val="tx1"/>
            </a:solidFill>
            <a:round/>
            <a:headEnd/>
            <a:tailEnd/>
          </a:ln>
          <a:effectLst/>
        </p:spPr>
        <p:txBody>
          <a:bodyPr wrap="none" anchor="ctr"/>
          <a:lstStyle/>
          <a:p>
            <a:pPr algn="ctr"/>
            <a:r>
              <a:rPr lang="tr-TR" sz="1600">
                <a:latin typeface="Times New Roman" pitchFamily="18" charset="0"/>
              </a:rPr>
              <a:t>Elastik davranış</a:t>
            </a:r>
            <a:endParaRPr lang="en-US" sz="1600">
              <a:latin typeface="Times New Roman" pitchFamily="18" charset="0"/>
            </a:endParaRPr>
          </a:p>
        </p:txBody>
      </p:sp>
      <p:sp>
        <p:nvSpPr>
          <p:cNvPr id="490520" name="AutoShape 24"/>
          <p:cNvSpPr>
            <a:spLocks noChangeArrowheads="1"/>
          </p:cNvSpPr>
          <p:nvPr/>
        </p:nvSpPr>
        <p:spPr bwMode="auto">
          <a:xfrm>
            <a:off x="2743200" y="3200400"/>
            <a:ext cx="1828800" cy="609600"/>
          </a:xfrm>
          <a:prstGeom prst="foldedCorner">
            <a:avLst>
              <a:gd name="adj" fmla="val 12500"/>
            </a:avLst>
          </a:prstGeom>
          <a:noFill/>
          <a:ln w="9525">
            <a:solidFill>
              <a:schemeClr val="tx1"/>
            </a:solidFill>
            <a:round/>
            <a:headEnd/>
            <a:tailEnd/>
          </a:ln>
          <a:effectLst/>
        </p:spPr>
        <p:txBody>
          <a:bodyPr wrap="none" anchor="ctr"/>
          <a:lstStyle/>
          <a:p>
            <a:pPr algn="ctr"/>
            <a:r>
              <a:rPr lang="tr-TR" sz="1600">
                <a:latin typeface="Times New Roman" pitchFamily="18" charset="0"/>
              </a:rPr>
              <a:t>Küçük şiddette </a:t>
            </a:r>
          </a:p>
          <a:p>
            <a:pPr algn="ctr"/>
            <a:r>
              <a:rPr lang="tr-TR" sz="1600">
                <a:latin typeface="Times New Roman" pitchFamily="18" charset="0"/>
              </a:rPr>
              <a:t>deprem</a:t>
            </a:r>
            <a:endParaRPr lang="en-US" sz="1600">
              <a:latin typeface="Times New Roman" pitchFamily="18" charset="0"/>
            </a:endParaRPr>
          </a:p>
        </p:txBody>
      </p:sp>
      <p:sp>
        <p:nvSpPr>
          <p:cNvPr id="490521" name="AutoShape 25"/>
          <p:cNvSpPr>
            <a:spLocks noChangeArrowheads="1"/>
          </p:cNvSpPr>
          <p:nvPr/>
        </p:nvSpPr>
        <p:spPr bwMode="auto">
          <a:xfrm>
            <a:off x="685800" y="4267200"/>
            <a:ext cx="1828800" cy="685800"/>
          </a:xfrm>
          <a:prstGeom prst="foldedCorner">
            <a:avLst>
              <a:gd name="adj" fmla="val 12500"/>
            </a:avLst>
          </a:prstGeom>
          <a:solidFill>
            <a:schemeClr val="accent1"/>
          </a:solidFill>
          <a:ln w="9525">
            <a:solidFill>
              <a:schemeClr val="tx1"/>
            </a:solidFill>
            <a:round/>
            <a:headEnd/>
            <a:tailEnd/>
          </a:ln>
          <a:effectLst/>
        </p:spPr>
        <p:txBody>
          <a:bodyPr wrap="none" anchor="ctr"/>
          <a:lstStyle/>
          <a:p>
            <a:pPr algn="ctr"/>
            <a:r>
              <a:rPr lang="tr-TR" sz="1600">
                <a:latin typeface="Times New Roman" pitchFamily="18" charset="0"/>
              </a:rPr>
              <a:t>Çökme  olasılığı </a:t>
            </a:r>
          </a:p>
          <a:p>
            <a:pPr algn="ctr"/>
            <a:r>
              <a:rPr lang="tr-TR" sz="1600">
                <a:latin typeface="Times New Roman" pitchFamily="18" charset="0"/>
              </a:rPr>
              <a:t>1/10000</a:t>
            </a:r>
            <a:endParaRPr lang="en-US" sz="1600">
              <a:latin typeface="Times New Roman" pitchFamily="18" charset="0"/>
            </a:endParaRPr>
          </a:p>
        </p:txBody>
      </p:sp>
      <p:sp>
        <p:nvSpPr>
          <p:cNvPr id="490522" name="AutoShape 26"/>
          <p:cNvSpPr>
            <a:spLocks noChangeArrowheads="1"/>
          </p:cNvSpPr>
          <p:nvPr/>
        </p:nvSpPr>
        <p:spPr bwMode="auto">
          <a:xfrm>
            <a:off x="4495800" y="1143000"/>
            <a:ext cx="2286000" cy="457200"/>
          </a:xfrm>
          <a:prstGeom prst="foldedCorner">
            <a:avLst>
              <a:gd name="adj" fmla="val 12500"/>
            </a:avLst>
          </a:prstGeom>
          <a:noFill/>
          <a:ln w="9525">
            <a:solidFill>
              <a:schemeClr val="tx1"/>
            </a:solidFill>
            <a:round/>
            <a:headEnd/>
            <a:tailEnd/>
          </a:ln>
          <a:effectLst/>
        </p:spPr>
        <p:txBody>
          <a:bodyPr wrap="none" anchor="ctr"/>
          <a:lstStyle/>
          <a:p>
            <a:pPr algn="ctr"/>
            <a:r>
              <a:rPr lang="tr-TR" sz="1600">
                <a:latin typeface="Times New Roman" pitchFamily="18" charset="0"/>
              </a:rPr>
              <a:t>Düşey yükler + Deprem</a:t>
            </a:r>
            <a:endParaRPr lang="en-US" sz="2400" b="0">
              <a:latin typeface="Times New Roman" pitchFamily="18" charset="0"/>
            </a:endParaRPr>
          </a:p>
        </p:txBody>
      </p:sp>
      <p:sp>
        <p:nvSpPr>
          <p:cNvPr id="490523" name="AutoShape 27"/>
          <p:cNvSpPr>
            <a:spLocks noChangeArrowheads="1"/>
          </p:cNvSpPr>
          <p:nvPr/>
        </p:nvSpPr>
        <p:spPr bwMode="auto">
          <a:xfrm>
            <a:off x="4038600" y="3048000"/>
            <a:ext cx="304800" cy="228600"/>
          </a:xfrm>
          <a:prstGeom prst="downArrow">
            <a:avLst>
              <a:gd name="adj1" fmla="val 50000"/>
              <a:gd name="adj2" fmla="val 25000"/>
            </a:avLst>
          </a:prstGeom>
          <a:solidFill>
            <a:srgbClr val="FFFF00"/>
          </a:solidFill>
          <a:ln w="9525">
            <a:solidFill>
              <a:schemeClr val="tx1"/>
            </a:solidFill>
            <a:miter lim="800000"/>
            <a:headEnd/>
            <a:tailEnd/>
          </a:ln>
          <a:effectLst/>
        </p:spPr>
        <p:txBody>
          <a:bodyPr wrap="none" anchor="ctr"/>
          <a:lstStyle/>
          <a:p>
            <a:endParaRPr lang="tr-TR"/>
          </a:p>
        </p:txBody>
      </p:sp>
      <p:sp>
        <p:nvSpPr>
          <p:cNvPr id="490524" name="AutoShape 28"/>
          <p:cNvSpPr>
            <a:spLocks noChangeArrowheads="1"/>
          </p:cNvSpPr>
          <p:nvPr/>
        </p:nvSpPr>
        <p:spPr bwMode="auto">
          <a:xfrm>
            <a:off x="6400800" y="5410200"/>
            <a:ext cx="1524000" cy="533400"/>
          </a:xfrm>
          <a:prstGeom prst="foldedCorner">
            <a:avLst>
              <a:gd name="adj" fmla="val 12500"/>
            </a:avLst>
          </a:prstGeom>
          <a:solidFill>
            <a:srgbClr val="FFFF00"/>
          </a:solidFill>
          <a:ln w="9525">
            <a:solidFill>
              <a:schemeClr val="tx1"/>
            </a:solidFill>
            <a:round/>
            <a:headEnd/>
            <a:tailEnd/>
          </a:ln>
          <a:effectLst/>
        </p:spPr>
        <p:txBody>
          <a:bodyPr wrap="none" anchor="ctr"/>
          <a:lstStyle/>
          <a:p>
            <a:pPr algn="ctr"/>
            <a:r>
              <a:rPr lang="tr-TR" sz="1600">
                <a:latin typeface="Times New Roman" pitchFamily="18" charset="0"/>
              </a:rPr>
              <a:t>Toptan çökme </a:t>
            </a:r>
          </a:p>
          <a:p>
            <a:pPr algn="ctr"/>
            <a:r>
              <a:rPr lang="tr-TR" sz="1600">
                <a:latin typeface="Times New Roman" pitchFamily="18" charset="0"/>
              </a:rPr>
              <a:t>ve can kaybı yok</a:t>
            </a:r>
            <a:endParaRPr lang="en-US" sz="1600">
              <a:latin typeface="Times New Roman" pitchFamily="18" charset="0"/>
            </a:endParaRPr>
          </a:p>
        </p:txBody>
      </p:sp>
      <p:sp>
        <p:nvSpPr>
          <p:cNvPr id="490525" name="AutoShape 29"/>
          <p:cNvSpPr>
            <a:spLocks noChangeArrowheads="1"/>
          </p:cNvSpPr>
          <p:nvPr/>
        </p:nvSpPr>
        <p:spPr bwMode="auto">
          <a:xfrm>
            <a:off x="6400800" y="6243638"/>
            <a:ext cx="1600200" cy="457200"/>
          </a:xfrm>
          <a:prstGeom prst="foldedCorner">
            <a:avLst>
              <a:gd name="adj" fmla="val 12500"/>
            </a:avLst>
          </a:prstGeom>
          <a:solidFill>
            <a:schemeClr val="accent1"/>
          </a:solidFill>
          <a:ln w="9525">
            <a:solidFill>
              <a:schemeClr val="tx1"/>
            </a:solidFill>
            <a:round/>
            <a:headEnd/>
            <a:tailEnd/>
          </a:ln>
          <a:effectLst/>
        </p:spPr>
        <p:txBody>
          <a:bodyPr wrap="none" anchor="ctr"/>
          <a:lstStyle/>
          <a:p>
            <a:pPr algn="ctr"/>
            <a:r>
              <a:rPr lang="tr-TR" sz="1600">
                <a:latin typeface="Times New Roman" pitchFamily="18" charset="0"/>
              </a:rPr>
              <a:t>Çökme  olasılığı</a:t>
            </a:r>
          </a:p>
          <a:p>
            <a:pPr algn="ctr"/>
            <a:r>
              <a:rPr lang="tr-TR" sz="1600">
                <a:latin typeface="Times New Roman" pitchFamily="18" charset="0"/>
              </a:rPr>
              <a:t> 1/100</a:t>
            </a:r>
            <a:endParaRPr lang="en-US" sz="1600">
              <a:latin typeface="Times New Roman" pitchFamily="18" charset="0"/>
            </a:endParaRPr>
          </a:p>
        </p:txBody>
      </p:sp>
      <p:sp>
        <p:nvSpPr>
          <p:cNvPr id="490526" name="AutoShape 30"/>
          <p:cNvSpPr>
            <a:spLocks noChangeArrowheads="1"/>
          </p:cNvSpPr>
          <p:nvPr/>
        </p:nvSpPr>
        <p:spPr bwMode="auto">
          <a:xfrm>
            <a:off x="6400800" y="3886200"/>
            <a:ext cx="1676400" cy="381000"/>
          </a:xfrm>
          <a:prstGeom prst="foldedCorner">
            <a:avLst>
              <a:gd name="adj" fmla="val 12500"/>
            </a:avLst>
          </a:prstGeom>
          <a:noFill/>
          <a:ln w="9525">
            <a:solidFill>
              <a:schemeClr val="tx1"/>
            </a:solidFill>
            <a:round/>
            <a:headEnd/>
            <a:tailEnd/>
          </a:ln>
          <a:effectLst/>
        </p:spPr>
        <p:txBody>
          <a:bodyPr wrap="none" anchor="ctr"/>
          <a:lstStyle/>
          <a:p>
            <a:pPr algn="ctr"/>
            <a:r>
              <a:rPr lang="tr-TR" sz="1600">
                <a:latin typeface="Times New Roman" pitchFamily="18" charset="0"/>
              </a:rPr>
              <a:t>Tasarım depremi</a:t>
            </a:r>
            <a:endParaRPr lang="en-US" sz="2400" b="0">
              <a:latin typeface="Times New Roman" pitchFamily="18" charset="0"/>
            </a:endParaRPr>
          </a:p>
        </p:txBody>
      </p:sp>
      <p:sp>
        <p:nvSpPr>
          <p:cNvPr id="490527" name="AutoShape 31"/>
          <p:cNvSpPr>
            <a:spLocks noChangeArrowheads="1"/>
          </p:cNvSpPr>
          <p:nvPr/>
        </p:nvSpPr>
        <p:spPr bwMode="auto">
          <a:xfrm>
            <a:off x="6477000" y="3200400"/>
            <a:ext cx="1600200" cy="381000"/>
          </a:xfrm>
          <a:prstGeom prst="foldedCorner">
            <a:avLst>
              <a:gd name="adj" fmla="val 12500"/>
            </a:avLst>
          </a:prstGeom>
          <a:noFill/>
          <a:ln w="9525">
            <a:solidFill>
              <a:schemeClr val="tx1"/>
            </a:solidFill>
            <a:round/>
            <a:headEnd/>
            <a:tailEnd/>
          </a:ln>
          <a:effectLst/>
        </p:spPr>
        <p:txBody>
          <a:bodyPr wrap="none" anchor="ctr"/>
          <a:lstStyle/>
          <a:p>
            <a:pPr algn="ctr"/>
            <a:r>
              <a:rPr lang="tr-TR" sz="1600">
                <a:latin typeface="Times New Roman" pitchFamily="18" charset="0"/>
              </a:rPr>
              <a:t>Şiddetli deprem</a:t>
            </a:r>
            <a:endParaRPr lang="en-US" sz="1600">
              <a:latin typeface="Times New Roman" pitchFamily="18" charset="0"/>
            </a:endParaRPr>
          </a:p>
        </p:txBody>
      </p:sp>
      <p:sp>
        <p:nvSpPr>
          <p:cNvPr id="490528" name="AutoShape 32"/>
          <p:cNvSpPr>
            <a:spLocks noChangeArrowheads="1"/>
          </p:cNvSpPr>
          <p:nvPr/>
        </p:nvSpPr>
        <p:spPr bwMode="auto">
          <a:xfrm>
            <a:off x="4876800" y="4114800"/>
            <a:ext cx="1295400" cy="381000"/>
          </a:xfrm>
          <a:prstGeom prst="foldedCorner">
            <a:avLst>
              <a:gd name="adj" fmla="val 12500"/>
            </a:avLst>
          </a:prstGeom>
          <a:noFill/>
          <a:ln w="9525">
            <a:solidFill>
              <a:schemeClr val="tx1"/>
            </a:solidFill>
            <a:round/>
            <a:headEnd/>
            <a:tailEnd/>
          </a:ln>
          <a:effectLst/>
        </p:spPr>
        <p:txBody>
          <a:bodyPr wrap="none" anchor="ctr"/>
          <a:lstStyle/>
          <a:p>
            <a:pPr algn="ctr"/>
            <a:r>
              <a:rPr lang="tr-TR" sz="1600">
                <a:latin typeface="Times New Roman" pitchFamily="18" charset="0"/>
              </a:rPr>
              <a:t>Az hasar</a:t>
            </a:r>
            <a:endParaRPr lang="en-US" sz="1600">
              <a:latin typeface="Times New Roman" pitchFamily="18" charset="0"/>
            </a:endParaRPr>
          </a:p>
        </p:txBody>
      </p:sp>
      <p:sp>
        <p:nvSpPr>
          <p:cNvPr id="490529" name="AutoShape 33"/>
          <p:cNvSpPr>
            <a:spLocks noChangeArrowheads="1"/>
          </p:cNvSpPr>
          <p:nvPr/>
        </p:nvSpPr>
        <p:spPr bwMode="auto">
          <a:xfrm>
            <a:off x="4800600" y="3200400"/>
            <a:ext cx="1447800" cy="609600"/>
          </a:xfrm>
          <a:prstGeom prst="foldedCorner">
            <a:avLst>
              <a:gd name="adj" fmla="val 12500"/>
            </a:avLst>
          </a:prstGeom>
          <a:noFill/>
          <a:ln w="9525">
            <a:solidFill>
              <a:schemeClr val="tx1"/>
            </a:solidFill>
            <a:round/>
            <a:headEnd/>
            <a:tailEnd/>
          </a:ln>
          <a:effectLst/>
        </p:spPr>
        <p:txBody>
          <a:bodyPr wrap="none" anchor="ctr"/>
          <a:lstStyle/>
          <a:p>
            <a:pPr algn="ctr"/>
            <a:r>
              <a:rPr lang="tr-TR" sz="1600">
                <a:latin typeface="Times New Roman" pitchFamily="18" charset="0"/>
              </a:rPr>
              <a:t>Orta şiddette </a:t>
            </a:r>
          </a:p>
          <a:p>
            <a:pPr algn="ctr"/>
            <a:r>
              <a:rPr lang="tr-TR" sz="1600">
                <a:latin typeface="Times New Roman" pitchFamily="18" charset="0"/>
              </a:rPr>
              <a:t>deprem</a:t>
            </a:r>
            <a:endParaRPr lang="en-US" sz="1600">
              <a:latin typeface="Times New Roman" pitchFamily="18" charset="0"/>
            </a:endParaRPr>
          </a:p>
        </p:txBody>
      </p:sp>
      <p:sp>
        <p:nvSpPr>
          <p:cNvPr id="490530" name="AutoShape 34"/>
          <p:cNvSpPr>
            <a:spLocks noChangeArrowheads="1"/>
          </p:cNvSpPr>
          <p:nvPr/>
        </p:nvSpPr>
        <p:spPr bwMode="auto">
          <a:xfrm>
            <a:off x="5257800" y="3048000"/>
            <a:ext cx="304800" cy="228600"/>
          </a:xfrm>
          <a:prstGeom prst="downArrow">
            <a:avLst>
              <a:gd name="adj1" fmla="val 50000"/>
              <a:gd name="adj2" fmla="val 25000"/>
            </a:avLst>
          </a:prstGeom>
          <a:solidFill>
            <a:srgbClr val="FFFF00"/>
          </a:solidFill>
          <a:ln w="9525">
            <a:solidFill>
              <a:schemeClr val="tx1"/>
            </a:solidFill>
            <a:miter lim="800000"/>
            <a:headEnd/>
            <a:tailEnd/>
          </a:ln>
          <a:effectLst/>
        </p:spPr>
        <p:txBody>
          <a:bodyPr wrap="none" anchor="ctr"/>
          <a:lstStyle/>
          <a:p>
            <a:endParaRPr lang="tr-TR"/>
          </a:p>
        </p:txBody>
      </p:sp>
      <p:sp>
        <p:nvSpPr>
          <p:cNvPr id="490531" name="AutoShape 35"/>
          <p:cNvSpPr>
            <a:spLocks noChangeArrowheads="1"/>
          </p:cNvSpPr>
          <p:nvPr/>
        </p:nvSpPr>
        <p:spPr bwMode="auto">
          <a:xfrm>
            <a:off x="6400800" y="4572000"/>
            <a:ext cx="1600200" cy="533400"/>
          </a:xfrm>
          <a:prstGeom prst="foldedCorner">
            <a:avLst>
              <a:gd name="adj" fmla="val 12500"/>
            </a:avLst>
          </a:prstGeom>
          <a:noFill/>
          <a:ln w="9525">
            <a:solidFill>
              <a:schemeClr val="tx1"/>
            </a:solidFill>
            <a:round/>
            <a:headEnd/>
            <a:tailEnd/>
          </a:ln>
          <a:effectLst/>
        </p:spPr>
        <p:txBody>
          <a:bodyPr wrap="none" anchor="ctr"/>
          <a:lstStyle/>
          <a:p>
            <a:pPr algn="ctr"/>
            <a:r>
              <a:rPr lang="tr-TR" sz="1600">
                <a:latin typeface="Times New Roman" pitchFamily="18" charset="0"/>
              </a:rPr>
              <a:t>Yapısal taşıyıcıda</a:t>
            </a:r>
          </a:p>
          <a:p>
            <a:pPr algn="ctr"/>
            <a:r>
              <a:rPr lang="tr-TR" sz="1600">
                <a:latin typeface="Times New Roman" pitchFamily="18" charset="0"/>
              </a:rPr>
              <a:t> hasar var</a:t>
            </a:r>
            <a:endParaRPr lang="en-US" sz="2400" b="0">
              <a:latin typeface="Times New Roman" pitchFamily="18" charset="0"/>
            </a:endParaRPr>
          </a:p>
        </p:txBody>
      </p:sp>
      <p:sp>
        <p:nvSpPr>
          <p:cNvPr id="490532" name="AutoShape 36"/>
          <p:cNvSpPr>
            <a:spLocks noChangeArrowheads="1"/>
          </p:cNvSpPr>
          <p:nvPr/>
        </p:nvSpPr>
        <p:spPr bwMode="auto">
          <a:xfrm>
            <a:off x="6781800" y="3048000"/>
            <a:ext cx="304800" cy="228600"/>
          </a:xfrm>
          <a:prstGeom prst="downArrow">
            <a:avLst>
              <a:gd name="adj1" fmla="val 50000"/>
              <a:gd name="adj2" fmla="val 25000"/>
            </a:avLst>
          </a:prstGeom>
          <a:solidFill>
            <a:srgbClr val="FFFF00"/>
          </a:solidFill>
          <a:ln w="9525">
            <a:solidFill>
              <a:schemeClr val="tx1"/>
            </a:solidFill>
            <a:miter lim="800000"/>
            <a:headEnd/>
            <a:tailEnd/>
          </a:ln>
          <a:effectLst/>
        </p:spPr>
        <p:txBody>
          <a:bodyPr wrap="none" anchor="ctr"/>
          <a:lstStyle/>
          <a:p>
            <a:endParaRPr lang="tr-TR"/>
          </a:p>
        </p:txBody>
      </p:sp>
      <p:sp>
        <p:nvSpPr>
          <p:cNvPr id="490533" name="AutoShape 37"/>
          <p:cNvSpPr>
            <a:spLocks noChangeArrowheads="1"/>
          </p:cNvSpPr>
          <p:nvPr/>
        </p:nvSpPr>
        <p:spPr bwMode="auto">
          <a:xfrm>
            <a:off x="6781800" y="5181600"/>
            <a:ext cx="304800" cy="152400"/>
          </a:xfrm>
          <a:prstGeom prst="downArrow">
            <a:avLst>
              <a:gd name="adj1" fmla="val 50000"/>
              <a:gd name="adj2" fmla="val 25000"/>
            </a:avLst>
          </a:prstGeom>
          <a:solidFill>
            <a:srgbClr val="FFFF00"/>
          </a:solidFill>
          <a:ln w="9525">
            <a:solidFill>
              <a:schemeClr val="tx1"/>
            </a:solidFill>
            <a:miter lim="800000"/>
            <a:headEnd/>
            <a:tailEnd/>
          </a:ln>
          <a:effectLst/>
        </p:spPr>
        <p:txBody>
          <a:bodyPr wrap="none" anchor="ctr"/>
          <a:lstStyle/>
          <a:p>
            <a:endParaRPr lang="tr-TR"/>
          </a:p>
        </p:txBody>
      </p:sp>
      <p:sp>
        <p:nvSpPr>
          <p:cNvPr id="490534" name="AutoShape 38"/>
          <p:cNvSpPr>
            <a:spLocks noChangeArrowheads="1"/>
          </p:cNvSpPr>
          <p:nvPr/>
        </p:nvSpPr>
        <p:spPr bwMode="auto">
          <a:xfrm>
            <a:off x="6781800" y="6019800"/>
            <a:ext cx="304800" cy="152400"/>
          </a:xfrm>
          <a:prstGeom prst="downArrow">
            <a:avLst>
              <a:gd name="adj1" fmla="val 50000"/>
              <a:gd name="adj2" fmla="val 25000"/>
            </a:avLst>
          </a:prstGeom>
          <a:solidFill>
            <a:srgbClr val="FFFF00"/>
          </a:solidFill>
          <a:ln w="9525">
            <a:solidFill>
              <a:schemeClr val="tx1"/>
            </a:solidFill>
            <a:miter lim="800000"/>
            <a:headEnd/>
            <a:tailEnd/>
          </a:ln>
          <a:effectLst/>
        </p:spPr>
        <p:txBody>
          <a:bodyPr wrap="none" anchor="ctr"/>
          <a:lstStyle/>
          <a:p>
            <a:endParaRPr lang="tr-T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Veri Yer Tutucusu"/>
          <p:cNvSpPr>
            <a:spLocks noGrp="1"/>
          </p:cNvSpPr>
          <p:nvPr>
            <p:ph type="dt" sz="half" idx="10"/>
          </p:nvPr>
        </p:nvSpPr>
        <p:spPr/>
        <p:txBody>
          <a:bodyPr/>
          <a:lstStyle/>
          <a:p>
            <a:r>
              <a:rPr lang="tr-TR"/>
              <a:t>10.10.2008</a:t>
            </a:r>
          </a:p>
        </p:txBody>
      </p:sp>
      <p:sp>
        <p:nvSpPr>
          <p:cNvPr id="7" name="3 Altbilgi Yer Tutucusu"/>
          <p:cNvSpPr>
            <a:spLocks noGrp="1"/>
          </p:cNvSpPr>
          <p:nvPr>
            <p:ph type="ftr" sz="quarter" idx="11"/>
          </p:nvPr>
        </p:nvSpPr>
        <p:spPr/>
        <p:txBody>
          <a:bodyPr/>
          <a:lstStyle/>
          <a:p>
            <a:r>
              <a:rPr lang="tr-TR"/>
              <a:t>DR. MUSTAFA KUTANİS SAÜ İNŞ.MÜH. BÖLÜMÜ</a:t>
            </a:r>
          </a:p>
        </p:txBody>
      </p:sp>
      <p:sp>
        <p:nvSpPr>
          <p:cNvPr id="8" name="4 Slayt Numarası Yer Tutucusu"/>
          <p:cNvSpPr>
            <a:spLocks noGrp="1"/>
          </p:cNvSpPr>
          <p:nvPr>
            <p:ph type="sldNum" sz="quarter" idx="12"/>
          </p:nvPr>
        </p:nvSpPr>
        <p:spPr/>
        <p:txBody>
          <a:bodyPr/>
          <a:lstStyle/>
          <a:p>
            <a:r>
              <a:rPr lang="tr-TR"/>
              <a:t>SLIDE </a:t>
            </a:r>
            <a:fld id="{0CBE461B-4CD5-4CD9-9CAC-CA3E6EE6B5CF}" type="slidenum">
              <a:rPr lang="tr-TR"/>
              <a:pPr/>
              <a:t>32</a:t>
            </a:fld>
            <a:r>
              <a:rPr lang="tr-TR"/>
              <a:t>/114</a:t>
            </a:r>
          </a:p>
        </p:txBody>
      </p:sp>
      <p:sp>
        <p:nvSpPr>
          <p:cNvPr id="492546" name="Rectangle 2"/>
          <p:cNvSpPr>
            <a:spLocks noGrp="1" noChangeArrowheads="1"/>
          </p:cNvSpPr>
          <p:nvPr>
            <p:ph type="title"/>
          </p:nvPr>
        </p:nvSpPr>
        <p:spPr>
          <a:xfrm>
            <a:off x="685800" y="114300"/>
            <a:ext cx="7772400" cy="762000"/>
          </a:xfrm>
          <a:solidFill>
            <a:schemeClr val="accent1"/>
          </a:solidFill>
        </p:spPr>
        <p:txBody>
          <a:bodyPr/>
          <a:lstStyle/>
          <a:p>
            <a:r>
              <a:rPr lang="tr-TR" sz="2400"/>
              <a:t>TDY-2007’de Depreme Dayanıklı Tasarım Kriterleri</a:t>
            </a:r>
            <a:endParaRPr lang="en-US" sz="2400"/>
          </a:p>
        </p:txBody>
      </p:sp>
      <p:sp>
        <p:nvSpPr>
          <p:cNvPr id="492547" name="Text Box 3"/>
          <p:cNvSpPr txBox="1">
            <a:spLocks noChangeArrowheads="1"/>
          </p:cNvSpPr>
          <p:nvPr/>
        </p:nvSpPr>
        <p:spPr bwMode="auto">
          <a:xfrm>
            <a:off x="431800" y="1371600"/>
            <a:ext cx="2692400" cy="3949700"/>
          </a:xfrm>
          <a:prstGeom prst="rect">
            <a:avLst/>
          </a:prstGeom>
          <a:noFill/>
          <a:ln w="9525">
            <a:solidFill>
              <a:schemeClr val="tx1"/>
            </a:solidFill>
            <a:miter lim="800000"/>
            <a:headEnd/>
            <a:tailEnd/>
          </a:ln>
          <a:effectLst/>
        </p:spPr>
        <p:txBody>
          <a:bodyPr>
            <a:spAutoFit/>
          </a:bodyPr>
          <a:lstStyle/>
          <a:p>
            <a:pPr algn="ctr">
              <a:spcBef>
                <a:spcPct val="50000"/>
              </a:spcBef>
            </a:pPr>
            <a:r>
              <a:rPr lang="tr-TR">
                <a:solidFill>
                  <a:srgbClr val="0000FF"/>
                </a:solidFill>
                <a:latin typeface="Times New Roman" pitchFamily="18" charset="0"/>
              </a:rPr>
              <a:t>Hafif Şiddette Deprem</a:t>
            </a:r>
          </a:p>
          <a:p>
            <a:pPr algn="ctr">
              <a:spcBef>
                <a:spcPct val="50000"/>
              </a:spcBef>
              <a:buFontTx/>
              <a:buChar char="•"/>
            </a:pPr>
            <a:r>
              <a:rPr lang="tr-TR">
                <a:latin typeface="Times New Roman" pitchFamily="18" charset="0"/>
              </a:rPr>
              <a:t>Yapı işlevselliği kaybolmayacak</a:t>
            </a:r>
          </a:p>
          <a:p>
            <a:pPr algn="ctr">
              <a:spcBef>
                <a:spcPct val="50000"/>
              </a:spcBef>
              <a:buFontTx/>
              <a:buChar char="•"/>
            </a:pPr>
            <a:r>
              <a:rPr lang="tr-TR">
                <a:latin typeface="Times New Roman" pitchFamily="18" charset="0"/>
              </a:rPr>
              <a:t>Taşıyıcı olmayan elemanlarda çok hafif hasar oluşabilir fakat işlevi aksamaz</a:t>
            </a:r>
          </a:p>
          <a:p>
            <a:pPr algn="ctr">
              <a:spcBef>
                <a:spcPct val="50000"/>
              </a:spcBef>
              <a:buFontTx/>
              <a:buChar char="•"/>
            </a:pPr>
            <a:r>
              <a:rPr lang="tr-TR">
                <a:latin typeface="Times New Roman" pitchFamily="18" charset="0"/>
              </a:rPr>
              <a:t>Yoğun çatlak patenleri olabilir ama donatıda akma olmamalıdır</a:t>
            </a:r>
          </a:p>
          <a:p>
            <a:pPr algn="ctr">
              <a:spcBef>
                <a:spcPct val="50000"/>
              </a:spcBef>
              <a:buFontTx/>
              <a:buChar char="•"/>
            </a:pPr>
            <a:r>
              <a:rPr lang="tr-TR">
                <a:latin typeface="Times New Roman" pitchFamily="18" charset="0"/>
              </a:rPr>
              <a:t>Ve betonda ezilme olmamalıdır</a:t>
            </a:r>
            <a:endParaRPr lang="en-US">
              <a:latin typeface="Times New Roman" pitchFamily="18" charset="0"/>
            </a:endParaRPr>
          </a:p>
        </p:txBody>
      </p:sp>
      <p:sp>
        <p:nvSpPr>
          <p:cNvPr id="492548" name="Text Box 4"/>
          <p:cNvSpPr txBox="1">
            <a:spLocks noChangeArrowheads="1"/>
          </p:cNvSpPr>
          <p:nvPr/>
        </p:nvSpPr>
        <p:spPr bwMode="auto">
          <a:xfrm>
            <a:off x="3200400" y="1371600"/>
            <a:ext cx="2819400" cy="4637088"/>
          </a:xfrm>
          <a:prstGeom prst="rect">
            <a:avLst/>
          </a:prstGeom>
          <a:noFill/>
          <a:ln w="9525">
            <a:solidFill>
              <a:schemeClr val="tx1"/>
            </a:solidFill>
            <a:miter lim="800000"/>
            <a:headEnd/>
            <a:tailEnd/>
          </a:ln>
          <a:effectLst/>
        </p:spPr>
        <p:txBody>
          <a:bodyPr>
            <a:spAutoFit/>
          </a:bodyPr>
          <a:lstStyle/>
          <a:p>
            <a:pPr algn="ctr">
              <a:spcBef>
                <a:spcPct val="50000"/>
              </a:spcBef>
            </a:pPr>
            <a:r>
              <a:rPr lang="tr-TR">
                <a:solidFill>
                  <a:srgbClr val="0000FF"/>
                </a:solidFill>
                <a:latin typeface="Times New Roman" pitchFamily="18" charset="0"/>
              </a:rPr>
              <a:t>Orta Şiddette Deprem</a:t>
            </a:r>
          </a:p>
          <a:p>
            <a:pPr algn="ctr">
              <a:spcBef>
                <a:spcPct val="50000"/>
              </a:spcBef>
              <a:buFontTx/>
              <a:buChar char="•"/>
            </a:pPr>
            <a:r>
              <a:rPr lang="tr-TR">
                <a:latin typeface="Times New Roman" pitchFamily="18" charset="0"/>
              </a:rPr>
              <a:t>Yapı işlevselliği kaybolmayacak</a:t>
            </a:r>
          </a:p>
          <a:p>
            <a:pPr algn="ctr">
              <a:spcBef>
                <a:spcPct val="50000"/>
              </a:spcBef>
              <a:buFontTx/>
              <a:buChar char="•"/>
            </a:pPr>
            <a:r>
              <a:rPr lang="tr-TR">
                <a:latin typeface="Times New Roman" pitchFamily="18" charset="0"/>
              </a:rPr>
              <a:t>Taşıyıcı olmayan elemanlarda ciddi hasar oluşabilir fakat işlevi kaybolmaz</a:t>
            </a:r>
          </a:p>
          <a:p>
            <a:pPr algn="ctr">
              <a:spcBef>
                <a:spcPct val="50000"/>
              </a:spcBef>
              <a:buFontTx/>
              <a:buChar char="•"/>
            </a:pPr>
            <a:r>
              <a:rPr lang="tr-TR">
                <a:latin typeface="Times New Roman" pitchFamily="18" charset="0"/>
              </a:rPr>
              <a:t>Taşıyıcı sistemde yaygın geniş çatlaklar oluşur ve donatıda akma olabilir</a:t>
            </a:r>
          </a:p>
          <a:p>
            <a:pPr algn="ctr">
              <a:spcBef>
                <a:spcPct val="50000"/>
              </a:spcBef>
              <a:buFontTx/>
              <a:buChar char="•"/>
            </a:pPr>
            <a:r>
              <a:rPr lang="tr-TR">
                <a:latin typeface="Times New Roman" pitchFamily="18" charset="0"/>
              </a:rPr>
              <a:t>Ve betonda yer yer ezilme olabilir</a:t>
            </a:r>
          </a:p>
          <a:p>
            <a:pPr algn="ctr">
              <a:spcBef>
                <a:spcPct val="50000"/>
              </a:spcBef>
              <a:buFontTx/>
              <a:buChar char="•"/>
            </a:pPr>
            <a:r>
              <a:rPr lang="tr-TR">
                <a:latin typeface="Times New Roman" pitchFamily="18" charset="0"/>
              </a:rPr>
              <a:t>Ekonomik ölçüler içinde yapı onarılabilir</a:t>
            </a:r>
            <a:endParaRPr lang="en-US">
              <a:latin typeface="Times New Roman" pitchFamily="18" charset="0"/>
            </a:endParaRPr>
          </a:p>
        </p:txBody>
      </p:sp>
      <p:sp>
        <p:nvSpPr>
          <p:cNvPr id="492549" name="Text Box 5"/>
          <p:cNvSpPr txBox="1">
            <a:spLocks noChangeArrowheads="1"/>
          </p:cNvSpPr>
          <p:nvPr/>
        </p:nvSpPr>
        <p:spPr bwMode="auto">
          <a:xfrm>
            <a:off x="6057900" y="1371600"/>
            <a:ext cx="2527300" cy="3949700"/>
          </a:xfrm>
          <a:prstGeom prst="rect">
            <a:avLst/>
          </a:prstGeom>
          <a:noFill/>
          <a:ln w="9525">
            <a:solidFill>
              <a:schemeClr val="tx1"/>
            </a:solidFill>
            <a:miter lim="800000"/>
            <a:headEnd/>
            <a:tailEnd/>
          </a:ln>
          <a:effectLst/>
        </p:spPr>
        <p:txBody>
          <a:bodyPr>
            <a:spAutoFit/>
          </a:bodyPr>
          <a:lstStyle/>
          <a:p>
            <a:pPr algn="ctr">
              <a:spcBef>
                <a:spcPct val="50000"/>
              </a:spcBef>
            </a:pPr>
            <a:r>
              <a:rPr lang="tr-TR">
                <a:solidFill>
                  <a:srgbClr val="0000FF"/>
                </a:solidFill>
                <a:latin typeface="Times New Roman" pitchFamily="18" charset="0"/>
              </a:rPr>
              <a:t>Şiddetli Deprem</a:t>
            </a:r>
          </a:p>
          <a:p>
            <a:pPr algn="ctr">
              <a:spcBef>
                <a:spcPct val="50000"/>
              </a:spcBef>
              <a:buFontTx/>
              <a:buChar char="•"/>
            </a:pPr>
            <a:r>
              <a:rPr lang="tr-TR">
                <a:latin typeface="Times New Roman" pitchFamily="18" charset="0"/>
              </a:rPr>
              <a:t>Can kaybı olmamalıdır</a:t>
            </a:r>
          </a:p>
          <a:p>
            <a:pPr algn="ctr">
              <a:spcBef>
                <a:spcPct val="50000"/>
              </a:spcBef>
              <a:buFontTx/>
              <a:buChar char="•"/>
            </a:pPr>
            <a:r>
              <a:rPr lang="tr-TR">
                <a:latin typeface="Times New Roman" pitchFamily="18" charset="0"/>
              </a:rPr>
              <a:t>Taşıyıcı olmayan elemanlarda çok ağır kopmalar, büyük kitle düşmeleri olur</a:t>
            </a:r>
          </a:p>
          <a:p>
            <a:pPr algn="ctr">
              <a:spcBef>
                <a:spcPct val="50000"/>
              </a:spcBef>
              <a:buFontTx/>
              <a:buChar char="•"/>
            </a:pPr>
            <a:r>
              <a:rPr lang="tr-TR">
                <a:latin typeface="Times New Roman" pitchFamily="18" charset="0"/>
              </a:rPr>
              <a:t>Taşıyıcı sistemde hasar oluşur</a:t>
            </a:r>
          </a:p>
          <a:p>
            <a:pPr algn="ctr">
              <a:spcBef>
                <a:spcPct val="50000"/>
              </a:spcBef>
              <a:buFontTx/>
              <a:buChar char="•"/>
            </a:pPr>
            <a:r>
              <a:rPr lang="tr-TR">
                <a:latin typeface="Times New Roman" pitchFamily="18" charset="0"/>
              </a:rPr>
              <a:t>Hasarların onarımı mümkün olmayabilir ama çökmemelidir</a:t>
            </a:r>
            <a:endParaRPr lang="en-US">
              <a:latin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2 Veri Yer Tutucusu"/>
          <p:cNvSpPr>
            <a:spLocks noGrp="1"/>
          </p:cNvSpPr>
          <p:nvPr>
            <p:ph type="dt" sz="half" idx="10"/>
          </p:nvPr>
        </p:nvSpPr>
        <p:spPr/>
        <p:txBody>
          <a:bodyPr/>
          <a:lstStyle/>
          <a:p>
            <a:r>
              <a:rPr lang="tr-TR"/>
              <a:t>10.10.2008</a:t>
            </a:r>
          </a:p>
        </p:txBody>
      </p:sp>
      <p:sp>
        <p:nvSpPr>
          <p:cNvPr id="17" name="3 Altbilgi Yer Tutucusu"/>
          <p:cNvSpPr>
            <a:spLocks noGrp="1"/>
          </p:cNvSpPr>
          <p:nvPr>
            <p:ph type="ftr" sz="quarter" idx="11"/>
          </p:nvPr>
        </p:nvSpPr>
        <p:spPr/>
        <p:txBody>
          <a:bodyPr/>
          <a:lstStyle/>
          <a:p>
            <a:r>
              <a:rPr lang="tr-TR"/>
              <a:t>DR. MUSTAFA KUTANİS SAÜ İNŞ.MÜH. BÖLÜMÜ</a:t>
            </a:r>
          </a:p>
        </p:txBody>
      </p:sp>
      <p:sp>
        <p:nvSpPr>
          <p:cNvPr id="18" name="4 Slayt Numarası Yer Tutucusu"/>
          <p:cNvSpPr>
            <a:spLocks noGrp="1"/>
          </p:cNvSpPr>
          <p:nvPr>
            <p:ph type="sldNum" sz="quarter" idx="12"/>
          </p:nvPr>
        </p:nvSpPr>
        <p:spPr/>
        <p:txBody>
          <a:bodyPr/>
          <a:lstStyle/>
          <a:p>
            <a:r>
              <a:rPr lang="tr-TR"/>
              <a:t>SLIDE </a:t>
            </a:r>
            <a:fld id="{F3CFD289-BC26-47D2-812E-2BB3D88A1707}" type="slidenum">
              <a:rPr lang="tr-TR"/>
              <a:pPr/>
              <a:t>33</a:t>
            </a:fld>
            <a:r>
              <a:rPr lang="tr-TR"/>
              <a:t>/114</a:t>
            </a:r>
          </a:p>
        </p:txBody>
      </p:sp>
      <p:sp>
        <p:nvSpPr>
          <p:cNvPr id="494594" name="Rectangle 2"/>
          <p:cNvSpPr>
            <a:spLocks noGrp="1" noChangeArrowheads="1"/>
          </p:cNvSpPr>
          <p:nvPr>
            <p:ph type="title"/>
          </p:nvPr>
        </p:nvSpPr>
        <p:spPr>
          <a:xfrm>
            <a:off x="754063" y="228600"/>
            <a:ext cx="7554912" cy="762000"/>
          </a:xfrm>
          <a:solidFill>
            <a:schemeClr val="accent1"/>
          </a:solidFill>
        </p:spPr>
        <p:txBody>
          <a:bodyPr/>
          <a:lstStyle/>
          <a:p>
            <a:r>
              <a:rPr lang="tr-TR" sz="2400"/>
              <a:t>TDY-2007’de Depreme Karşı Yapısal Davranışta Taşıyıcı Sistem Özelliklerinin Davranışa Etkileri</a:t>
            </a:r>
            <a:endParaRPr lang="en-US" sz="2400"/>
          </a:p>
        </p:txBody>
      </p:sp>
      <p:sp>
        <p:nvSpPr>
          <p:cNvPr id="494595" name="Text Box 3"/>
          <p:cNvSpPr txBox="1">
            <a:spLocks noChangeArrowheads="1"/>
          </p:cNvSpPr>
          <p:nvPr/>
        </p:nvSpPr>
        <p:spPr bwMode="auto">
          <a:xfrm>
            <a:off x="533400" y="1371600"/>
            <a:ext cx="2590800" cy="4013200"/>
          </a:xfrm>
          <a:prstGeom prst="rect">
            <a:avLst/>
          </a:prstGeom>
          <a:noFill/>
          <a:ln w="9525">
            <a:solidFill>
              <a:schemeClr val="tx1"/>
            </a:solidFill>
            <a:miter lim="800000"/>
            <a:headEnd/>
            <a:tailEnd/>
          </a:ln>
          <a:effectLst/>
        </p:spPr>
        <p:txBody>
          <a:bodyPr>
            <a:spAutoFit/>
          </a:bodyPr>
          <a:lstStyle/>
          <a:p>
            <a:pPr algn="ctr">
              <a:spcBef>
                <a:spcPct val="50000"/>
              </a:spcBef>
            </a:pPr>
            <a:r>
              <a:rPr lang="tr-TR" sz="1600">
                <a:effectLst>
                  <a:outerShdw blurRad="38100" dist="38100" dir="2700000" algn="tl">
                    <a:srgbClr val="C0C0C0"/>
                  </a:outerShdw>
                </a:effectLst>
                <a:latin typeface="Times New Roman" pitchFamily="18" charset="0"/>
              </a:rPr>
              <a:t>RİJİTLİK</a:t>
            </a:r>
          </a:p>
          <a:p>
            <a:pPr>
              <a:spcBef>
                <a:spcPct val="50000"/>
              </a:spcBef>
              <a:buFontTx/>
              <a:buChar char="•"/>
            </a:pPr>
            <a:r>
              <a:rPr lang="tr-TR" sz="1600">
                <a:latin typeface="Times New Roman" pitchFamily="18" charset="0"/>
              </a:rPr>
              <a:t>Hafif ve orta şiddetteki depremler altında yanal ötelenmeler kalıcı (plastikleşme) ve büyük olmamalıdır</a:t>
            </a:r>
          </a:p>
          <a:p>
            <a:pPr>
              <a:spcBef>
                <a:spcPct val="50000"/>
              </a:spcBef>
              <a:buFontTx/>
              <a:buChar char="•"/>
            </a:pPr>
            <a:r>
              <a:rPr lang="tr-TR" sz="1600">
                <a:latin typeface="Times New Roman" pitchFamily="18" charset="0"/>
              </a:rPr>
              <a:t>Şiddetli deprem altında ötelenme rijitliği küçülebilmelidir</a:t>
            </a:r>
          </a:p>
          <a:p>
            <a:pPr>
              <a:spcBef>
                <a:spcPct val="50000"/>
              </a:spcBef>
              <a:buFontTx/>
              <a:buChar char="•"/>
            </a:pPr>
            <a:r>
              <a:rPr lang="tr-TR" sz="1600">
                <a:latin typeface="Times New Roman" pitchFamily="18" charset="0"/>
              </a:rPr>
              <a:t>Yapının hakim doğal periyodu büyüyebilmelidir</a:t>
            </a:r>
          </a:p>
          <a:p>
            <a:pPr>
              <a:spcBef>
                <a:spcPct val="50000"/>
              </a:spcBef>
              <a:buFontTx/>
              <a:buChar char="•"/>
            </a:pPr>
            <a:r>
              <a:rPr lang="tr-TR" sz="1600">
                <a:latin typeface="Times New Roman" pitchFamily="18" charset="0"/>
              </a:rPr>
              <a:t>Sismik dalgaların ürettiği kuvvetlerin yapı üzerindeki etkisi azalmalıdır</a:t>
            </a:r>
            <a:endParaRPr lang="en-US" sz="1600">
              <a:latin typeface="Times New Roman" pitchFamily="18" charset="0"/>
            </a:endParaRPr>
          </a:p>
        </p:txBody>
      </p:sp>
      <p:sp>
        <p:nvSpPr>
          <p:cNvPr id="494596" name="Text Box 4"/>
          <p:cNvSpPr txBox="1">
            <a:spLocks noChangeArrowheads="1"/>
          </p:cNvSpPr>
          <p:nvPr/>
        </p:nvSpPr>
        <p:spPr bwMode="auto">
          <a:xfrm>
            <a:off x="3200400" y="1371600"/>
            <a:ext cx="2590800" cy="2057400"/>
          </a:xfrm>
          <a:prstGeom prst="rect">
            <a:avLst/>
          </a:prstGeom>
          <a:noFill/>
          <a:ln w="9525">
            <a:solidFill>
              <a:schemeClr val="tx1"/>
            </a:solidFill>
            <a:miter lim="800000"/>
            <a:headEnd/>
            <a:tailEnd/>
          </a:ln>
          <a:effectLst/>
        </p:spPr>
        <p:txBody>
          <a:bodyPr>
            <a:spAutoFit/>
          </a:bodyPr>
          <a:lstStyle/>
          <a:p>
            <a:pPr algn="ctr">
              <a:spcBef>
                <a:spcPct val="50000"/>
              </a:spcBef>
            </a:pPr>
            <a:r>
              <a:rPr lang="tr-TR" sz="1600">
                <a:effectLst>
                  <a:outerShdw blurRad="38100" dist="38100" dir="2700000" algn="tl">
                    <a:srgbClr val="C0C0C0"/>
                  </a:outerShdw>
                </a:effectLst>
                <a:latin typeface="Times New Roman" pitchFamily="18" charset="0"/>
              </a:rPr>
              <a:t>DAYANIM</a:t>
            </a:r>
          </a:p>
          <a:p>
            <a:pPr>
              <a:spcBef>
                <a:spcPct val="50000"/>
              </a:spcBef>
              <a:buFontTx/>
              <a:buChar char="•"/>
            </a:pPr>
            <a:r>
              <a:rPr lang="tr-TR" sz="1600">
                <a:latin typeface="Times New Roman" pitchFamily="18" charset="0"/>
              </a:rPr>
              <a:t>Hafif ve orta şiddet depremlerde dayanım genelde aşılmamalıdır</a:t>
            </a:r>
          </a:p>
          <a:p>
            <a:pPr>
              <a:spcBef>
                <a:spcPct val="50000"/>
              </a:spcBef>
              <a:buFontTx/>
              <a:buChar char="•"/>
            </a:pPr>
            <a:r>
              <a:rPr lang="tr-TR" sz="1600">
                <a:latin typeface="Times New Roman" pitchFamily="18" charset="0"/>
              </a:rPr>
              <a:t>Bölgesel olarak dayanım aşılmaları, bölgesel olduğu için tolere edilebilir.</a:t>
            </a:r>
            <a:endParaRPr lang="en-US" sz="1600">
              <a:latin typeface="Times New Roman" pitchFamily="18" charset="0"/>
            </a:endParaRPr>
          </a:p>
        </p:txBody>
      </p:sp>
      <p:sp>
        <p:nvSpPr>
          <p:cNvPr id="494597" name="Text Box 5"/>
          <p:cNvSpPr txBox="1">
            <a:spLocks noChangeArrowheads="1"/>
          </p:cNvSpPr>
          <p:nvPr/>
        </p:nvSpPr>
        <p:spPr bwMode="auto">
          <a:xfrm>
            <a:off x="5867400" y="1371600"/>
            <a:ext cx="2743200" cy="4746625"/>
          </a:xfrm>
          <a:prstGeom prst="rect">
            <a:avLst/>
          </a:prstGeom>
          <a:noFill/>
          <a:ln w="9525">
            <a:solidFill>
              <a:schemeClr val="tx1"/>
            </a:solidFill>
            <a:miter lim="800000"/>
            <a:headEnd/>
            <a:tailEnd/>
          </a:ln>
          <a:effectLst/>
        </p:spPr>
        <p:txBody>
          <a:bodyPr>
            <a:spAutoFit/>
          </a:bodyPr>
          <a:lstStyle/>
          <a:p>
            <a:pPr algn="ctr">
              <a:spcBef>
                <a:spcPct val="50000"/>
              </a:spcBef>
            </a:pPr>
            <a:r>
              <a:rPr lang="tr-TR" sz="1600">
                <a:effectLst>
                  <a:outerShdw blurRad="38100" dist="38100" dir="2700000" algn="tl">
                    <a:srgbClr val="C0C0C0"/>
                  </a:outerShdw>
                </a:effectLst>
                <a:latin typeface="Times New Roman" pitchFamily="18" charset="0"/>
              </a:rPr>
              <a:t>SÜNEKLİK</a:t>
            </a:r>
          </a:p>
          <a:p>
            <a:pPr>
              <a:spcBef>
                <a:spcPct val="50000"/>
              </a:spcBef>
              <a:buFontTx/>
              <a:buChar char="•"/>
            </a:pPr>
            <a:r>
              <a:rPr lang="tr-TR" sz="1600">
                <a:latin typeface="Times New Roman" pitchFamily="18" charset="0"/>
              </a:rPr>
              <a:t>Ağır şiddet deprem altında dayanım mühendislik tecrübelerine göre önceden belirlenen noktalarda aşılabilir</a:t>
            </a:r>
          </a:p>
          <a:p>
            <a:pPr>
              <a:spcBef>
                <a:spcPct val="50000"/>
              </a:spcBef>
              <a:buFontTx/>
              <a:buChar char="•"/>
            </a:pPr>
            <a:r>
              <a:rPr lang="tr-TR" sz="1600">
                <a:latin typeface="Times New Roman" pitchFamily="18" charset="0"/>
              </a:rPr>
              <a:t>Ve plastik mafsal oluşabilir</a:t>
            </a:r>
          </a:p>
          <a:p>
            <a:pPr>
              <a:spcBef>
                <a:spcPct val="50000"/>
              </a:spcBef>
              <a:buFontTx/>
              <a:buChar char="•"/>
            </a:pPr>
            <a:r>
              <a:rPr lang="tr-TR" sz="1600">
                <a:latin typeface="Times New Roman" pitchFamily="18" charset="0"/>
              </a:rPr>
              <a:t>Bu plastik mafsallar içinde yoğun elastik ötesi şekil değiştirmeler oluşur (SÜNEKLİK)</a:t>
            </a:r>
          </a:p>
          <a:p>
            <a:pPr>
              <a:spcBef>
                <a:spcPct val="50000"/>
              </a:spcBef>
              <a:buFontTx/>
              <a:buChar char="•"/>
            </a:pPr>
            <a:r>
              <a:rPr lang="tr-TR" sz="1600">
                <a:latin typeface="Times New Roman" pitchFamily="18" charset="0"/>
              </a:rPr>
              <a:t>Ve dolayısiyle Rijitlik azalır</a:t>
            </a:r>
          </a:p>
          <a:p>
            <a:pPr>
              <a:spcBef>
                <a:spcPct val="50000"/>
              </a:spcBef>
              <a:buFontTx/>
              <a:buChar char="•"/>
            </a:pPr>
            <a:r>
              <a:rPr lang="tr-TR" sz="1600">
                <a:latin typeface="Times New Roman" pitchFamily="18" charset="0"/>
              </a:rPr>
              <a:t>Yapı periyodu büyür</a:t>
            </a:r>
          </a:p>
          <a:p>
            <a:pPr>
              <a:spcBef>
                <a:spcPct val="50000"/>
              </a:spcBef>
              <a:buFontTx/>
              <a:buChar char="•"/>
            </a:pPr>
            <a:r>
              <a:rPr lang="tr-TR" sz="1600">
                <a:latin typeface="Times New Roman" pitchFamily="18" charset="0"/>
              </a:rPr>
              <a:t>Yapı üzerine aldığı sismik kuvvetleri </a:t>
            </a:r>
            <a:r>
              <a:rPr lang="tr-TR" sz="1600">
                <a:solidFill>
                  <a:srgbClr val="000099"/>
                </a:solidFill>
                <a:latin typeface="Times New Roman" pitchFamily="18" charset="0"/>
              </a:rPr>
              <a:t>işe çevirerek</a:t>
            </a:r>
            <a:r>
              <a:rPr lang="tr-TR" sz="1600">
                <a:latin typeface="Times New Roman" pitchFamily="18" charset="0"/>
              </a:rPr>
              <a:t> deprem enerjisini azaltır.</a:t>
            </a:r>
            <a:endParaRPr lang="en-US" sz="1600">
              <a:latin typeface="Times New Roman" pitchFamily="18" charset="0"/>
            </a:endParaRPr>
          </a:p>
        </p:txBody>
      </p:sp>
      <p:sp>
        <p:nvSpPr>
          <p:cNvPr id="494598" name="Cloud"/>
          <p:cNvSpPr>
            <a:spLocks noChangeAspect="1" noEditPoints="1" noChangeArrowheads="1"/>
          </p:cNvSpPr>
          <p:nvPr/>
        </p:nvSpPr>
        <p:spPr bwMode="auto">
          <a:xfrm>
            <a:off x="3352800" y="3581400"/>
            <a:ext cx="1066800" cy="7620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CCFFFF"/>
          </a:solidFill>
          <a:ln w="9525">
            <a:solidFill>
              <a:srgbClr val="000000"/>
            </a:solidFill>
            <a:miter lim="800000"/>
            <a:headEnd/>
            <a:tailEnd/>
          </a:ln>
          <a:effectLst>
            <a:outerShdw dist="107763" dir="2700000" algn="ctr" rotWithShape="0">
              <a:srgbClr val="808080"/>
            </a:outerShdw>
          </a:effectLst>
        </p:spPr>
        <p:txBody>
          <a:bodyPr lIns="18000" tIns="108000" rIns="0" bIns="108000"/>
          <a:lstStyle/>
          <a:p>
            <a:pPr algn="ctr"/>
            <a:r>
              <a:rPr lang="tr-TR" sz="1200">
                <a:latin typeface="Times New Roman" pitchFamily="18" charset="0"/>
              </a:rPr>
              <a:t>Beton</a:t>
            </a:r>
          </a:p>
          <a:p>
            <a:pPr algn="ctr"/>
            <a:r>
              <a:rPr lang="tr-TR" sz="1000">
                <a:latin typeface="Times New Roman" pitchFamily="18" charset="0"/>
              </a:rPr>
              <a:t>(Gevrek malzeme)</a:t>
            </a:r>
            <a:endParaRPr lang="en-US" sz="1000">
              <a:latin typeface="Times New Roman" pitchFamily="18" charset="0"/>
            </a:endParaRPr>
          </a:p>
        </p:txBody>
      </p:sp>
      <p:sp>
        <p:nvSpPr>
          <p:cNvPr id="494599" name="Cloud"/>
          <p:cNvSpPr>
            <a:spLocks noChangeAspect="1" noEditPoints="1" noChangeArrowheads="1"/>
          </p:cNvSpPr>
          <p:nvPr/>
        </p:nvSpPr>
        <p:spPr bwMode="auto">
          <a:xfrm>
            <a:off x="4724400" y="3581400"/>
            <a:ext cx="914400" cy="7620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CCFFFF"/>
          </a:solidFill>
          <a:ln w="9525">
            <a:solidFill>
              <a:srgbClr val="000000"/>
            </a:solidFill>
            <a:miter lim="800000"/>
            <a:headEnd/>
            <a:tailEnd/>
          </a:ln>
          <a:effectLst>
            <a:outerShdw dist="107763" dir="2700000" algn="ctr" rotWithShape="0">
              <a:srgbClr val="808080"/>
            </a:outerShdw>
          </a:effectLst>
        </p:spPr>
        <p:txBody>
          <a:bodyPr lIns="18000" tIns="108000" rIns="0" bIns="108000"/>
          <a:lstStyle/>
          <a:p>
            <a:pPr algn="ctr"/>
            <a:r>
              <a:rPr lang="tr-TR" sz="1200">
                <a:latin typeface="Times New Roman" pitchFamily="18" charset="0"/>
              </a:rPr>
              <a:t>Çelik</a:t>
            </a:r>
          </a:p>
          <a:p>
            <a:pPr algn="ctr"/>
            <a:r>
              <a:rPr lang="tr-TR" sz="1000">
                <a:latin typeface="Times New Roman" pitchFamily="18" charset="0"/>
              </a:rPr>
              <a:t>(Sünek malzeme)</a:t>
            </a:r>
            <a:endParaRPr lang="en-US" sz="1000">
              <a:latin typeface="Times New Roman" pitchFamily="18" charset="0"/>
            </a:endParaRPr>
          </a:p>
        </p:txBody>
      </p:sp>
      <p:sp>
        <p:nvSpPr>
          <p:cNvPr id="494600" name="Cloud"/>
          <p:cNvSpPr>
            <a:spLocks noChangeAspect="1" noEditPoints="1" noChangeArrowheads="1"/>
          </p:cNvSpPr>
          <p:nvPr/>
        </p:nvSpPr>
        <p:spPr bwMode="auto">
          <a:xfrm>
            <a:off x="3771900" y="4495800"/>
            <a:ext cx="1600200" cy="8382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CCFFFF"/>
          </a:solidFill>
          <a:ln w="9525">
            <a:solidFill>
              <a:srgbClr val="000000"/>
            </a:solidFill>
            <a:miter lim="800000"/>
            <a:headEnd/>
            <a:tailEnd/>
          </a:ln>
          <a:effectLst>
            <a:outerShdw dist="107763" dir="2700000" algn="ctr" rotWithShape="0">
              <a:srgbClr val="808080"/>
            </a:outerShdw>
          </a:effectLst>
        </p:spPr>
        <p:txBody>
          <a:bodyPr lIns="18000" tIns="108000" rIns="0" bIns="108000"/>
          <a:lstStyle/>
          <a:p>
            <a:pPr algn="ctr"/>
            <a:r>
              <a:rPr lang="tr-TR" sz="1600">
                <a:latin typeface="Times New Roman" pitchFamily="18" charset="0"/>
              </a:rPr>
              <a:t>Betonarme</a:t>
            </a:r>
          </a:p>
          <a:p>
            <a:pPr algn="ctr"/>
            <a:r>
              <a:rPr lang="tr-TR" sz="1000">
                <a:latin typeface="Times New Roman" pitchFamily="18" charset="0"/>
              </a:rPr>
              <a:t>(Sünek kompozit malzeme)</a:t>
            </a:r>
            <a:endParaRPr lang="en-US" sz="1000">
              <a:latin typeface="Times New Roman" pitchFamily="18" charset="0"/>
            </a:endParaRPr>
          </a:p>
        </p:txBody>
      </p:sp>
      <p:sp>
        <p:nvSpPr>
          <p:cNvPr id="494601" name="Line 9"/>
          <p:cNvSpPr>
            <a:spLocks noChangeShapeType="1"/>
          </p:cNvSpPr>
          <p:nvPr/>
        </p:nvSpPr>
        <p:spPr bwMode="auto">
          <a:xfrm>
            <a:off x="3962400" y="4343400"/>
            <a:ext cx="228600" cy="228600"/>
          </a:xfrm>
          <a:prstGeom prst="line">
            <a:avLst/>
          </a:prstGeom>
          <a:noFill/>
          <a:ln w="9525">
            <a:solidFill>
              <a:schemeClr val="tx1"/>
            </a:solidFill>
            <a:round/>
            <a:headEnd/>
            <a:tailEnd type="triangle" w="med" len="med"/>
          </a:ln>
          <a:effectLst/>
        </p:spPr>
        <p:txBody>
          <a:bodyPr/>
          <a:lstStyle/>
          <a:p>
            <a:endParaRPr lang="tr-TR"/>
          </a:p>
        </p:txBody>
      </p:sp>
      <p:sp>
        <p:nvSpPr>
          <p:cNvPr id="494602" name="Line 10"/>
          <p:cNvSpPr>
            <a:spLocks noChangeShapeType="1"/>
          </p:cNvSpPr>
          <p:nvPr/>
        </p:nvSpPr>
        <p:spPr bwMode="auto">
          <a:xfrm flipH="1">
            <a:off x="4876800" y="4343400"/>
            <a:ext cx="228600" cy="228600"/>
          </a:xfrm>
          <a:prstGeom prst="line">
            <a:avLst/>
          </a:prstGeom>
          <a:noFill/>
          <a:ln w="9525">
            <a:solidFill>
              <a:schemeClr val="tx1"/>
            </a:solidFill>
            <a:round/>
            <a:headEnd/>
            <a:tailEnd type="triangle" w="med" len="med"/>
          </a:ln>
          <a:effectLst/>
        </p:spPr>
        <p:txBody>
          <a:bodyPr/>
          <a:lstStyle/>
          <a:p>
            <a:endParaRPr lang="tr-TR"/>
          </a:p>
        </p:txBody>
      </p:sp>
      <p:sp>
        <p:nvSpPr>
          <p:cNvPr id="494604" name="Line 12"/>
          <p:cNvSpPr>
            <a:spLocks noChangeShapeType="1"/>
          </p:cNvSpPr>
          <p:nvPr/>
        </p:nvSpPr>
        <p:spPr bwMode="auto">
          <a:xfrm>
            <a:off x="4572000" y="5334000"/>
            <a:ext cx="0" cy="304800"/>
          </a:xfrm>
          <a:prstGeom prst="line">
            <a:avLst/>
          </a:prstGeom>
          <a:noFill/>
          <a:ln w="9525">
            <a:solidFill>
              <a:schemeClr val="tx1"/>
            </a:solidFill>
            <a:round/>
            <a:headEnd/>
            <a:tailEnd type="triangle" w="med" len="med"/>
          </a:ln>
          <a:effectLst/>
        </p:spPr>
        <p:txBody>
          <a:bodyPr/>
          <a:lstStyle/>
          <a:p>
            <a:endParaRPr lang="tr-TR"/>
          </a:p>
        </p:txBody>
      </p:sp>
      <p:sp>
        <p:nvSpPr>
          <p:cNvPr id="494606" name="Line 14"/>
          <p:cNvSpPr>
            <a:spLocks noChangeShapeType="1"/>
          </p:cNvSpPr>
          <p:nvPr/>
        </p:nvSpPr>
        <p:spPr bwMode="auto">
          <a:xfrm>
            <a:off x="2743200" y="6553200"/>
            <a:ext cx="0" cy="152400"/>
          </a:xfrm>
          <a:prstGeom prst="line">
            <a:avLst/>
          </a:prstGeom>
          <a:noFill/>
          <a:ln w="9525">
            <a:solidFill>
              <a:schemeClr val="tx1"/>
            </a:solidFill>
            <a:round/>
            <a:headEnd/>
            <a:tailEnd/>
          </a:ln>
          <a:effectLst/>
        </p:spPr>
        <p:txBody>
          <a:bodyPr/>
          <a:lstStyle/>
          <a:p>
            <a:endParaRPr lang="tr-TR"/>
          </a:p>
        </p:txBody>
      </p:sp>
      <p:sp>
        <p:nvSpPr>
          <p:cNvPr id="494607" name="Freeform 15"/>
          <p:cNvSpPr>
            <a:spLocks/>
          </p:cNvSpPr>
          <p:nvPr/>
        </p:nvSpPr>
        <p:spPr bwMode="auto">
          <a:xfrm>
            <a:off x="2743200" y="6683375"/>
            <a:ext cx="1828800" cy="1588"/>
          </a:xfrm>
          <a:custGeom>
            <a:avLst/>
            <a:gdLst/>
            <a:ahLst/>
            <a:cxnLst>
              <a:cxn ang="0">
                <a:pos x="0" y="0"/>
              </a:cxn>
              <a:cxn ang="0">
                <a:pos x="1152" y="0"/>
              </a:cxn>
            </a:cxnLst>
            <a:rect l="0" t="0" r="r" b="b"/>
            <a:pathLst>
              <a:path w="1152" h="1">
                <a:moveTo>
                  <a:pt x="0" y="0"/>
                </a:moveTo>
                <a:lnTo>
                  <a:pt x="1152" y="0"/>
                </a:lnTo>
              </a:path>
            </a:pathLst>
          </a:custGeom>
          <a:noFill/>
          <a:ln w="9525" cap="flat" cmpd="sng">
            <a:solidFill>
              <a:schemeClr val="tx1"/>
            </a:solidFill>
            <a:prstDash val="solid"/>
            <a:round/>
            <a:headEnd type="none" w="med" len="med"/>
            <a:tailEnd type="none" w="med" len="med"/>
          </a:ln>
          <a:effectLst/>
        </p:spPr>
        <p:txBody>
          <a:bodyPr/>
          <a:lstStyle/>
          <a:p>
            <a:endParaRPr lang="tr-TR"/>
          </a:p>
        </p:txBody>
      </p:sp>
      <p:sp>
        <p:nvSpPr>
          <p:cNvPr id="494608" name="Freeform 16"/>
          <p:cNvSpPr>
            <a:spLocks/>
          </p:cNvSpPr>
          <p:nvPr/>
        </p:nvSpPr>
        <p:spPr bwMode="auto">
          <a:xfrm>
            <a:off x="4573588" y="6477000"/>
            <a:ext cx="1587" cy="206375"/>
          </a:xfrm>
          <a:custGeom>
            <a:avLst/>
            <a:gdLst/>
            <a:ahLst/>
            <a:cxnLst>
              <a:cxn ang="0">
                <a:pos x="1" y="130"/>
              </a:cxn>
              <a:cxn ang="0">
                <a:pos x="0" y="0"/>
              </a:cxn>
            </a:cxnLst>
            <a:rect l="0" t="0" r="r" b="b"/>
            <a:pathLst>
              <a:path w="1" h="130">
                <a:moveTo>
                  <a:pt x="1" y="130"/>
                </a:moveTo>
                <a:lnTo>
                  <a:pt x="0" y="0"/>
                </a:lnTo>
              </a:path>
            </a:pathLst>
          </a:custGeom>
          <a:noFill/>
          <a:ln w="9525" cap="flat" cmpd="sng">
            <a:solidFill>
              <a:schemeClr val="tx1"/>
            </a:solidFill>
            <a:prstDash val="solid"/>
            <a:round/>
            <a:headEnd type="none" w="med" len="med"/>
            <a:tailEnd type="triangle" w="med" len="med"/>
          </a:ln>
          <a:effectLst/>
        </p:spPr>
        <p:txBody>
          <a:bodyPr/>
          <a:lstStyle/>
          <a:p>
            <a:endParaRPr lang="tr-TR"/>
          </a:p>
        </p:txBody>
      </p:sp>
      <p:sp>
        <p:nvSpPr>
          <p:cNvPr id="494603" name="Cloud"/>
          <p:cNvSpPr>
            <a:spLocks noChangeAspect="1" noEditPoints="1" noChangeArrowheads="1"/>
          </p:cNvSpPr>
          <p:nvPr/>
        </p:nvSpPr>
        <p:spPr bwMode="auto">
          <a:xfrm>
            <a:off x="3378200" y="5461000"/>
            <a:ext cx="2222500" cy="10668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CCFFFF"/>
          </a:solidFill>
          <a:ln w="9525">
            <a:solidFill>
              <a:srgbClr val="000000"/>
            </a:solidFill>
            <a:miter lim="800000"/>
            <a:headEnd/>
            <a:tailEnd/>
          </a:ln>
          <a:effectLst>
            <a:outerShdw dist="107763" dir="2700000" algn="ctr" rotWithShape="0">
              <a:srgbClr val="808080"/>
            </a:outerShdw>
          </a:effectLst>
        </p:spPr>
        <p:txBody>
          <a:bodyPr lIns="18000" tIns="108000" rIns="0" bIns="108000"/>
          <a:lstStyle/>
          <a:p>
            <a:pPr algn="ctr"/>
            <a:r>
              <a:rPr lang="tr-TR" sz="1600">
                <a:latin typeface="Times New Roman" pitchFamily="18" charset="0"/>
              </a:rPr>
              <a:t>Dayanım</a:t>
            </a:r>
          </a:p>
          <a:p>
            <a:pPr algn="ctr"/>
            <a:r>
              <a:rPr lang="tr-TR" sz="1600">
                <a:latin typeface="Times New Roman" pitchFamily="18" charset="0"/>
              </a:rPr>
              <a:t>R&gt;F</a:t>
            </a:r>
          </a:p>
          <a:p>
            <a:pPr algn="ctr"/>
            <a:r>
              <a:rPr lang="tr-TR" sz="1600" noProof="1">
                <a:latin typeface="Times New Roman" pitchFamily="18" charset="0"/>
              </a:rPr>
              <a:t>R/</a:t>
            </a:r>
            <a:r>
              <a:rPr lang="tr-TR" sz="1600" noProof="1">
                <a:latin typeface="Times New Roman" pitchFamily="18" charset="0"/>
                <a:sym typeface="Symbol" pitchFamily="18" charset="2"/>
              </a:rPr>
              <a:t></a:t>
            </a:r>
            <a:r>
              <a:rPr lang="tr-TR" sz="1600" baseline="-25000">
                <a:latin typeface="Times New Roman" pitchFamily="18" charset="0"/>
                <a:sym typeface="Symbol" pitchFamily="18" charset="2"/>
              </a:rPr>
              <a:t>m</a:t>
            </a:r>
            <a:r>
              <a:rPr lang="tr-TR" sz="1600" noProof="1">
                <a:latin typeface="Times New Roman" pitchFamily="18" charset="0"/>
              </a:rPr>
              <a:t>=</a:t>
            </a:r>
            <a:r>
              <a:rPr lang="tr-TR" sz="1600" noProof="1">
                <a:latin typeface="Times New Roman" pitchFamily="18" charset="0"/>
                <a:sym typeface="Symbol" pitchFamily="18" charset="2"/>
              </a:rPr>
              <a:t></a:t>
            </a:r>
            <a:r>
              <a:rPr lang="tr-TR" sz="1600" baseline="-25000">
                <a:latin typeface="Times New Roman" pitchFamily="18" charset="0"/>
                <a:sym typeface="Symbol" pitchFamily="18" charset="2"/>
              </a:rPr>
              <a:t>f</a:t>
            </a:r>
            <a:r>
              <a:rPr lang="tr-TR" sz="1600" noProof="1">
                <a:latin typeface="Times New Roman" pitchFamily="18" charset="0"/>
              </a:rPr>
              <a:t>.F</a:t>
            </a:r>
            <a:endParaRPr lang="tr-TR" sz="1000" noProof="1">
              <a:latin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Veri Yer Tutucusu"/>
          <p:cNvSpPr>
            <a:spLocks noGrp="1"/>
          </p:cNvSpPr>
          <p:nvPr>
            <p:ph type="dt" sz="half" idx="10"/>
          </p:nvPr>
        </p:nvSpPr>
        <p:spPr/>
        <p:txBody>
          <a:bodyPr/>
          <a:lstStyle/>
          <a:p>
            <a:r>
              <a:rPr lang="tr-TR"/>
              <a:t>10.10.2008</a:t>
            </a:r>
          </a:p>
        </p:txBody>
      </p:sp>
      <p:sp>
        <p:nvSpPr>
          <p:cNvPr id="5" name="2 Altbilgi Yer Tutucusu"/>
          <p:cNvSpPr>
            <a:spLocks noGrp="1"/>
          </p:cNvSpPr>
          <p:nvPr>
            <p:ph type="ftr" sz="quarter" idx="11"/>
          </p:nvPr>
        </p:nvSpPr>
        <p:spPr/>
        <p:txBody>
          <a:bodyPr/>
          <a:lstStyle/>
          <a:p>
            <a:r>
              <a:rPr lang="tr-TR"/>
              <a:t>DR. MUSTAFA KUTANİS SAÜ İNŞ.MÜH. BÖLÜMÜ</a:t>
            </a:r>
          </a:p>
        </p:txBody>
      </p:sp>
      <p:sp>
        <p:nvSpPr>
          <p:cNvPr id="6" name="3 Slayt Numarası Yer Tutucusu"/>
          <p:cNvSpPr>
            <a:spLocks noGrp="1"/>
          </p:cNvSpPr>
          <p:nvPr>
            <p:ph type="sldNum" sz="quarter" idx="12"/>
          </p:nvPr>
        </p:nvSpPr>
        <p:spPr/>
        <p:txBody>
          <a:bodyPr/>
          <a:lstStyle/>
          <a:p>
            <a:r>
              <a:rPr lang="tr-TR"/>
              <a:t>SLIDE </a:t>
            </a:r>
            <a:fld id="{F80A819B-52BC-4A64-9C78-CA1C580E305A}" type="slidenum">
              <a:rPr lang="tr-TR"/>
              <a:pPr/>
              <a:t>34</a:t>
            </a:fld>
            <a:r>
              <a:rPr lang="tr-TR"/>
              <a:t>/114</a:t>
            </a:r>
          </a:p>
        </p:txBody>
      </p:sp>
      <p:graphicFrame>
        <p:nvGraphicFramePr>
          <p:cNvPr id="546818" name="Object 2"/>
          <p:cNvGraphicFramePr>
            <a:graphicFrameLocks noChangeAspect="1"/>
          </p:cNvGraphicFramePr>
          <p:nvPr/>
        </p:nvGraphicFramePr>
        <p:xfrm>
          <a:off x="177800" y="222250"/>
          <a:ext cx="8799513" cy="4090988"/>
        </p:xfrm>
        <a:graphic>
          <a:graphicData uri="http://schemas.openxmlformats.org/presentationml/2006/ole">
            <p:oleObj spid="_x0000_s546818" name="Visio" r:id="rId3" imgW="9222694" imgH="4288284" progId="Visio.Drawing.11">
              <p:embed/>
            </p:oleObj>
          </a:graphicData>
        </a:graphic>
      </p:graphicFrame>
      <p:sp>
        <p:nvSpPr>
          <p:cNvPr id="546819" name="Text Box 3"/>
          <p:cNvSpPr txBox="1">
            <a:spLocks noChangeArrowheads="1"/>
          </p:cNvSpPr>
          <p:nvPr/>
        </p:nvSpPr>
        <p:spPr bwMode="auto">
          <a:xfrm>
            <a:off x="711200" y="4440238"/>
            <a:ext cx="8013700" cy="1755775"/>
          </a:xfrm>
          <a:prstGeom prst="rect">
            <a:avLst/>
          </a:prstGeom>
          <a:solidFill>
            <a:srgbClr val="FFFF99"/>
          </a:solidFill>
          <a:ln w="9525">
            <a:noFill/>
            <a:miter lim="800000"/>
            <a:headEnd/>
            <a:tailEnd/>
          </a:ln>
          <a:effectLst/>
        </p:spPr>
        <p:txBody>
          <a:bodyPr lIns="36000" rIns="36000">
            <a:spAutoFit/>
          </a:bodyPr>
          <a:lstStyle/>
          <a:p>
            <a:pPr marL="457200" indent="-457200">
              <a:spcBef>
                <a:spcPct val="20000"/>
              </a:spcBef>
              <a:buFontTx/>
              <a:buAutoNum type="arabicPeriod"/>
            </a:pPr>
            <a:r>
              <a:rPr lang="tr-TR" sz="1600">
                <a:latin typeface="Times New Roman" pitchFamily="18" charset="0"/>
              </a:rPr>
              <a:t>Kolon-Kiriş düğüm noktaları rijittir.</a:t>
            </a:r>
          </a:p>
          <a:p>
            <a:pPr marL="457200" indent="-457200">
              <a:spcBef>
                <a:spcPct val="20000"/>
              </a:spcBef>
              <a:buFontTx/>
              <a:buAutoNum type="arabicPeriod"/>
            </a:pPr>
            <a:r>
              <a:rPr lang="tr-TR" sz="1600">
                <a:latin typeface="Times New Roman" pitchFamily="18" charset="0"/>
              </a:rPr>
              <a:t>Kuvvetli kolon-zayıf kiriş davranışı gerçekleşmelidir.</a:t>
            </a:r>
          </a:p>
          <a:p>
            <a:pPr marL="457200" indent="-457200">
              <a:spcBef>
                <a:spcPct val="20000"/>
              </a:spcBef>
              <a:buFontTx/>
              <a:buAutoNum type="arabicPeriod"/>
            </a:pPr>
            <a:r>
              <a:rPr lang="tr-TR" sz="1600">
                <a:latin typeface="Times New Roman" pitchFamily="18" charset="0"/>
              </a:rPr>
              <a:t>Yanal ötelenme rijitliği yeterli oranda sağlanmalıdır.</a:t>
            </a:r>
          </a:p>
          <a:p>
            <a:pPr marL="457200" indent="-457200">
              <a:spcBef>
                <a:spcPct val="20000"/>
              </a:spcBef>
              <a:buFontTx/>
              <a:buAutoNum type="arabicPeriod"/>
            </a:pPr>
            <a:r>
              <a:rPr lang="tr-TR" sz="1600">
                <a:latin typeface="Times New Roman" pitchFamily="18" charset="0"/>
              </a:rPr>
              <a:t>Sünek kırılma sağlanmalı, plastik mafsallaşma kolonlarda oluşturulmamalıdır, yoksa yapıda göçme mekanizması çabuk oluşur.</a:t>
            </a:r>
          </a:p>
          <a:p>
            <a:pPr marL="457200" indent="-457200">
              <a:spcBef>
                <a:spcPct val="20000"/>
              </a:spcBef>
              <a:buFontTx/>
              <a:buAutoNum type="arabicPeriod"/>
            </a:pPr>
            <a:r>
              <a:rPr lang="tr-TR" sz="1600">
                <a:latin typeface="Times New Roman" pitchFamily="18" charset="0"/>
              </a:rPr>
              <a:t>Döşemelere sonsuz rijit plak davranışı mutlaka kazandırılmalıdır.   </a:t>
            </a:r>
            <a:r>
              <a:rPr lang="tr-TR" sz="1600" i="1">
                <a:latin typeface="Times New Roman" pitchFamily="18" charset="0"/>
              </a:rPr>
              <a:t>[K. Beyen]</a:t>
            </a:r>
            <a:endParaRPr lang="en-US" sz="1600" i="1">
              <a:latin typeface="Times New Roman"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Veri Yer Tutucusu"/>
          <p:cNvSpPr>
            <a:spLocks noGrp="1"/>
          </p:cNvSpPr>
          <p:nvPr>
            <p:ph type="dt" sz="half" idx="10"/>
          </p:nvPr>
        </p:nvSpPr>
        <p:spPr/>
        <p:txBody>
          <a:bodyPr/>
          <a:lstStyle/>
          <a:p>
            <a:r>
              <a:rPr lang="tr-TR"/>
              <a:t>10.10.2008</a:t>
            </a:r>
          </a:p>
        </p:txBody>
      </p:sp>
      <p:sp>
        <p:nvSpPr>
          <p:cNvPr id="5" name="3 Altbilgi Yer Tutucusu"/>
          <p:cNvSpPr>
            <a:spLocks noGrp="1"/>
          </p:cNvSpPr>
          <p:nvPr>
            <p:ph type="ftr" sz="quarter" idx="11"/>
          </p:nvPr>
        </p:nvSpPr>
        <p:spPr/>
        <p:txBody>
          <a:bodyPr/>
          <a:lstStyle/>
          <a:p>
            <a:r>
              <a:rPr lang="tr-TR"/>
              <a:t>DR. MUSTAFA KUTANİS SAÜ İNŞ.MÜH. BÖLÜMÜ</a:t>
            </a:r>
          </a:p>
        </p:txBody>
      </p:sp>
      <p:sp>
        <p:nvSpPr>
          <p:cNvPr id="6" name="4 Slayt Numarası Yer Tutucusu"/>
          <p:cNvSpPr>
            <a:spLocks noGrp="1"/>
          </p:cNvSpPr>
          <p:nvPr>
            <p:ph type="sldNum" sz="quarter" idx="12"/>
          </p:nvPr>
        </p:nvSpPr>
        <p:spPr/>
        <p:txBody>
          <a:bodyPr/>
          <a:lstStyle/>
          <a:p>
            <a:r>
              <a:rPr lang="tr-TR"/>
              <a:t>SLIDE </a:t>
            </a:r>
            <a:fld id="{394D304D-9076-4FAB-BD87-6C1308440586}" type="slidenum">
              <a:rPr lang="tr-TR"/>
              <a:pPr/>
              <a:t>35</a:t>
            </a:fld>
            <a:r>
              <a:rPr lang="tr-TR"/>
              <a:t>/114</a:t>
            </a:r>
          </a:p>
        </p:txBody>
      </p:sp>
      <p:sp>
        <p:nvSpPr>
          <p:cNvPr id="587780" name="Rectangle 4"/>
          <p:cNvSpPr>
            <a:spLocks noGrp="1" noChangeArrowheads="1"/>
          </p:cNvSpPr>
          <p:nvPr>
            <p:ph type="title"/>
          </p:nvPr>
        </p:nvSpPr>
        <p:spPr>
          <a:solidFill>
            <a:schemeClr val="accent1"/>
          </a:solidFill>
        </p:spPr>
        <p:txBody>
          <a:bodyPr/>
          <a:lstStyle/>
          <a:p>
            <a:r>
              <a:rPr lang="tr-TR"/>
              <a:t>B/A Taşıyıcı Sistemlere Örnek</a:t>
            </a:r>
          </a:p>
        </p:txBody>
      </p:sp>
      <p:pic>
        <p:nvPicPr>
          <p:cNvPr id="587781" name="Picture 5" descr="sekil_8"/>
          <p:cNvPicPr>
            <a:picLocks noChangeAspect="1" noChangeArrowheads="1"/>
          </p:cNvPicPr>
          <p:nvPr/>
        </p:nvPicPr>
        <p:blipFill>
          <a:blip r:embed="rId2" cstate="print"/>
          <a:srcRect/>
          <a:stretch>
            <a:fillRect/>
          </a:stretch>
        </p:blipFill>
        <p:spPr bwMode="auto">
          <a:xfrm>
            <a:off x="617538" y="915988"/>
            <a:ext cx="7926387" cy="5478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Veri Yer Tutucusu"/>
          <p:cNvSpPr>
            <a:spLocks noGrp="1"/>
          </p:cNvSpPr>
          <p:nvPr>
            <p:ph type="dt" sz="half" idx="10"/>
          </p:nvPr>
        </p:nvSpPr>
        <p:spPr/>
        <p:txBody>
          <a:bodyPr/>
          <a:lstStyle/>
          <a:p>
            <a:r>
              <a:rPr lang="tr-TR"/>
              <a:t>10.10.2008</a:t>
            </a:r>
          </a:p>
        </p:txBody>
      </p:sp>
      <p:sp>
        <p:nvSpPr>
          <p:cNvPr id="8" name="3 Altbilgi Yer Tutucusu"/>
          <p:cNvSpPr>
            <a:spLocks noGrp="1"/>
          </p:cNvSpPr>
          <p:nvPr>
            <p:ph type="ftr" sz="quarter" idx="11"/>
          </p:nvPr>
        </p:nvSpPr>
        <p:spPr/>
        <p:txBody>
          <a:bodyPr/>
          <a:lstStyle/>
          <a:p>
            <a:r>
              <a:rPr lang="tr-TR"/>
              <a:t>DR. MUSTAFA KUTANİS SAÜ İNŞ.MÜH. BÖLÜMÜ</a:t>
            </a:r>
          </a:p>
        </p:txBody>
      </p:sp>
      <p:sp>
        <p:nvSpPr>
          <p:cNvPr id="9" name="4 Slayt Numarası Yer Tutucusu"/>
          <p:cNvSpPr>
            <a:spLocks noGrp="1"/>
          </p:cNvSpPr>
          <p:nvPr>
            <p:ph type="sldNum" sz="quarter" idx="12"/>
          </p:nvPr>
        </p:nvSpPr>
        <p:spPr/>
        <p:txBody>
          <a:bodyPr/>
          <a:lstStyle/>
          <a:p>
            <a:r>
              <a:rPr lang="tr-TR"/>
              <a:t>SLIDE </a:t>
            </a:r>
            <a:fld id="{2C1C3BB1-DC7F-4D3B-A6D2-7FFAAB1DEE05}" type="slidenum">
              <a:rPr lang="tr-TR"/>
              <a:pPr/>
              <a:t>36</a:t>
            </a:fld>
            <a:r>
              <a:rPr lang="tr-TR"/>
              <a:t>/114</a:t>
            </a:r>
          </a:p>
        </p:txBody>
      </p:sp>
      <p:sp>
        <p:nvSpPr>
          <p:cNvPr id="585732" name="Rectangle 4"/>
          <p:cNvSpPr>
            <a:spLocks noGrp="1" noChangeArrowheads="1"/>
          </p:cNvSpPr>
          <p:nvPr>
            <p:ph type="title"/>
          </p:nvPr>
        </p:nvSpPr>
        <p:spPr>
          <a:solidFill>
            <a:schemeClr val="accent1"/>
          </a:solidFill>
        </p:spPr>
        <p:txBody>
          <a:bodyPr/>
          <a:lstStyle/>
          <a:p>
            <a:r>
              <a:rPr lang="tr-TR"/>
              <a:t>B/A Taşıyıcı Sistemler</a:t>
            </a:r>
          </a:p>
        </p:txBody>
      </p:sp>
      <p:pic>
        <p:nvPicPr>
          <p:cNvPr id="585733" name="Picture 5" descr="sekil_9"/>
          <p:cNvPicPr>
            <a:picLocks noChangeAspect="1" noChangeArrowheads="1"/>
          </p:cNvPicPr>
          <p:nvPr/>
        </p:nvPicPr>
        <p:blipFill>
          <a:blip r:embed="rId2" cstate="print"/>
          <a:srcRect/>
          <a:stretch>
            <a:fillRect/>
          </a:stretch>
        </p:blipFill>
        <p:spPr bwMode="auto">
          <a:xfrm>
            <a:off x="969963" y="739775"/>
            <a:ext cx="6067425" cy="6118225"/>
          </a:xfrm>
          <a:prstGeom prst="rect">
            <a:avLst/>
          </a:prstGeom>
          <a:noFill/>
          <a:ln w="9525">
            <a:noFill/>
            <a:miter lim="800000"/>
            <a:headEnd/>
            <a:tailEnd/>
          </a:ln>
        </p:spPr>
      </p:pic>
      <p:sp>
        <p:nvSpPr>
          <p:cNvPr id="585734" name="Text Box 6"/>
          <p:cNvSpPr txBox="1">
            <a:spLocks noChangeArrowheads="1"/>
          </p:cNvSpPr>
          <p:nvPr/>
        </p:nvSpPr>
        <p:spPr bwMode="auto">
          <a:xfrm>
            <a:off x="604838" y="3200400"/>
            <a:ext cx="3509962" cy="641350"/>
          </a:xfrm>
          <a:prstGeom prst="rect">
            <a:avLst/>
          </a:prstGeom>
          <a:solidFill>
            <a:srgbClr val="FFFFCC"/>
          </a:solidFill>
          <a:ln w="9525">
            <a:noFill/>
            <a:miter lim="800000"/>
            <a:headEnd/>
            <a:tailEnd/>
          </a:ln>
          <a:effectLst/>
        </p:spPr>
        <p:txBody>
          <a:bodyPr>
            <a:spAutoFit/>
          </a:bodyPr>
          <a:lstStyle/>
          <a:p>
            <a:pPr>
              <a:spcBef>
                <a:spcPct val="50000"/>
              </a:spcBef>
            </a:pPr>
            <a:r>
              <a:rPr lang="tr-TR" b="0">
                <a:latin typeface="Arial Narrow" pitchFamily="34" charset="0"/>
              </a:rPr>
              <a:t>Enerjinin tümü tek mafsalda, </a:t>
            </a:r>
            <a:r>
              <a:rPr lang="tr-TR">
                <a:solidFill>
                  <a:srgbClr val="0000FF"/>
                </a:solidFill>
                <a:latin typeface="Arial Narrow" pitchFamily="34" charset="0"/>
              </a:rPr>
              <a:t>R=6 (?)</a:t>
            </a:r>
          </a:p>
          <a:p>
            <a:r>
              <a:rPr lang="tr-TR" b="0">
                <a:latin typeface="Arial Narrow" pitchFamily="34" charset="0"/>
              </a:rPr>
              <a:t>R daha küçük olabilirdi...</a:t>
            </a:r>
          </a:p>
        </p:txBody>
      </p:sp>
      <p:sp>
        <p:nvSpPr>
          <p:cNvPr id="585735" name="Text Box 7"/>
          <p:cNvSpPr txBox="1">
            <a:spLocks noChangeArrowheads="1"/>
          </p:cNvSpPr>
          <p:nvPr/>
        </p:nvSpPr>
        <p:spPr bwMode="auto">
          <a:xfrm>
            <a:off x="4306888" y="3205163"/>
            <a:ext cx="4492625" cy="366712"/>
          </a:xfrm>
          <a:prstGeom prst="rect">
            <a:avLst/>
          </a:prstGeom>
          <a:solidFill>
            <a:srgbClr val="FFFFCC"/>
          </a:solidFill>
          <a:ln w="9525">
            <a:noFill/>
            <a:miter lim="800000"/>
            <a:headEnd/>
            <a:tailEnd/>
          </a:ln>
          <a:effectLst/>
        </p:spPr>
        <p:txBody>
          <a:bodyPr>
            <a:spAutoFit/>
          </a:bodyPr>
          <a:lstStyle/>
          <a:p>
            <a:pPr>
              <a:spcBef>
                <a:spcPct val="50000"/>
              </a:spcBef>
            </a:pPr>
            <a:r>
              <a:rPr lang="tr-TR" b="0">
                <a:latin typeface="Arial Narrow" pitchFamily="34" charset="0"/>
              </a:rPr>
              <a:t>Plastik mafsallar bağ kirişlerinde de oluşur, </a:t>
            </a:r>
            <a:r>
              <a:rPr lang="tr-TR">
                <a:solidFill>
                  <a:srgbClr val="0000FF"/>
                </a:solidFill>
                <a:latin typeface="Arial Narrow" pitchFamily="34" charset="0"/>
              </a:rPr>
              <a:t>R=7</a:t>
            </a:r>
          </a:p>
        </p:txBody>
      </p:sp>
      <p:sp>
        <p:nvSpPr>
          <p:cNvPr id="585736" name="Text Box 8"/>
          <p:cNvSpPr txBox="1">
            <a:spLocks noChangeArrowheads="1"/>
          </p:cNvSpPr>
          <p:nvPr/>
        </p:nvSpPr>
        <p:spPr bwMode="auto">
          <a:xfrm>
            <a:off x="6961188" y="4756150"/>
            <a:ext cx="1709737" cy="1190625"/>
          </a:xfrm>
          <a:prstGeom prst="rect">
            <a:avLst/>
          </a:prstGeom>
          <a:solidFill>
            <a:srgbClr val="FFFFCC"/>
          </a:solidFill>
          <a:ln w="9525">
            <a:noFill/>
            <a:miter lim="800000"/>
            <a:headEnd/>
            <a:tailEnd/>
          </a:ln>
          <a:effectLst/>
        </p:spPr>
        <p:txBody>
          <a:bodyPr>
            <a:spAutoFit/>
          </a:bodyPr>
          <a:lstStyle/>
          <a:p>
            <a:pPr>
              <a:spcBef>
                <a:spcPct val="50000"/>
              </a:spcBef>
            </a:pPr>
            <a:r>
              <a:rPr lang="tr-TR" b="0">
                <a:latin typeface="Arial Narrow" pitchFamily="34" charset="0"/>
              </a:rPr>
              <a:t>Göçme konumuna değişik mekanizmalarla ulaşılır</a:t>
            </a:r>
            <a:r>
              <a:rPr lang="tr-TR">
                <a:solidFill>
                  <a:srgbClr val="0000FF"/>
                </a:solidFill>
                <a:latin typeface="Arial Narrow" pitchFamily="34" charset="0"/>
              </a:rPr>
              <a:t>., R=8</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FDF84765-DAEA-4535-9822-B866F9630E3A}" type="slidenum">
              <a:rPr lang="tr-TR"/>
              <a:pPr/>
              <a:t>37</a:t>
            </a:fld>
            <a:r>
              <a:rPr lang="tr-TR"/>
              <a:t>/114</a:t>
            </a:r>
          </a:p>
        </p:txBody>
      </p:sp>
      <p:sp>
        <p:nvSpPr>
          <p:cNvPr id="486402" name="Rectangle 2"/>
          <p:cNvSpPr>
            <a:spLocks noGrp="1" noChangeArrowheads="1"/>
          </p:cNvSpPr>
          <p:nvPr>
            <p:ph type="title"/>
          </p:nvPr>
        </p:nvSpPr>
        <p:spPr>
          <a:solidFill>
            <a:schemeClr val="accent1"/>
          </a:solidFill>
        </p:spPr>
        <p:txBody>
          <a:bodyPr/>
          <a:lstStyle/>
          <a:p>
            <a:r>
              <a:rPr lang="tr-TR"/>
              <a:t>Döşemeler </a:t>
            </a:r>
            <a:endParaRPr lang="en-US"/>
          </a:p>
        </p:txBody>
      </p:sp>
      <p:sp>
        <p:nvSpPr>
          <p:cNvPr id="486403" name="Rectangle 3"/>
          <p:cNvSpPr>
            <a:spLocks noGrp="1" noChangeArrowheads="1"/>
          </p:cNvSpPr>
          <p:nvPr>
            <p:ph type="body" idx="1"/>
          </p:nvPr>
        </p:nvSpPr>
        <p:spPr/>
        <p:txBody>
          <a:bodyPr/>
          <a:lstStyle/>
          <a:p>
            <a:pPr marL="381000" indent="-381000"/>
            <a:r>
              <a:rPr lang="tr-TR" sz="2000" dirty="0"/>
              <a:t>Döşemelerin temel işlevi yapılardaki mekanların düşey yüklerini ve kendi ağırlıklarını taşımaktır. Pek çok değişik döşeme sistemi vardır. Döşemeler bütün düşey taşıyıcıları, kat düzeylerinde birbirlerine bağlar. </a:t>
            </a:r>
          </a:p>
          <a:p>
            <a:pPr marL="381000" indent="-381000"/>
            <a:r>
              <a:rPr lang="tr-TR" sz="2000" dirty="0"/>
              <a:t>Depremlerde döşemelerin bir başka önemli görevi vardır: </a:t>
            </a:r>
            <a:r>
              <a:rPr lang="tr-TR" sz="2000" dirty="0">
                <a:solidFill>
                  <a:srgbClr val="0000FF"/>
                </a:solidFill>
              </a:rPr>
              <a:t>Kata etkiyen yatay deprem yüklerini düşey taşıyıcılara aktarmak.</a:t>
            </a:r>
          </a:p>
          <a:p>
            <a:pPr marL="381000" indent="-381000"/>
            <a:r>
              <a:rPr lang="tr-TR" sz="2000" dirty="0"/>
              <a:t>Depremlerde </a:t>
            </a:r>
            <a:r>
              <a:rPr lang="tr-TR" sz="2000" u="sng" dirty="0"/>
              <a:t>yapılara</a:t>
            </a:r>
            <a:r>
              <a:rPr lang="tr-TR" sz="2000" dirty="0"/>
              <a:t> gelen yükler (Depremin oluşturduğu eylemsizlik kuvvetlerini)  yapının ağırlığı ile orantılı olarak  kat hizasında düşey taşıyıcı elemanlara dağıtılır.</a:t>
            </a:r>
          </a:p>
          <a:p>
            <a:pPr marL="381000" indent="-381000"/>
            <a:r>
              <a:rPr lang="tr-TR" sz="2000" dirty="0"/>
              <a:t>Yapıda ağırlığı (kütlesi) olan her bölüme deprem yükü gelmektedir.</a:t>
            </a:r>
          </a:p>
          <a:p>
            <a:pPr marL="381000" indent="-381000"/>
            <a:r>
              <a:rPr lang="tr-TR" sz="2000" dirty="0"/>
              <a:t>Konut ve işyeri tipindeki yapıların ağırlıkları genellikle kat düzeylerinde toplanmaktadır.</a:t>
            </a:r>
          </a:p>
          <a:p>
            <a:pPr marL="381000" indent="-381000"/>
            <a:r>
              <a:rPr lang="tr-TR" sz="2000" dirty="0">
                <a:latin typeface="Tahoma" charset="0"/>
              </a:rPr>
              <a:t>Yapılara depremlerde gelen yatay yükler ağırlıkla orantılı ve de yapı ağırlığı katlarda toplanmış olduğu için yapıların kat döşemeleri deprem sırasında düzlemleri içinde etkiyen yatay kuvvetlerle zorlanmaktadır.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86403">
                                            <p:txEl>
                                              <p:pRg st="1" end="1"/>
                                            </p:txEl>
                                          </p:spTgt>
                                        </p:tgtEl>
                                        <p:attrNameLst>
                                          <p:attrName>style.visibility</p:attrName>
                                        </p:attrNameLst>
                                      </p:cBhvr>
                                      <p:to>
                                        <p:strVal val="visible"/>
                                      </p:to>
                                    </p:set>
                                    <p:animEffect transition="in" filter="strips(downLeft)">
                                      <p:cBhvr>
                                        <p:cTn id="7" dur="500"/>
                                        <p:tgtEl>
                                          <p:spTgt spid="48640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86403">
                                            <p:txEl>
                                              <p:pRg st="2" end="2"/>
                                            </p:txEl>
                                          </p:spTgt>
                                        </p:tgtEl>
                                        <p:attrNameLst>
                                          <p:attrName>style.visibility</p:attrName>
                                        </p:attrNameLst>
                                      </p:cBhvr>
                                      <p:to>
                                        <p:strVal val="visible"/>
                                      </p:to>
                                    </p:set>
                                    <p:animEffect transition="in" filter="strips(downLeft)">
                                      <p:cBhvr>
                                        <p:cTn id="12" dur="500"/>
                                        <p:tgtEl>
                                          <p:spTgt spid="48640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486403">
                                            <p:txEl>
                                              <p:pRg st="3" end="3"/>
                                            </p:txEl>
                                          </p:spTgt>
                                        </p:tgtEl>
                                        <p:attrNameLst>
                                          <p:attrName>style.visibility</p:attrName>
                                        </p:attrNameLst>
                                      </p:cBhvr>
                                      <p:to>
                                        <p:strVal val="visible"/>
                                      </p:to>
                                    </p:set>
                                    <p:animEffect transition="in" filter="strips(downLeft)">
                                      <p:cBhvr>
                                        <p:cTn id="17" dur="500"/>
                                        <p:tgtEl>
                                          <p:spTgt spid="486403">
                                            <p:txEl>
                                              <p:pRg st="3" end="3"/>
                                            </p:txEl>
                                          </p:spTgt>
                                        </p:tgtEl>
                                      </p:cBhvr>
                                    </p:animEffect>
                                  </p:childTnLst>
                                </p:cTn>
                              </p:par>
                              <p:par>
                                <p:cTn id="18" presetID="18" presetClass="entr" presetSubtype="12" fill="hold" nodeType="withEffect">
                                  <p:stCondLst>
                                    <p:cond delay="0"/>
                                  </p:stCondLst>
                                  <p:childTnLst>
                                    <p:set>
                                      <p:cBhvr>
                                        <p:cTn id="19" dur="1" fill="hold">
                                          <p:stCondLst>
                                            <p:cond delay="0"/>
                                          </p:stCondLst>
                                        </p:cTn>
                                        <p:tgtEl>
                                          <p:spTgt spid="486403">
                                            <p:txEl>
                                              <p:pRg st="4" end="4"/>
                                            </p:txEl>
                                          </p:spTgt>
                                        </p:tgtEl>
                                        <p:attrNameLst>
                                          <p:attrName>style.visibility</p:attrName>
                                        </p:attrNameLst>
                                      </p:cBhvr>
                                      <p:to>
                                        <p:strVal val="visible"/>
                                      </p:to>
                                    </p:set>
                                    <p:animEffect transition="in" filter="strips(downLeft)">
                                      <p:cBhvr>
                                        <p:cTn id="20" dur="500"/>
                                        <p:tgtEl>
                                          <p:spTgt spid="486403">
                                            <p:txEl>
                                              <p:pRg st="4" end="4"/>
                                            </p:txEl>
                                          </p:spTgt>
                                        </p:tgtEl>
                                      </p:cBhvr>
                                    </p:animEffect>
                                  </p:childTnLst>
                                </p:cTn>
                              </p:par>
                              <p:par>
                                <p:cTn id="21" presetID="18" presetClass="entr" presetSubtype="12" fill="hold" nodeType="withEffect">
                                  <p:stCondLst>
                                    <p:cond delay="0"/>
                                  </p:stCondLst>
                                  <p:childTnLst>
                                    <p:set>
                                      <p:cBhvr>
                                        <p:cTn id="22" dur="1" fill="hold">
                                          <p:stCondLst>
                                            <p:cond delay="0"/>
                                          </p:stCondLst>
                                        </p:cTn>
                                        <p:tgtEl>
                                          <p:spTgt spid="486403">
                                            <p:txEl>
                                              <p:pRg st="5" end="5"/>
                                            </p:txEl>
                                          </p:spTgt>
                                        </p:tgtEl>
                                        <p:attrNameLst>
                                          <p:attrName>style.visibility</p:attrName>
                                        </p:attrNameLst>
                                      </p:cBhvr>
                                      <p:to>
                                        <p:strVal val="visible"/>
                                      </p:to>
                                    </p:set>
                                    <p:animEffect transition="in" filter="strips(downLeft)">
                                      <p:cBhvr>
                                        <p:cTn id="23" dur="500"/>
                                        <p:tgtEl>
                                          <p:spTgt spid="48640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8DBAD63F-F4F5-4748-BCD6-378C65121C18}" type="slidenum">
              <a:rPr lang="tr-TR"/>
              <a:pPr/>
              <a:t>38</a:t>
            </a:fld>
            <a:r>
              <a:rPr lang="tr-TR"/>
              <a:t>/114</a:t>
            </a:r>
          </a:p>
        </p:txBody>
      </p:sp>
      <p:sp>
        <p:nvSpPr>
          <p:cNvPr id="761858" name="Rectangle 2"/>
          <p:cNvSpPr>
            <a:spLocks noGrp="1" noChangeArrowheads="1"/>
          </p:cNvSpPr>
          <p:nvPr>
            <p:ph type="title"/>
          </p:nvPr>
        </p:nvSpPr>
        <p:spPr>
          <a:solidFill>
            <a:schemeClr val="accent1"/>
          </a:solidFill>
        </p:spPr>
        <p:txBody>
          <a:bodyPr/>
          <a:lstStyle/>
          <a:p>
            <a:r>
              <a:rPr lang="tr-TR"/>
              <a:t>Diyafram</a:t>
            </a:r>
          </a:p>
        </p:txBody>
      </p:sp>
      <p:sp>
        <p:nvSpPr>
          <p:cNvPr id="761859" name="Rectangle 3"/>
          <p:cNvSpPr>
            <a:spLocks noGrp="1" noChangeArrowheads="1"/>
          </p:cNvSpPr>
          <p:nvPr>
            <p:ph type="body" idx="1"/>
          </p:nvPr>
        </p:nvSpPr>
        <p:spPr/>
        <p:txBody>
          <a:bodyPr/>
          <a:lstStyle/>
          <a:p>
            <a:r>
              <a:rPr lang="tr-TR" sz="2000"/>
              <a:t>Deprem yükü döşeme plağı düzlemine paralel doğrultuda etki yapar ve plağı, çok derin ve ince bir kiriş gibi zorlar. Deprem yükünü kendi düzlemi içinden geçiren döşeme plağı, bu yükü düşey taşıyıcılara aktarır ve düşey taşıyıcılarda kesme kuvvetlerinin oluşmasına neden olur. Bu kesme kuvvetleri ile deprem yükü, her düzeyde dengelenmek zorundadır (∑H = O). </a:t>
            </a:r>
          </a:p>
          <a:p>
            <a:r>
              <a:rPr lang="tr-TR"/>
              <a:t>Kendi düzlemine paralel yüklenen döşeme plağı, deprem yükü altında ihmal edilecek kadar küçük eğilme sehimi oluşturur; ancak bütün düşey taşıyıcıları beraber sürükleyerek ötelenmelerini sağlar. Başka bir deyişle, döşeme </a:t>
            </a:r>
            <a:r>
              <a:rPr lang="tr-TR" u="sng">
                <a:effectLst>
                  <a:outerShdw blurRad="38100" dist="38100" dir="2700000" algn="tl">
                    <a:srgbClr val="C0C0C0"/>
                  </a:outerShdw>
                </a:effectLst>
              </a:rPr>
              <a:t>rijit kütle hareketi</a:t>
            </a:r>
            <a:r>
              <a:rPr lang="tr-TR"/>
              <a:t> göstererek ötelenir. </a:t>
            </a:r>
            <a:r>
              <a:rPr lang="tr-TR">
                <a:solidFill>
                  <a:srgbClr val="0000FF"/>
                </a:solidFill>
              </a:rPr>
              <a:t>Döşemenin deprem yüklerini düşey taşıyıcılara aktarmasına diyafram görevi adı verilir. </a:t>
            </a:r>
            <a:endParaRPr lang="tr-T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D9573C3D-3764-43A9-A2AE-721EF78FC65B}" type="slidenum">
              <a:rPr lang="tr-TR"/>
              <a:pPr/>
              <a:t>39</a:t>
            </a:fld>
            <a:r>
              <a:rPr lang="tr-TR"/>
              <a:t>/114</a:t>
            </a:r>
          </a:p>
        </p:txBody>
      </p:sp>
      <p:sp>
        <p:nvSpPr>
          <p:cNvPr id="551938" name="Rectangle 2"/>
          <p:cNvSpPr>
            <a:spLocks noGrp="1" noChangeArrowheads="1"/>
          </p:cNvSpPr>
          <p:nvPr>
            <p:ph type="title"/>
          </p:nvPr>
        </p:nvSpPr>
        <p:spPr>
          <a:solidFill>
            <a:schemeClr val="accent1"/>
          </a:solidFill>
        </p:spPr>
        <p:txBody>
          <a:bodyPr/>
          <a:lstStyle/>
          <a:p>
            <a:r>
              <a:rPr lang="tr-TR"/>
              <a:t>Diyafram (Diaphragm)</a:t>
            </a:r>
          </a:p>
        </p:txBody>
      </p:sp>
      <p:sp>
        <p:nvSpPr>
          <p:cNvPr id="551939" name="Rectangle 3"/>
          <p:cNvSpPr>
            <a:spLocks noGrp="1" noChangeArrowheads="1"/>
          </p:cNvSpPr>
          <p:nvPr>
            <p:ph type="body" idx="1"/>
          </p:nvPr>
        </p:nvSpPr>
        <p:spPr/>
        <p:txBody>
          <a:bodyPr/>
          <a:lstStyle/>
          <a:p>
            <a:pPr>
              <a:lnSpc>
                <a:spcPct val="110000"/>
              </a:lnSpc>
            </a:pPr>
            <a:r>
              <a:rPr lang="tr-TR" sz="2000"/>
              <a:t>Döşemenin "rijit" ya da "esnek" olması işte burada önemlidir. Döşeme </a:t>
            </a:r>
            <a:r>
              <a:rPr lang="tr-TR" sz="2000" b="1" u="sng"/>
              <a:t>rijit</a:t>
            </a:r>
            <a:r>
              <a:rPr lang="tr-TR" sz="2000"/>
              <a:t> ise yatay yükler altında kendi içinde deforme olmadan rijit bir kütle gibi ötelenecektir (kendi düzlemleri içinde sonsuz rijit kabulü) . Esnek bir döşemede ise rijit ötelenme yanında kendi içinde de şekil değiştirme olacaktır</a:t>
            </a:r>
          </a:p>
          <a:p>
            <a:pPr lvl="1"/>
            <a:r>
              <a:rPr lang="tr-TR" sz="2000" b="1">
                <a:solidFill>
                  <a:srgbClr val="FF3300"/>
                </a:solidFill>
              </a:rPr>
              <a:t>Döşemede yalnızca rijit ötelenme varsa yatay yükler düşey elemanlara, kolon ve perdelere, </a:t>
            </a:r>
            <a:r>
              <a:rPr lang="tr-TR" sz="2000" b="1">
                <a:solidFill>
                  <a:srgbClr val="0000FF"/>
                </a:solidFill>
              </a:rPr>
              <a:t>yatay rijitliklerine orantılı olarak dağıtılır.</a:t>
            </a:r>
            <a:r>
              <a:rPr lang="tr-TR" sz="2000" b="1">
                <a:solidFill>
                  <a:srgbClr val="FF3300"/>
                </a:solidFill>
              </a:rPr>
              <a:t> </a:t>
            </a:r>
          </a:p>
          <a:p>
            <a:pPr lvl="1"/>
            <a:r>
              <a:rPr lang="tr-TR" sz="2000" b="1">
                <a:solidFill>
                  <a:srgbClr val="FF3300"/>
                </a:solidFill>
              </a:rPr>
              <a:t>Ötelenme yanında şekil değiştirme de varsa yatay yük dağılımı döşemedeki </a:t>
            </a:r>
            <a:r>
              <a:rPr lang="tr-TR" sz="2000" b="1" u="sng">
                <a:solidFill>
                  <a:srgbClr val="0000FF"/>
                </a:solidFill>
              </a:rPr>
              <a:t>şekil değiştirmeye göre değişen bir biçimde</a:t>
            </a:r>
            <a:r>
              <a:rPr lang="tr-TR" sz="2000" b="1">
                <a:solidFill>
                  <a:srgbClr val="FF3300"/>
                </a:solidFill>
              </a:rPr>
              <a:t> olacaktır.</a:t>
            </a:r>
            <a:endParaRPr lang="tr-TR" sz="2000">
              <a:solidFill>
                <a:srgbClr val="FF3300"/>
              </a:solidFill>
            </a:endParaRPr>
          </a:p>
          <a:p>
            <a:r>
              <a:rPr lang="tr-TR" sz="2000"/>
              <a:t>Döşemeler kendi düzlemlerine gelen yatay deprem yüklerini düşey elemanlara aktaran yatay elemanlar, kat ve çatı döşemeleri "diyafram" olarak nitelenir.</a:t>
            </a:r>
          </a:p>
          <a:p>
            <a:r>
              <a:rPr lang="tr-TR" sz="2000"/>
              <a:t>Kat döşemelerinin rijit ya da esnek bir diyafram olarak nitelenmesi onlara mesnet olan düşey taşıyıcı elemanların özelliklerine bağlıdır. Bu durum çerçeveli ve perde duvarlı yapılarda farklı olabilmektedir.</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1CD7E946-86DC-43FF-B9EE-DC62553720C6}" type="slidenum">
              <a:rPr lang="tr-TR"/>
              <a:pPr/>
              <a:t>4</a:t>
            </a:fld>
            <a:r>
              <a:rPr lang="tr-TR"/>
              <a:t>/114</a:t>
            </a:r>
          </a:p>
        </p:txBody>
      </p:sp>
      <p:sp>
        <p:nvSpPr>
          <p:cNvPr id="778242" name="Rectangle 2"/>
          <p:cNvSpPr>
            <a:spLocks noGrp="1" noChangeArrowheads="1"/>
          </p:cNvSpPr>
          <p:nvPr>
            <p:ph type="title"/>
          </p:nvPr>
        </p:nvSpPr>
        <p:spPr>
          <a:xfrm>
            <a:off x="827088" y="73025"/>
            <a:ext cx="7437437" cy="855663"/>
          </a:xfrm>
          <a:solidFill>
            <a:schemeClr val="accent1"/>
          </a:solidFill>
        </p:spPr>
        <p:txBody>
          <a:bodyPr/>
          <a:lstStyle/>
          <a:p>
            <a:r>
              <a:rPr lang="tr-TR" sz="4000">
                <a:solidFill>
                  <a:srgbClr val="FF3300"/>
                </a:solidFill>
                <a:effectLst>
                  <a:outerShdw blurRad="38100" dist="38100" dir="2700000" algn="tl">
                    <a:srgbClr val="000000"/>
                  </a:outerShdw>
                </a:effectLst>
                <a:latin typeface="Comic Sans MS" pitchFamily="66" charset="0"/>
              </a:rPr>
              <a:t>SON SÖZ</a:t>
            </a:r>
          </a:p>
        </p:txBody>
      </p:sp>
      <p:sp>
        <p:nvSpPr>
          <p:cNvPr id="778243" name="Rectangle 3"/>
          <p:cNvSpPr>
            <a:spLocks noGrp="1" noChangeArrowheads="1"/>
          </p:cNvSpPr>
          <p:nvPr>
            <p:ph type="body" idx="1"/>
          </p:nvPr>
        </p:nvSpPr>
        <p:spPr/>
        <p:txBody>
          <a:bodyPr/>
          <a:lstStyle/>
          <a:p>
            <a:pPr>
              <a:buFont typeface="Wingdings" pitchFamily="2" charset="2"/>
              <a:buNone/>
            </a:pPr>
            <a:endParaRPr lang="tr-TR" sz="4800"/>
          </a:p>
          <a:p>
            <a:pPr algn="ctr">
              <a:buFont typeface="Wingdings" pitchFamily="2" charset="2"/>
              <a:buNone/>
            </a:pPr>
            <a:r>
              <a:rPr lang="tr-TR" sz="4800"/>
              <a:t>“Basit güzeldir” </a:t>
            </a:r>
          </a:p>
          <a:p>
            <a:pPr>
              <a:buFont typeface="Wingdings" pitchFamily="2" charset="2"/>
              <a:buNone/>
            </a:pPr>
            <a:endParaRPr lang="tr-TR" sz="4800"/>
          </a:p>
          <a:p>
            <a:pPr>
              <a:buFont typeface="Wingdings" pitchFamily="2" charset="2"/>
              <a:buNone/>
            </a:pPr>
            <a:r>
              <a:rPr lang="tr-TR" sz="4000">
                <a:effectLst>
                  <a:outerShdw blurRad="38100" dist="38100" dir="2700000" algn="tl">
                    <a:srgbClr val="C0C0C0"/>
                  </a:outerShdw>
                </a:effectLst>
              </a:rPr>
              <a:t>Çünkü... Hakikaten basit güzeldir.</a:t>
            </a:r>
            <a:r>
              <a:rPr lang="tr-TR" sz="4000"/>
              <a:t> </a:t>
            </a:r>
          </a:p>
          <a:p>
            <a:pPr>
              <a:buFont typeface="Wingdings" pitchFamily="2" charset="2"/>
              <a:buNone/>
            </a:pPr>
            <a:endParaRPr lang="tr-TR" sz="4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78243">
                                            <p:txEl>
                                              <p:pRg st="3" end="3"/>
                                            </p:txEl>
                                          </p:spTgt>
                                        </p:tgtEl>
                                        <p:attrNameLst>
                                          <p:attrName>style.visibility</p:attrName>
                                        </p:attrNameLst>
                                      </p:cBhvr>
                                      <p:to>
                                        <p:strVal val="visible"/>
                                      </p:to>
                                    </p:set>
                                    <p:animEffect transition="in" filter="checkerboard(across)">
                                      <p:cBhvr>
                                        <p:cTn id="7" dur="500"/>
                                        <p:tgtEl>
                                          <p:spTgt spid="7782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Veri Yer Tutucusu"/>
          <p:cNvSpPr>
            <a:spLocks noGrp="1"/>
          </p:cNvSpPr>
          <p:nvPr>
            <p:ph type="dt" sz="half" idx="10"/>
          </p:nvPr>
        </p:nvSpPr>
        <p:spPr/>
        <p:txBody>
          <a:bodyPr/>
          <a:lstStyle/>
          <a:p>
            <a:r>
              <a:rPr lang="tr-TR"/>
              <a:t>10.10.2008</a:t>
            </a:r>
          </a:p>
        </p:txBody>
      </p:sp>
      <p:sp>
        <p:nvSpPr>
          <p:cNvPr id="7" name="3 Altbilgi Yer Tutucusu"/>
          <p:cNvSpPr>
            <a:spLocks noGrp="1"/>
          </p:cNvSpPr>
          <p:nvPr>
            <p:ph type="ftr" sz="quarter" idx="11"/>
          </p:nvPr>
        </p:nvSpPr>
        <p:spPr/>
        <p:txBody>
          <a:bodyPr/>
          <a:lstStyle/>
          <a:p>
            <a:r>
              <a:rPr lang="tr-TR"/>
              <a:t>DR. MUSTAFA KUTANİS SAÜ İNŞ.MÜH. BÖLÜMÜ</a:t>
            </a:r>
          </a:p>
        </p:txBody>
      </p:sp>
      <p:sp>
        <p:nvSpPr>
          <p:cNvPr id="8" name="4 Slayt Numarası Yer Tutucusu"/>
          <p:cNvSpPr>
            <a:spLocks noGrp="1"/>
          </p:cNvSpPr>
          <p:nvPr>
            <p:ph type="sldNum" sz="quarter" idx="12"/>
          </p:nvPr>
        </p:nvSpPr>
        <p:spPr/>
        <p:txBody>
          <a:bodyPr/>
          <a:lstStyle/>
          <a:p>
            <a:r>
              <a:rPr lang="tr-TR"/>
              <a:t>SLIDE </a:t>
            </a:r>
            <a:fld id="{4EA8D403-06AE-44EC-BA7F-70CB9EB3DB01}" type="slidenum">
              <a:rPr lang="tr-TR"/>
              <a:pPr/>
              <a:t>40</a:t>
            </a:fld>
            <a:r>
              <a:rPr lang="tr-TR"/>
              <a:t>/114</a:t>
            </a:r>
          </a:p>
        </p:txBody>
      </p:sp>
      <p:sp>
        <p:nvSpPr>
          <p:cNvPr id="547844" name="Rectangle 4"/>
          <p:cNvSpPr>
            <a:spLocks noGrp="1" noChangeArrowheads="1"/>
          </p:cNvSpPr>
          <p:nvPr>
            <p:ph type="title"/>
          </p:nvPr>
        </p:nvSpPr>
        <p:spPr>
          <a:solidFill>
            <a:schemeClr val="accent1"/>
          </a:solidFill>
        </p:spPr>
        <p:txBody>
          <a:bodyPr/>
          <a:lstStyle/>
          <a:p>
            <a:r>
              <a:rPr lang="tr-TR"/>
              <a:t>Rijit –Esnek Diyafram (1/3)</a:t>
            </a:r>
          </a:p>
        </p:txBody>
      </p:sp>
      <p:pic>
        <p:nvPicPr>
          <p:cNvPr id="547845" name="Picture 5"/>
          <p:cNvPicPr>
            <a:picLocks noChangeAspect="1" noChangeArrowheads="1"/>
          </p:cNvPicPr>
          <p:nvPr/>
        </p:nvPicPr>
        <p:blipFill>
          <a:blip r:embed="rId2" cstate="print"/>
          <a:srcRect/>
          <a:stretch>
            <a:fillRect/>
          </a:stretch>
        </p:blipFill>
        <p:spPr bwMode="auto">
          <a:xfrm>
            <a:off x="188913" y="1031875"/>
            <a:ext cx="4206875" cy="3271838"/>
          </a:xfrm>
          <a:prstGeom prst="rect">
            <a:avLst/>
          </a:prstGeom>
          <a:noFill/>
          <a:ln w="9525">
            <a:noFill/>
            <a:miter lim="800000"/>
            <a:headEnd/>
            <a:tailEnd/>
          </a:ln>
        </p:spPr>
      </p:pic>
      <p:pic>
        <p:nvPicPr>
          <p:cNvPr id="547846" name="Picture 6"/>
          <p:cNvPicPr>
            <a:picLocks noChangeAspect="1" noChangeArrowheads="1"/>
          </p:cNvPicPr>
          <p:nvPr/>
        </p:nvPicPr>
        <p:blipFill>
          <a:blip r:embed="rId3" cstate="print"/>
          <a:srcRect/>
          <a:stretch>
            <a:fillRect/>
          </a:stretch>
        </p:blipFill>
        <p:spPr bwMode="auto">
          <a:xfrm>
            <a:off x="4745038" y="1371600"/>
            <a:ext cx="3963987" cy="2794000"/>
          </a:xfrm>
          <a:prstGeom prst="rect">
            <a:avLst/>
          </a:prstGeom>
          <a:noFill/>
          <a:ln w="9525">
            <a:noFill/>
            <a:miter lim="800000"/>
            <a:headEnd/>
            <a:tailEnd/>
          </a:ln>
        </p:spPr>
      </p:pic>
      <p:sp>
        <p:nvSpPr>
          <p:cNvPr id="547848" name="Text Box 8"/>
          <p:cNvSpPr txBox="1">
            <a:spLocks noChangeArrowheads="1"/>
          </p:cNvSpPr>
          <p:nvPr/>
        </p:nvSpPr>
        <p:spPr bwMode="auto">
          <a:xfrm>
            <a:off x="2468563" y="4889500"/>
            <a:ext cx="4222750" cy="676275"/>
          </a:xfrm>
          <a:prstGeom prst="rect">
            <a:avLst/>
          </a:prstGeom>
          <a:solidFill>
            <a:srgbClr val="FFFFCC"/>
          </a:solidFill>
          <a:ln w="9525">
            <a:noFill/>
            <a:miter lim="800000"/>
            <a:headEnd/>
            <a:tailEnd/>
          </a:ln>
          <a:effectLst/>
        </p:spPr>
        <p:txBody>
          <a:bodyPr>
            <a:spAutoFit/>
          </a:bodyPr>
          <a:lstStyle/>
          <a:p>
            <a:pPr algn="ctr">
              <a:lnSpc>
                <a:spcPct val="80000"/>
              </a:lnSpc>
              <a:spcBef>
                <a:spcPct val="50000"/>
              </a:spcBef>
            </a:pPr>
            <a:r>
              <a:rPr lang="tr-TR" sz="2400" b="0">
                <a:latin typeface="Tahoma" charset="0"/>
              </a:rPr>
              <a:t>Rijit diyafram bir varsayımdır; geçerliliği ispatlanmalıdır.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7846"/>
                                        </p:tgtEl>
                                        <p:attrNameLst>
                                          <p:attrName>style.visibility</p:attrName>
                                        </p:attrNameLst>
                                      </p:cBhvr>
                                      <p:to>
                                        <p:strVal val="visible"/>
                                      </p:to>
                                    </p:set>
                                    <p:animEffect transition="in" filter="dissolve">
                                      <p:cBhvr>
                                        <p:cTn id="7" dur="500"/>
                                        <p:tgtEl>
                                          <p:spTgt spid="547846"/>
                                        </p:tgtEl>
                                      </p:cBhvr>
                                    </p:animEffect>
                                  </p:childTnLst>
                                </p:cTn>
                              </p:par>
                              <p:par>
                                <p:cTn id="8" presetID="35" presetClass="emph" presetSubtype="0" repeatCount="indefinite" fill="hold" nodeType="withEffect">
                                  <p:stCondLst>
                                    <p:cond delay="0"/>
                                  </p:stCondLst>
                                  <p:childTnLst>
                                    <p:anim calcmode="discrete" valueType="str">
                                      <p:cBhvr>
                                        <p:cTn id="9" dur="500" fill="hold"/>
                                        <p:tgtEl>
                                          <p:spTgt spid="547848">
                                            <p:txEl>
                                              <p:pRg st="0" end="0"/>
                                            </p:txEl>
                                          </p:spTgt>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2 Veri Yer Tutucusu"/>
          <p:cNvSpPr>
            <a:spLocks noGrp="1"/>
          </p:cNvSpPr>
          <p:nvPr>
            <p:ph type="dt" sz="half" idx="10"/>
          </p:nvPr>
        </p:nvSpPr>
        <p:spPr/>
        <p:txBody>
          <a:bodyPr/>
          <a:lstStyle/>
          <a:p>
            <a:r>
              <a:rPr lang="tr-TR"/>
              <a:t>10.10.2008</a:t>
            </a:r>
          </a:p>
        </p:txBody>
      </p:sp>
      <p:sp>
        <p:nvSpPr>
          <p:cNvPr id="36" name="3 Altbilgi Yer Tutucusu"/>
          <p:cNvSpPr>
            <a:spLocks noGrp="1"/>
          </p:cNvSpPr>
          <p:nvPr>
            <p:ph type="ftr" sz="quarter" idx="11"/>
          </p:nvPr>
        </p:nvSpPr>
        <p:spPr/>
        <p:txBody>
          <a:bodyPr/>
          <a:lstStyle/>
          <a:p>
            <a:r>
              <a:rPr lang="tr-TR"/>
              <a:t>DR. MUSTAFA KUTANİS SAÜ İNŞ.MÜH. BÖLÜMÜ</a:t>
            </a:r>
          </a:p>
        </p:txBody>
      </p:sp>
      <p:sp>
        <p:nvSpPr>
          <p:cNvPr id="37" name="4 Slayt Numarası Yer Tutucusu"/>
          <p:cNvSpPr>
            <a:spLocks noGrp="1"/>
          </p:cNvSpPr>
          <p:nvPr>
            <p:ph type="sldNum" sz="quarter" idx="12"/>
          </p:nvPr>
        </p:nvSpPr>
        <p:spPr/>
        <p:txBody>
          <a:bodyPr/>
          <a:lstStyle/>
          <a:p>
            <a:r>
              <a:rPr lang="tr-TR"/>
              <a:t>SLIDE </a:t>
            </a:r>
            <a:fld id="{1591E5B5-7CED-487D-B6A5-1D8DDA0DEB7F}" type="slidenum">
              <a:rPr lang="tr-TR"/>
              <a:pPr/>
              <a:t>41</a:t>
            </a:fld>
            <a:r>
              <a:rPr lang="tr-TR"/>
              <a:t>/114</a:t>
            </a:r>
          </a:p>
        </p:txBody>
      </p:sp>
      <p:sp>
        <p:nvSpPr>
          <p:cNvPr id="549892" name="Rectangle 4"/>
          <p:cNvSpPr>
            <a:spLocks noGrp="1" noChangeArrowheads="1"/>
          </p:cNvSpPr>
          <p:nvPr>
            <p:ph type="title"/>
          </p:nvPr>
        </p:nvSpPr>
        <p:spPr>
          <a:solidFill>
            <a:schemeClr val="accent1"/>
          </a:solidFill>
        </p:spPr>
        <p:txBody>
          <a:bodyPr/>
          <a:lstStyle/>
          <a:p>
            <a:r>
              <a:rPr lang="tr-TR"/>
              <a:t>Rijit –Esnek Diyafram (2/3)</a:t>
            </a:r>
          </a:p>
        </p:txBody>
      </p:sp>
      <p:grpSp>
        <p:nvGrpSpPr>
          <p:cNvPr id="549927" name="Group 39"/>
          <p:cNvGrpSpPr>
            <a:grpSpLocks/>
          </p:cNvGrpSpPr>
          <p:nvPr/>
        </p:nvGrpSpPr>
        <p:grpSpPr bwMode="auto">
          <a:xfrm>
            <a:off x="455613" y="1922463"/>
            <a:ext cx="4114800" cy="4332287"/>
            <a:chOff x="936" y="1008"/>
            <a:chExt cx="2592" cy="2729"/>
          </a:xfrm>
        </p:grpSpPr>
        <p:grpSp>
          <p:nvGrpSpPr>
            <p:cNvPr id="549905" name="Group 17"/>
            <p:cNvGrpSpPr>
              <a:grpSpLocks/>
            </p:cNvGrpSpPr>
            <p:nvPr/>
          </p:nvGrpSpPr>
          <p:grpSpPr bwMode="auto">
            <a:xfrm>
              <a:off x="936" y="1163"/>
              <a:ext cx="2397" cy="2574"/>
              <a:chOff x="1549" y="1475"/>
              <a:chExt cx="2397" cy="2574"/>
            </a:xfrm>
          </p:grpSpPr>
          <p:grpSp>
            <p:nvGrpSpPr>
              <p:cNvPr id="549897" name="Group 9"/>
              <p:cNvGrpSpPr>
                <a:grpSpLocks/>
              </p:cNvGrpSpPr>
              <p:nvPr/>
            </p:nvGrpSpPr>
            <p:grpSpPr bwMode="auto">
              <a:xfrm>
                <a:off x="3020" y="2522"/>
                <a:ext cx="924" cy="1527"/>
                <a:chOff x="2456" y="2169"/>
                <a:chExt cx="924" cy="1527"/>
              </a:xfrm>
            </p:grpSpPr>
            <p:sp>
              <p:nvSpPr>
                <p:cNvPr id="549893" name="Line 5"/>
                <p:cNvSpPr>
                  <a:spLocks noChangeShapeType="1"/>
                </p:cNvSpPr>
                <p:nvPr/>
              </p:nvSpPr>
              <p:spPr bwMode="auto">
                <a:xfrm flipH="1">
                  <a:off x="2456" y="3028"/>
                  <a:ext cx="924" cy="661"/>
                </a:xfrm>
                <a:prstGeom prst="line">
                  <a:avLst/>
                </a:prstGeom>
                <a:noFill/>
                <a:ln w="28575">
                  <a:solidFill>
                    <a:schemeClr val="tx1"/>
                  </a:solidFill>
                  <a:round/>
                  <a:headEnd/>
                  <a:tailEnd/>
                </a:ln>
                <a:effectLst/>
              </p:spPr>
              <p:txBody>
                <a:bodyPr/>
                <a:lstStyle/>
                <a:p>
                  <a:endParaRPr lang="tr-TR"/>
                </a:p>
              </p:txBody>
            </p:sp>
            <p:sp>
              <p:nvSpPr>
                <p:cNvPr id="549894" name="Line 6"/>
                <p:cNvSpPr>
                  <a:spLocks noChangeShapeType="1"/>
                </p:cNvSpPr>
                <p:nvPr/>
              </p:nvSpPr>
              <p:spPr bwMode="auto">
                <a:xfrm flipH="1">
                  <a:off x="2456" y="2169"/>
                  <a:ext cx="924" cy="661"/>
                </a:xfrm>
                <a:prstGeom prst="line">
                  <a:avLst/>
                </a:prstGeom>
                <a:noFill/>
                <a:ln w="28575">
                  <a:solidFill>
                    <a:schemeClr val="tx1"/>
                  </a:solidFill>
                  <a:round/>
                  <a:headEnd/>
                  <a:tailEnd/>
                </a:ln>
                <a:effectLst/>
              </p:spPr>
              <p:txBody>
                <a:bodyPr/>
                <a:lstStyle/>
                <a:p>
                  <a:endParaRPr lang="tr-TR"/>
                </a:p>
              </p:txBody>
            </p:sp>
            <p:sp>
              <p:nvSpPr>
                <p:cNvPr id="549895" name="Line 7"/>
                <p:cNvSpPr>
                  <a:spLocks noChangeShapeType="1"/>
                </p:cNvSpPr>
                <p:nvPr/>
              </p:nvSpPr>
              <p:spPr bwMode="auto">
                <a:xfrm>
                  <a:off x="3380" y="2169"/>
                  <a:ext cx="0" cy="864"/>
                </a:xfrm>
                <a:prstGeom prst="line">
                  <a:avLst/>
                </a:prstGeom>
                <a:noFill/>
                <a:ln w="28575">
                  <a:solidFill>
                    <a:schemeClr val="tx1"/>
                  </a:solidFill>
                  <a:round/>
                  <a:headEnd/>
                  <a:tailEnd/>
                </a:ln>
                <a:effectLst/>
              </p:spPr>
              <p:txBody>
                <a:bodyPr/>
                <a:lstStyle/>
                <a:p>
                  <a:endParaRPr lang="tr-TR"/>
                </a:p>
              </p:txBody>
            </p:sp>
            <p:sp>
              <p:nvSpPr>
                <p:cNvPr id="549896" name="Line 8"/>
                <p:cNvSpPr>
                  <a:spLocks noChangeShapeType="1"/>
                </p:cNvSpPr>
                <p:nvPr/>
              </p:nvSpPr>
              <p:spPr bwMode="auto">
                <a:xfrm>
                  <a:off x="2456" y="2832"/>
                  <a:ext cx="0" cy="864"/>
                </a:xfrm>
                <a:prstGeom prst="line">
                  <a:avLst/>
                </a:prstGeom>
                <a:noFill/>
                <a:ln w="28575">
                  <a:solidFill>
                    <a:schemeClr val="tx1"/>
                  </a:solidFill>
                  <a:round/>
                  <a:headEnd/>
                  <a:tailEnd/>
                </a:ln>
                <a:effectLst/>
              </p:spPr>
              <p:txBody>
                <a:bodyPr/>
                <a:lstStyle/>
                <a:p>
                  <a:endParaRPr lang="tr-TR"/>
                </a:p>
              </p:txBody>
            </p:sp>
          </p:grpSp>
          <p:grpSp>
            <p:nvGrpSpPr>
              <p:cNvPr id="549898" name="Group 10"/>
              <p:cNvGrpSpPr>
                <a:grpSpLocks/>
              </p:cNvGrpSpPr>
              <p:nvPr/>
            </p:nvGrpSpPr>
            <p:grpSpPr bwMode="auto">
              <a:xfrm>
                <a:off x="1549" y="1478"/>
                <a:ext cx="924" cy="1527"/>
                <a:chOff x="2456" y="2169"/>
                <a:chExt cx="924" cy="1527"/>
              </a:xfrm>
            </p:grpSpPr>
            <p:sp>
              <p:nvSpPr>
                <p:cNvPr id="549899" name="Line 11"/>
                <p:cNvSpPr>
                  <a:spLocks noChangeShapeType="1"/>
                </p:cNvSpPr>
                <p:nvPr/>
              </p:nvSpPr>
              <p:spPr bwMode="auto">
                <a:xfrm flipH="1">
                  <a:off x="2456" y="3028"/>
                  <a:ext cx="924" cy="661"/>
                </a:xfrm>
                <a:prstGeom prst="line">
                  <a:avLst/>
                </a:prstGeom>
                <a:noFill/>
                <a:ln w="28575">
                  <a:solidFill>
                    <a:schemeClr val="tx1"/>
                  </a:solidFill>
                  <a:round/>
                  <a:headEnd/>
                  <a:tailEnd/>
                </a:ln>
                <a:effectLst/>
              </p:spPr>
              <p:txBody>
                <a:bodyPr/>
                <a:lstStyle/>
                <a:p>
                  <a:endParaRPr lang="tr-TR"/>
                </a:p>
              </p:txBody>
            </p:sp>
            <p:sp>
              <p:nvSpPr>
                <p:cNvPr id="549900" name="Line 12"/>
                <p:cNvSpPr>
                  <a:spLocks noChangeShapeType="1"/>
                </p:cNvSpPr>
                <p:nvPr/>
              </p:nvSpPr>
              <p:spPr bwMode="auto">
                <a:xfrm flipH="1">
                  <a:off x="2456" y="2169"/>
                  <a:ext cx="924" cy="661"/>
                </a:xfrm>
                <a:prstGeom prst="line">
                  <a:avLst/>
                </a:prstGeom>
                <a:noFill/>
                <a:ln w="28575">
                  <a:solidFill>
                    <a:schemeClr val="tx1"/>
                  </a:solidFill>
                  <a:round/>
                  <a:headEnd/>
                  <a:tailEnd/>
                </a:ln>
                <a:effectLst/>
              </p:spPr>
              <p:txBody>
                <a:bodyPr/>
                <a:lstStyle/>
                <a:p>
                  <a:endParaRPr lang="tr-TR"/>
                </a:p>
              </p:txBody>
            </p:sp>
            <p:sp>
              <p:nvSpPr>
                <p:cNvPr id="549901" name="Line 13"/>
                <p:cNvSpPr>
                  <a:spLocks noChangeShapeType="1"/>
                </p:cNvSpPr>
                <p:nvPr/>
              </p:nvSpPr>
              <p:spPr bwMode="auto">
                <a:xfrm>
                  <a:off x="3380" y="2169"/>
                  <a:ext cx="0" cy="864"/>
                </a:xfrm>
                <a:prstGeom prst="line">
                  <a:avLst/>
                </a:prstGeom>
                <a:noFill/>
                <a:ln w="28575">
                  <a:solidFill>
                    <a:schemeClr val="tx1"/>
                  </a:solidFill>
                  <a:round/>
                  <a:headEnd/>
                  <a:tailEnd/>
                </a:ln>
                <a:effectLst/>
              </p:spPr>
              <p:txBody>
                <a:bodyPr/>
                <a:lstStyle/>
                <a:p>
                  <a:endParaRPr lang="tr-TR"/>
                </a:p>
              </p:txBody>
            </p:sp>
            <p:sp>
              <p:nvSpPr>
                <p:cNvPr id="549902" name="Line 14"/>
                <p:cNvSpPr>
                  <a:spLocks noChangeShapeType="1"/>
                </p:cNvSpPr>
                <p:nvPr/>
              </p:nvSpPr>
              <p:spPr bwMode="auto">
                <a:xfrm>
                  <a:off x="2456" y="2832"/>
                  <a:ext cx="0" cy="864"/>
                </a:xfrm>
                <a:prstGeom prst="line">
                  <a:avLst/>
                </a:prstGeom>
                <a:noFill/>
                <a:ln w="28575">
                  <a:solidFill>
                    <a:schemeClr val="tx1"/>
                  </a:solidFill>
                  <a:round/>
                  <a:headEnd/>
                  <a:tailEnd/>
                </a:ln>
                <a:effectLst/>
              </p:spPr>
              <p:txBody>
                <a:bodyPr/>
                <a:lstStyle/>
                <a:p>
                  <a:endParaRPr lang="tr-TR"/>
                </a:p>
              </p:txBody>
            </p:sp>
          </p:grpSp>
          <p:sp>
            <p:nvSpPr>
              <p:cNvPr id="549903" name="Line 15"/>
              <p:cNvSpPr>
                <a:spLocks noChangeShapeType="1"/>
              </p:cNvSpPr>
              <p:nvPr/>
            </p:nvSpPr>
            <p:spPr bwMode="auto">
              <a:xfrm>
                <a:off x="2473" y="1475"/>
                <a:ext cx="1473" cy="1052"/>
              </a:xfrm>
              <a:prstGeom prst="line">
                <a:avLst/>
              </a:prstGeom>
              <a:noFill/>
              <a:ln w="28575">
                <a:solidFill>
                  <a:schemeClr val="tx1"/>
                </a:solidFill>
                <a:round/>
                <a:headEnd/>
                <a:tailEnd/>
              </a:ln>
              <a:effectLst/>
            </p:spPr>
            <p:txBody>
              <a:bodyPr/>
              <a:lstStyle/>
              <a:p>
                <a:endParaRPr lang="tr-TR"/>
              </a:p>
            </p:txBody>
          </p:sp>
          <p:sp>
            <p:nvSpPr>
              <p:cNvPr id="549904" name="Line 16"/>
              <p:cNvSpPr>
                <a:spLocks noChangeShapeType="1"/>
              </p:cNvSpPr>
              <p:nvPr/>
            </p:nvSpPr>
            <p:spPr bwMode="auto">
              <a:xfrm>
                <a:off x="1553" y="2137"/>
                <a:ext cx="1463" cy="1046"/>
              </a:xfrm>
              <a:prstGeom prst="line">
                <a:avLst/>
              </a:prstGeom>
              <a:noFill/>
              <a:ln w="28575">
                <a:solidFill>
                  <a:schemeClr val="tx1"/>
                </a:solidFill>
                <a:round/>
                <a:headEnd/>
                <a:tailEnd/>
              </a:ln>
              <a:effectLst/>
            </p:spPr>
            <p:txBody>
              <a:bodyPr/>
              <a:lstStyle/>
              <a:p>
                <a:endParaRPr lang="tr-TR"/>
              </a:p>
            </p:txBody>
          </p:sp>
        </p:grpSp>
        <p:grpSp>
          <p:nvGrpSpPr>
            <p:cNvPr id="549926" name="Group 38"/>
            <p:cNvGrpSpPr>
              <a:grpSpLocks/>
            </p:cNvGrpSpPr>
            <p:nvPr/>
          </p:nvGrpSpPr>
          <p:grpSpPr bwMode="auto">
            <a:xfrm>
              <a:off x="1069" y="1008"/>
              <a:ext cx="2459" cy="2050"/>
              <a:chOff x="1069" y="1008"/>
              <a:chExt cx="2459" cy="2050"/>
            </a:xfrm>
          </p:grpSpPr>
          <p:sp>
            <p:nvSpPr>
              <p:cNvPr id="549906" name="Line 18"/>
              <p:cNvSpPr>
                <a:spLocks noChangeShapeType="1"/>
              </p:cNvSpPr>
              <p:nvPr/>
            </p:nvSpPr>
            <p:spPr bwMode="auto">
              <a:xfrm flipV="1">
                <a:off x="3338" y="2050"/>
                <a:ext cx="186" cy="1008"/>
              </a:xfrm>
              <a:prstGeom prst="line">
                <a:avLst/>
              </a:prstGeom>
              <a:noFill/>
              <a:ln w="9525">
                <a:solidFill>
                  <a:schemeClr val="tx1"/>
                </a:solidFill>
                <a:round/>
                <a:headEnd/>
                <a:tailEnd/>
              </a:ln>
              <a:effectLst/>
            </p:spPr>
            <p:txBody>
              <a:bodyPr/>
              <a:lstStyle/>
              <a:p>
                <a:endParaRPr lang="tr-TR"/>
              </a:p>
            </p:txBody>
          </p:sp>
          <p:sp>
            <p:nvSpPr>
              <p:cNvPr id="549907" name="Line 19"/>
              <p:cNvSpPr>
                <a:spLocks noChangeShapeType="1"/>
              </p:cNvSpPr>
              <p:nvPr/>
            </p:nvSpPr>
            <p:spPr bwMode="auto">
              <a:xfrm>
                <a:off x="2047" y="1010"/>
                <a:ext cx="1477" cy="1037"/>
              </a:xfrm>
              <a:prstGeom prst="line">
                <a:avLst/>
              </a:prstGeom>
              <a:noFill/>
              <a:ln w="9525">
                <a:solidFill>
                  <a:schemeClr val="tx1"/>
                </a:solidFill>
                <a:round/>
                <a:headEnd/>
                <a:tailEnd/>
              </a:ln>
              <a:effectLst/>
            </p:spPr>
            <p:txBody>
              <a:bodyPr/>
              <a:lstStyle/>
              <a:p>
                <a:endParaRPr lang="tr-TR"/>
              </a:p>
            </p:txBody>
          </p:sp>
          <p:sp>
            <p:nvSpPr>
              <p:cNvPr id="549908" name="Line 20"/>
              <p:cNvSpPr>
                <a:spLocks noChangeShapeType="1"/>
              </p:cNvSpPr>
              <p:nvPr/>
            </p:nvSpPr>
            <p:spPr bwMode="auto">
              <a:xfrm flipV="1">
                <a:off x="1861" y="1015"/>
                <a:ext cx="186" cy="1008"/>
              </a:xfrm>
              <a:prstGeom prst="line">
                <a:avLst/>
              </a:prstGeom>
              <a:noFill/>
              <a:ln w="9525">
                <a:solidFill>
                  <a:schemeClr val="tx1"/>
                </a:solidFill>
                <a:round/>
                <a:headEnd/>
                <a:tailEnd/>
              </a:ln>
              <a:effectLst/>
            </p:spPr>
            <p:txBody>
              <a:bodyPr/>
              <a:lstStyle/>
              <a:p>
                <a:endParaRPr lang="tr-TR"/>
              </a:p>
            </p:txBody>
          </p:sp>
          <p:sp>
            <p:nvSpPr>
              <p:cNvPr id="549909" name="Line 21"/>
              <p:cNvSpPr>
                <a:spLocks noChangeShapeType="1"/>
              </p:cNvSpPr>
              <p:nvPr/>
            </p:nvSpPr>
            <p:spPr bwMode="auto">
              <a:xfrm flipV="1">
                <a:off x="3337" y="2049"/>
                <a:ext cx="186" cy="154"/>
              </a:xfrm>
              <a:prstGeom prst="line">
                <a:avLst/>
              </a:prstGeom>
              <a:noFill/>
              <a:ln w="19050">
                <a:solidFill>
                  <a:schemeClr val="tx1"/>
                </a:solidFill>
                <a:round/>
                <a:headEnd type="triangle" w="med" len="med"/>
                <a:tailEnd type="triangle" w="med" len="med"/>
              </a:ln>
              <a:effectLst/>
            </p:spPr>
            <p:txBody>
              <a:bodyPr/>
              <a:lstStyle/>
              <a:p>
                <a:endParaRPr lang="tr-TR"/>
              </a:p>
            </p:txBody>
          </p:sp>
          <p:sp>
            <p:nvSpPr>
              <p:cNvPr id="549910" name="Line 22"/>
              <p:cNvSpPr>
                <a:spLocks noChangeShapeType="1"/>
              </p:cNvSpPr>
              <p:nvPr/>
            </p:nvSpPr>
            <p:spPr bwMode="auto">
              <a:xfrm flipV="1">
                <a:off x="1856" y="1020"/>
                <a:ext cx="186" cy="154"/>
              </a:xfrm>
              <a:prstGeom prst="line">
                <a:avLst/>
              </a:prstGeom>
              <a:noFill/>
              <a:ln w="9525">
                <a:solidFill>
                  <a:schemeClr val="tx1"/>
                </a:solidFill>
                <a:round/>
                <a:headEnd type="triangle" w="med" len="med"/>
                <a:tailEnd type="triangle" w="med" len="med"/>
              </a:ln>
              <a:effectLst/>
            </p:spPr>
            <p:txBody>
              <a:bodyPr/>
              <a:lstStyle/>
              <a:p>
                <a:endParaRPr lang="tr-TR"/>
              </a:p>
            </p:txBody>
          </p:sp>
          <p:sp>
            <p:nvSpPr>
              <p:cNvPr id="549912" name="Freeform 24"/>
              <p:cNvSpPr>
                <a:spLocks/>
              </p:cNvSpPr>
              <p:nvPr/>
            </p:nvSpPr>
            <p:spPr bwMode="auto">
              <a:xfrm>
                <a:off x="2043" y="1008"/>
                <a:ext cx="1485" cy="1044"/>
              </a:xfrm>
              <a:custGeom>
                <a:avLst/>
                <a:gdLst/>
                <a:ahLst/>
                <a:cxnLst>
                  <a:cxn ang="0">
                    <a:pos x="0" y="0"/>
                  </a:cxn>
                  <a:cxn ang="0">
                    <a:pos x="819" y="339"/>
                  </a:cxn>
                  <a:cxn ang="0">
                    <a:pos x="1485" y="1044"/>
                  </a:cxn>
                </a:cxnLst>
                <a:rect l="0" t="0" r="r" b="b"/>
                <a:pathLst>
                  <a:path w="1485" h="1044">
                    <a:moveTo>
                      <a:pt x="0" y="0"/>
                    </a:moveTo>
                    <a:cubicBezTo>
                      <a:pt x="286" y="82"/>
                      <a:pt x="572" y="165"/>
                      <a:pt x="819" y="339"/>
                    </a:cubicBezTo>
                    <a:cubicBezTo>
                      <a:pt x="1066" y="513"/>
                      <a:pt x="1275" y="778"/>
                      <a:pt x="1485" y="1044"/>
                    </a:cubicBezTo>
                  </a:path>
                </a:pathLst>
              </a:custGeom>
              <a:noFill/>
              <a:ln w="9525">
                <a:solidFill>
                  <a:schemeClr val="tx1"/>
                </a:solidFill>
                <a:round/>
                <a:headEnd/>
                <a:tailEnd/>
              </a:ln>
              <a:effectLst/>
            </p:spPr>
            <p:txBody>
              <a:bodyPr/>
              <a:lstStyle/>
              <a:p>
                <a:endParaRPr lang="tr-TR"/>
              </a:p>
            </p:txBody>
          </p:sp>
          <p:sp>
            <p:nvSpPr>
              <p:cNvPr id="549913" name="Line 25"/>
              <p:cNvSpPr>
                <a:spLocks noChangeShapeType="1"/>
              </p:cNvSpPr>
              <p:nvPr/>
            </p:nvSpPr>
            <p:spPr bwMode="auto">
              <a:xfrm flipV="1">
                <a:off x="2553" y="1356"/>
                <a:ext cx="333" cy="288"/>
              </a:xfrm>
              <a:prstGeom prst="line">
                <a:avLst/>
              </a:prstGeom>
              <a:noFill/>
              <a:ln w="9525">
                <a:solidFill>
                  <a:schemeClr val="tx1"/>
                </a:solidFill>
                <a:round/>
                <a:headEnd/>
                <a:tailEnd/>
              </a:ln>
              <a:effectLst/>
            </p:spPr>
            <p:txBody>
              <a:bodyPr/>
              <a:lstStyle/>
              <a:p>
                <a:endParaRPr lang="tr-TR"/>
              </a:p>
            </p:txBody>
          </p:sp>
          <p:sp>
            <p:nvSpPr>
              <p:cNvPr id="549914" name="Oval 26"/>
              <p:cNvSpPr>
                <a:spLocks noChangeArrowheads="1"/>
              </p:cNvSpPr>
              <p:nvPr/>
            </p:nvSpPr>
            <p:spPr bwMode="auto">
              <a:xfrm>
                <a:off x="2505" y="1617"/>
                <a:ext cx="81" cy="75"/>
              </a:xfrm>
              <a:prstGeom prst="ellipse">
                <a:avLst/>
              </a:prstGeom>
              <a:noFill/>
              <a:ln w="12700">
                <a:solidFill>
                  <a:schemeClr val="tx1"/>
                </a:solidFill>
                <a:round/>
                <a:headEnd/>
                <a:tailEnd/>
              </a:ln>
              <a:effectLst/>
            </p:spPr>
            <p:txBody>
              <a:bodyPr wrap="none" anchor="ctr"/>
              <a:lstStyle/>
              <a:p>
                <a:endParaRPr lang="tr-TR"/>
              </a:p>
            </p:txBody>
          </p:sp>
          <p:sp>
            <p:nvSpPr>
              <p:cNvPr id="549915" name="Oval 27"/>
              <p:cNvSpPr>
                <a:spLocks noChangeArrowheads="1"/>
              </p:cNvSpPr>
              <p:nvPr/>
            </p:nvSpPr>
            <p:spPr bwMode="auto">
              <a:xfrm>
                <a:off x="2840" y="1322"/>
                <a:ext cx="81" cy="75"/>
              </a:xfrm>
              <a:prstGeom prst="ellipse">
                <a:avLst/>
              </a:prstGeom>
              <a:noFill/>
              <a:ln w="12700">
                <a:solidFill>
                  <a:schemeClr val="tx1"/>
                </a:solidFill>
                <a:round/>
                <a:headEnd/>
                <a:tailEnd/>
              </a:ln>
              <a:effectLst/>
            </p:spPr>
            <p:txBody>
              <a:bodyPr wrap="none" anchor="ctr"/>
              <a:lstStyle/>
              <a:p>
                <a:endParaRPr lang="tr-TR"/>
              </a:p>
            </p:txBody>
          </p:sp>
          <p:sp>
            <p:nvSpPr>
              <p:cNvPr id="549916" name="Oval 28"/>
              <p:cNvSpPr>
                <a:spLocks noChangeArrowheads="1"/>
              </p:cNvSpPr>
              <p:nvPr/>
            </p:nvSpPr>
            <p:spPr bwMode="auto">
              <a:xfrm>
                <a:off x="2689" y="1453"/>
                <a:ext cx="81" cy="75"/>
              </a:xfrm>
              <a:prstGeom prst="ellipse">
                <a:avLst/>
              </a:prstGeom>
              <a:noFill/>
              <a:ln w="12700">
                <a:solidFill>
                  <a:schemeClr val="tx1"/>
                </a:solidFill>
                <a:round/>
                <a:headEnd/>
                <a:tailEnd/>
              </a:ln>
              <a:effectLst/>
            </p:spPr>
            <p:txBody>
              <a:bodyPr wrap="none" anchor="ctr"/>
              <a:lstStyle/>
              <a:p>
                <a:endParaRPr lang="tr-TR"/>
              </a:p>
            </p:txBody>
          </p:sp>
          <p:sp>
            <p:nvSpPr>
              <p:cNvPr id="549917" name="Text Box 29"/>
              <p:cNvSpPr txBox="1">
                <a:spLocks noChangeArrowheads="1"/>
              </p:cNvSpPr>
              <p:nvPr/>
            </p:nvSpPr>
            <p:spPr bwMode="auto">
              <a:xfrm>
                <a:off x="2616" y="1509"/>
                <a:ext cx="258" cy="231"/>
              </a:xfrm>
              <a:prstGeom prst="rect">
                <a:avLst/>
              </a:prstGeom>
              <a:noFill/>
              <a:ln w="9525">
                <a:noFill/>
                <a:miter lim="800000"/>
                <a:headEnd/>
                <a:tailEnd/>
              </a:ln>
              <a:effectLst/>
            </p:spPr>
            <p:txBody>
              <a:bodyPr>
                <a:spAutoFit/>
              </a:bodyPr>
              <a:lstStyle/>
              <a:p>
                <a:pPr>
                  <a:spcBef>
                    <a:spcPct val="50000"/>
                  </a:spcBef>
                </a:pPr>
                <a:r>
                  <a:rPr lang="tr-TR">
                    <a:latin typeface="Comic Sans MS" pitchFamily="66" charset="0"/>
                  </a:rPr>
                  <a:t>b</a:t>
                </a:r>
              </a:p>
            </p:txBody>
          </p:sp>
          <p:sp>
            <p:nvSpPr>
              <p:cNvPr id="549918" name="Text Box 30"/>
              <p:cNvSpPr txBox="1">
                <a:spLocks noChangeArrowheads="1"/>
              </p:cNvSpPr>
              <p:nvPr/>
            </p:nvSpPr>
            <p:spPr bwMode="auto">
              <a:xfrm>
                <a:off x="2789" y="1358"/>
                <a:ext cx="258" cy="231"/>
              </a:xfrm>
              <a:prstGeom prst="rect">
                <a:avLst/>
              </a:prstGeom>
              <a:noFill/>
              <a:ln w="9525">
                <a:noFill/>
                <a:miter lim="800000"/>
                <a:headEnd/>
                <a:tailEnd/>
              </a:ln>
              <a:effectLst/>
            </p:spPr>
            <p:txBody>
              <a:bodyPr>
                <a:spAutoFit/>
              </a:bodyPr>
              <a:lstStyle/>
              <a:p>
                <a:pPr>
                  <a:spcBef>
                    <a:spcPct val="50000"/>
                  </a:spcBef>
                </a:pPr>
                <a:r>
                  <a:rPr lang="tr-TR">
                    <a:latin typeface="Comic Sans MS" pitchFamily="66" charset="0"/>
                  </a:rPr>
                  <a:t>a</a:t>
                </a:r>
              </a:p>
            </p:txBody>
          </p:sp>
          <p:sp>
            <p:nvSpPr>
              <p:cNvPr id="549920" name="AutoShape 32"/>
              <p:cNvSpPr>
                <a:spLocks noChangeArrowheads="1"/>
              </p:cNvSpPr>
              <p:nvPr/>
            </p:nvSpPr>
            <p:spPr bwMode="auto">
              <a:xfrm rot="2167126">
                <a:off x="1069" y="1483"/>
                <a:ext cx="2111" cy="1082"/>
              </a:xfrm>
              <a:prstGeom prst="parallelogram">
                <a:avLst>
                  <a:gd name="adj" fmla="val 33366"/>
                </a:avLst>
              </a:prstGeom>
              <a:solidFill>
                <a:schemeClr val="accent1"/>
              </a:solidFill>
              <a:ln w="57150">
                <a:solidFill>
                  <a:schemeClr val="accent1"/>
                </a:solidFill>
                <a:miter lim="800000"/>
                <a:headEnd/>
                <a:tailEnd/>
              </a:ln>
              <a:effectLst/>
            </p:spPr>
            <p:txBody>
              <a:bodyPr wrap="none" anchor="ctr"/>
              <a:lstStyle/>
              <a:p>
                <a:endParaRPr lang="tr-TR"/>
              </a:p>
            </p:txBody>
          </p:sp>
          <p:sp>
            <p:nvSpPr>
              <p:cNvPr id="549922" name="Line 34"/>
              <p:cNvSpPr>
                <a:spLocks noChangeShapeType="1"/>
              </p:cNvSpPr>
              <p:nvPr/>
            </p:nvSpPr>
            <p:spPr bwMode="auto">
              <a:xfrm flipV="1">
                <a:off x="2033" y="1728"/>
                <a:ext cx="364" cy="305"/>
              </a:xfrm>
              <a:prstGeom prst="line">
                <a:avLst/>
              </a:prstGeom>
              <a:noFill/>
              <a:ln w="57150">
                <a:solidFill>
                  <a:srgbClr val="FF3300"/>
                </a:solidFill>
                <a:round/>
                <a:headEnd/>
                <a:tailEnd type="arrow" w="med" len="med"/>
              </a:ln>
              <a:effectLst/>
            </p:spPr>
            <p:txBody>
              <a:bodyPr/>
              <a:lstStyle/>
              <a:p>
                <a:endParaRPr lang="tr-TR"/>
              </a:p>
            </p:txBody>
          </p:sp>
          <p:sp>
            <p:nvSpPr>
              <p:cNvPr id="549923" name="Text Box 35"/>
              <p:cNvSpPr txBox="1">
                <a:spLocks noChangeArrowheads="1"/>
              </p:cNvSpPr>
              <p:nvPr/>
            </p:nvSpPr>
            <p:spPr bwMode="auto">
              <a:xfrm rot="-2400070">
                <a:off x="1638" y="1654"/>
                <a:ext cx="711" cy="288"/>
              </a:xfrm>
              <a:prstGeom prst="rect">
                <a:avLst/>
              </a:prstGeom>
              <a:noFill/>
              <a:ln w="9525">
                <a:noFill/>
                <a:miter lim="800000"/>
                <a:headEnd/>
                <a:tailEnd/>
              </a:ln>
              <a:effectLst/>
            </p:spPr>
            <p:txBody>
              <a:bodyPr>
                <a:spAutoFit/>
              </a:bodyPr>
              <a:lstStyle/>
              <a:p>
                <a:pPr>
                  <a:spcBef>
                    <a:spcPct val="50000"/>
                  </a:spcBef>
                </a:pPr>
                <a:r>
                  <a:rPr lang="tr-TR" sz="2400">
                    <a:latin typeface="Arial Narrow" pitchFamily="34" charset="0"/>
                  </a:rPr>
                  <a:t>Kuvvet</a:t>
                </a:r>
              </a:p>
            </p:txBody>
          </p:sp>
        </p:grpSp>
      </p:grpSp>
      <p:sp>
        <p:nvSpPr>
          <p:cNvPr id="549924" name="Text Box 36"/>
          <p:cNvSpPr txBox="1">
            <a:spLocks noChangeArrowheads="1"/>
          </p:cNvSpPr>
          <p:nvPr/>
        </p:nvSpPr>
        <p:spPr bwMode="auto">
          <a:xfrm>
            <a:off x="4108450" y="1108075"/>
            <a:ext cx="4530725" cy="1552575"/>
          </a:xfrm>
          <a:prstGeom prst="rect">
            <a:avLst/>
          </a:prstGeom>
          <a:noFill/>
          <a:ln w="9525">
            <a:noFill/>
            <a:miter lim="800000"/>
            <a:headEnd/>
            <a:tailEnd/>
          </a:ln>
          <a:effectLst/>
        </p:spPr>
        <p:txBody>
          <a:bodyPr>
            <a:spAutoFit/>
          </a:bodyPr>
          <a:lstStyle/>
          <a:p>
            <a:pPr>
              <a:spcBef>
                <a:spcPct val="50000"/>
              </a:spcBef>
            </a:pPr>
            <a:r>
              <a:rPr lang="tr-TR" sz="2400">
                <a:latin typeface="Arial Narrow" pitchFamily="34" charset="0"/>
              </a:rPr>
              <a:t>a:</a:t>
            </a:r>
            <a:r>
              <a:rPr lang="tr-TR" sz="2400"/>
              <a:t> </a:t>
            </a:r>
            <a:r>
              <a:rPr lang="tr-TR" sz="2400" b="0"/>
              <a:t>diyafram şekildeğiştirmesi</a:t>
            </a:r>
          </a:p>
          <a:p>
            <a:pPr>
              <a:spcBef>
                <a:spcPct val="50000"/>
              </a:spcBef>
            </a:pPr>
            <a:r>
              <a:rPr lang="tr-TR" sz="2400">
                <a:latin typeface="Arial Narrow" pitchFamily="34" charset="0"/>
              </a:rPr>
              <a:t>b: </a:t>
            </a:r>
            <a:r>
              <a:rPr lang="tr-TR" sz="2400" b="0">
                <a:latin typeface="Arial Narrow" pitchFamily="34" charset="0"/>
              </a:rPr>
              <a:t>Kat deplasmanı</a:t>
            </a:r>
          </a:p>
          <a:p>
            <a:pPr>
              <a:spcBef>
                <a:spcPct val="50000"/>
              </a:spcBef>
            </a:pPr>
            <a:r>
              <a:rPr lang="tr-TR" sz="2400">
                <a:latin typeface="Arial Narrow" pitchFamily="34" charset="0"/>
              </a:rPr>
              <a:t>a&gt;2b</a:t>
            </a:r>
            <a:r>
              <a:rPr lang="tr-TR" sz="2400" b="0">
                <a:latin typeface="Arial Narrow" pitchFamily="34" charset="0"/>
              </a:rPr>
              <a:t> ise diyafram esnektir (flexiable)</a:t>
            </a:r>
          </a:p>
        </p:txBody>
      </p:sp>
      <p:sp>
        <p:nvSpPr>
          <p:cNvPr id="549930" name="Text Box 42"/>
          <p:cNvSpPr txBox="1">
            <a:spLocks noChangeArrowheads="1"/>
          </p:cNvSpPr>
          <p:nvPr/>
        </p:nvSpPr>
        <p:spPr bwMode="auto">
          <a:xfrm>
            <a:off x="4665663" y="4559300"/>
            <a:ext cx="4222750" cy="676275"/>
          </a:xfrm>
          <a:prstGeom prst="rect">
            <a:avLst/>
          </a:prstGeom>
          <a:solidFill>
            <a:srgbClr val="FFFFCC"/>
          </a:solidFill>
          <a:ln w="9525">
            <a:noFill/>
            <a:miter lim="800000"/>
            <a:headEnd/>
            <a:tailEnd/>
          </a:ln>
          <a:effectLst/>
        </p:spPr>
        <p:txBody>
          <a:bodyPr>
            <a:spAutoFit/>
          </a:bodyPr>
          <a:lstStyle/>
          <a:p>
            <a:pPr algn="ctr">
              <a:lnSpc>
                <a:spcPct val="80000"/>
              </a:lnSpc>
              <a:spcBef>
                <a:spcPct val="50000"/>
              </a:spcBef>
            </a:pPr>
            <a:r>
              <a:rPr lang="tr-TR" sz="2400" b="0">
                <a:latin typeface="Tahoma" charset="0"/>
              </a:rPr>
              <a:t>Rijit diyafram bir varsayımdır; geçerliliği ispatlanmalıdır.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500" fill="hold"/>
                                        <p:tgtEl>
                                          <p:spTgt spid="549930">
                                            <p:txEl>
                                              <p:pRg st="0" end="0"/>
                                            </p:txEl>
                                          </p:spTgt>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Veri Yer Tutucusu"/>
          <p:cNvSpPr>
            <a:spLocks noGrp="1"/>
          </p:cNvSpPr>
          <p:nvPr>
            <p:ph type="dt" sz="half" idx="10"/>
          </p:nvPr>
        </p:nvSpPr>
        <p:spPr/>
        <p:txBody>
          <a:bodyPr/>
          <a:lstStyle/>
          <a:p>
            <a:r>
              <a:rPr lang="tr-TR"/>
              <a:t>10.10.2008</a:t>
            </a:r>
          </a:p>
        </p:txBody>
      </p:sp>
      <p:sp>
        <p:nvSpPr>
          <p:cNvPr id="7" name="6 Altbilgi Yer Tutucusu"/>
          <p:cNvSpPr>
            <a:spLocks noGrp="1"/>
          </p:cNvSpPr>
          <p:nvPr>
            <p:ph type="ftr" sz="quarter" idx="11"/>
          </p:nvPr>
        </p:nvSpPr>
        <p:spPr/>
        <p:txBody>
          <a:bodyPr/>
          <a:lstStyle/>
          <a:p>
            <a:r>
              <a:rPr lang="tr-TR"/>
              <a:t>DR. MUSTAFA KUTANİS SAÜ İNŞ.MÜH. BÖLÜMÜ</a:t>
            </a:r>
          </a:p>
        </p:txBody>
      </p:sp>
      <p:sp>
        <p:nvSpPr>
          <p:cNvPr id="8" name="7 Slayt Numarası Yer Tutucusu"/>
          <p:cNvSpPr>
            <a:spLocks noGrp="1"/>
          </p:cNvSpPr>
          <p:nvPr>
            <p:ph type="sldNum" sz="quarter" idx="12"/>
          </p:nvPr>
        </p:nvSpPr>
        <p:spPr/>
        <p:txBody>
          <a:bodyPr/>
          <a:lstStyle/>
          <a:p>
            <a:r>
              <a:rPr lang="tr-TR"/>
              <a:t>SLIDE </a:t>
            </a:r>
            <a:fld id="{FF1326B9-59E8-46F1-8A90-95291DBE9026}" type="slidenum">
              <a:rPr lang="tr-TR"/>
              <a:pPr/>
              <a:t>42</a:t>
            </a:fld>
            <a:r>
              <a:rPr lang="tr-TR"/>
              <a:t>/114</a:t>
            </a:r>
          </a:p>
        </p:txBody>
      </p:sp>
      <p:sp>
        <p:nvSpPr>
          <p:cNvPr id="553996" name="Rectangle 12"/>
          <p:cNvSpPr>
            <a:spLocks noGrp="1" noChangeArrowheads="1"/>
          </p:cNvSpPr>
          <p:nvPr>
            <p:ph type="title"/>
          </p:nvPr>
        </p:nvSpPr>
        <p:spPr>
          <a:solidFill>
            <a:schemeClr val="accent1"/>
          </a:solidFill>
        </p:spPr>
        <p:txBody>
          <a:bodyPr/>
          <a:lstStyle/>
          <a:p>
            <a:r>
              <a:rPr lang="tr-TR"/>
              <a:t>Perde Duvarların Diyaframa Etkisi (3/3)</a:t>
            </a:r>
          </a:p>
        </p:txBody>
      </p:sp>
      <p:graphicFrame>
        <p:nvGraphicFramePr>
          <p:cNvPr id="553989" name="Object 5"/>
          <p:cNvGraphicFramePr>
            <a:graphicFrameLocks noChangeAspect="1"/>
          </p:cNvGraphicFramePr>
          <p:nvPr>
            <p:ph sz="half" idx="1"/>
          </p:nvPr>
        </p:nvGraphicFramePr>
        <p:xfrm>
          <a:off x="376238" y="942975"/>
          <a:ext cx="4092575" cy="1824038"/>
        </p:xfrm>
        <a:graphic>
          <a:graphicData uri="http://schemas.openxmlformats.org/presentationml/2006/ole">
            <p:oleObj spid="_x0000_s553989" name="Visio" r:id="rId3" imgW="2924168" imgH="1303696" progId="Visio.Drawing.11">
              <p:embed/>
            </p:oleObj>
          </a:graphicData>
        </a:graphic>
      </p:graphicFrame>
      <p:graphicFrame>
        <p:nvGraphicFramePr>
          <p:cNvPr id="553992" name="Object 8"/>
          <p:cNvGraphicFramePr>
            <a:graphicFrameLocks noChangeAspect="1"/>
          </p:cNvGraphicFramePr>
          <p:nvPr>
            <p:ph sz="quarter" idx="2"/>
          </p:nvPr>
        </p:nvGraphicFramePr>
        <p:xfrm>
          <a:off x="4778375" y="1965325"/>
          <a:ext cx="4133850" cy="1824038"/>
        </p:xfrm>
        <a:graphic>
          <a:graphicData uri="http://schemas.openxmlformats.org/presentationml/2006/ole">
            <p:oleObj spid="_x0000_s553992" name="Visio" r:id="rId4" imgW="2953811" imgH="1303696" progId="Visio.Drawing.11">
              <p:embed/>
            </p:oleObj>
          </a:graphicData>
        </a:graphic>
      </p:graphicFrame>
      <p:graphicFrame>
        <p:nvGraphicFramePr>
          <p:cNvPr id="553995" name="Object 11"/>
          <p:cNvGraphicFramePr>
            <a:graphicFrameLocks noChangeAspect="1"/>
          </p:cNvGraphicFramePr>
          <p:nvPr>
            <p:ph sz="quarter" idx="3"/>
          </p:nvPr>
        </p:nvGraphicFramePr>
        <p:xfrm>
          <a:off x="2144713" y="4108450"/>
          <a:ext cx="4092575" cy="1951038"/>
        </p:xfrm>
        <a:graphic>
          <a:graphicData uri="http://schemas.openxmlformats.org/presentationml/2006/ole">
            <p:oleObj spid="_x0000_s553995" name="Visio" r:id="rId5" imgW="2923849" imgH="1393705" progId="Visio.Drawing.11">
              <p:embed/>
            </p:oleObj>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2 Veri Yer Tutucusu"/>
          <p:cNvSpPr>
            <a:spLocks noGrp="1"/>
          </p:cNvSpPr>
          <p:nvPr>
            <p:ph type="dt" sz="half" idx="10"/>
          </p:nvPr>
        </p:nvSpPr>
        <p:spPr/>
        <p:txBody>
          <a:bodyPr/>
          <a:lstStyle/>
          <a:p>
            <a:r>
              <a:rPr lang="tr-TR"/>
              <a:t>10.10.2008</a:t>
            </a:r>
          </a:p>
        </p:txBody>
      </p:sp>
      <p:sp>
        <p:nvSpPr>
          <p:cNvPr id="29" name="3 Altbilgi Yer Tutucusu"/>
          <p:cNvSpPr>
            <a:spLocks noGrp="1"/>
          </p:cNvSpPr>
          <p:nvPr>
            <p:ph type="ftr" sz="quarter" idx="11"/>
          </p:nvPr>
        </p:nvSpPr>
        <p:spPr/>
        <p:txBody>
          <a:bodyPr/>
          <a:lstStyle/>
          <a:p>
            <a:r>
              <a:rPr lang="tr-TR"/>
              <a:t>DR. MUSTAFA KUTANİS SAÜ İNŞ.MÜH. BÖLÜMÜ</a:t>
            </a:r>
          </a:p>
        </p:txBody>
      </p:sp>
      <p:sp>
        <p:nvSpPr>
          <p:cNvPr id="30" name="4 Slayt Numarası Yer Tutucusu"/>
          <p:cNvSpPr>
            <a:spLocks noGrp="1"/>
          </p:cNvSpPr>
          <p:nvPr>
            <p:ph type="sldNum" sz="quarter" idx="12"/>
          </p:nvPr>
        </p:nvSpPr>
        <p:spPr/>
        <p:txBody>
          <a:bodyPr/>
          <a:lstStyle/>
          <a:p>
            <a:r>
              <a:rPr lang="tr-TR"/>
              <a:t>SLIDE </a:t>
            </a:r>
            <a:fld id="{D2A87805-1A4A-4A88-8A42-82E831D8624F}" type="slidenum">
              <a:rPr lang="tr-TR"/>
              <a:pPr/>
              <a:t>43</a:t>
            </a:fld>
            <a:r>
              <a:rPr lang="tr-TR"/>
              <a:t>/114</a:t>
            </a:r>
          </a:p>
        </p:txBody>
      </p:sp>
      <p:sp>
        <p:nvSpPr>
          <p:cNvPr id="762884" name="Rectangle 4"/>
          <p:cNvSpPr>
            <a:spLocks noGrp="1" noChangeArrowheads="1"/>
          </p:cNvSpPr>
          <p:nvPr>
            <p:ph type="title"/>
          </p:nvPr>
        </p:nvSpPr>
        <p:spPr>
          <a:solidFill>
            <a:schemeClr val="accent1"/>
          </a:solidFill>
        </p:spPr>
        <p:txBody>
          <a:bodyPr/>
          <a:lstStyle/>
          <a:p>
            <a:r>
              <a:rPr lang="tr-TR"/>
              <a:t>Döşeme - Diyafram</a:t>
            </a:r>
          </a:p>
        </p:txBody>
      </p:sp>
      <p:grpSp>
        <p:nvGrpSpPr>
          <p:cNvPr id="762914" name="Group 34"/>
          <p:cNvGrpSpPr>
            <a:grpSpLocks/>
          </p:cNvGrpSpPr>
          <p:nvPr/>
        </p:nvGrpSpPr>
        <p:grpSpPr bwMode="auto">
          <a:xfrm>
            <a:off x="717550" y="817563"/>
            <a:ext cx="8116888" cy="5137150"/>
            <a:chOff x="452" y="515"/>
            <a:chExt cx="5113" cy="3236"/>
          </a:xfrm>
        </p:grpSpPr>
        <p:grpSp>
          <p:nvGrpSpPr>
            <p:cNvPr id="762905" name="Group 25"/>
            <p:cNvGrpSpPr>
              <a:grpSpLocks/>
            </p:cNvGrpSpPr>
            <p:nvPr/>
          </p:nvGrpSpPr>
          <p:grpSpPr bwMode="auto">
            <a:xfrm>
              <a:off x="1469" y="515"/>
              <a:ext cx="3036" cy="1830"/>
              <a:chOff x="1212" y="1092"/>
              <a:chExt cx="3036" cy="1830"/>
            </a:xfrm>
          </p:grpSpPr>
          <p:grpSp>
            <p:nvGrpSpPr>
              <p:cNvPr id="762893" name="Group 13"/>
              <p:cNvGrpSpPr>
                <a:grpSpLocks/>
              </p:cNvGrpSpPr>
              <p:nvPr/>
            </p:nvGrpSpPr>
            <p:grpSpPr bwMode="auto">
              <a:xfrm>
                <a:off x="1225" y="1102"/>
                <a:ext cx="3018" cy="1819"/>
                <a:chOff x="1225" y="1102"/>
                <a:chExt cx="3018" cy="1819"/>
              </a:xfrm>
            </p:grpSpPr>
            <p:sp>
              <p:nvSpPr>
                <p:cNvPr id="762886" name="Line 6"/>
                <p:cNvSpPr>
                  <a:spLocks noChangeShapeType="1"/>
                </p:cNvSpPr>
                <p:nvPr/>
              </p:nvSpPr>
              <p:spPr bwMode="auto">
                <a:xfrm>
                  <a:off x="1225" y="1610"/>
                  <a:ext cx="0" cy="1311"/>
                </a:xfrm>
                <a:prstGeom prst="line">
                  <a:avLst/>
                </a:prstGeom>
                <a:noFill/>
                <a:ln w="19050">
                  <a:solidFill>
                    <a:schemeClr val="tx1"/>
                  </a:solidFill>
                  <a:round/>
                  <a:headEnd/>
                  <a:tailEnd/>
                </a:ln>
                <a:effectLst/>
              </p:spPr>
              <p:txBody>
                <a:bodyPr/>
                <a:lstStyle/>
                <a:p>
                  <a:endParaRPr lang="tr-TR"/>
                </a:p>
              </p:txBody>
            </p:sp>
            <p:sp>
              <p:nvSpPr>
                <p:cNvPr id="762887" name="Line 7"/>
                <p:cNvSpPr>
                  <a:spLocks noChangeShapeType="1"/>
                </p:cNvSpPr>
                <p:nvPr/>
              </p:nvSpPr>
              <p:spPr bwMode="auto">
                <a:xfrm>
                  <a:off x="1228" y="2921"/>
                  <a:ext cx="3013" cy="0"/>
                </a:xfrm>
                <a:prstGeom prst="line">
                  <a:avLst/>
                </a:prstGeom>
                <a:noFill/>
                <a:ln w="19050">
                  <a:solidFill>
                    <a:schemeClr val="tx1"/>
                  </a:solidFill>
                  <a:round/>
                  <a:headEnd/>
                  <a:tailEnd/>
                </a:ln>
                <a:effectLst/>
              </p:spPr>
              <p:txBody>
                <a:bodyPr/>
                <a:lstStyle/>
                <a:p>
                  <a:endParaRPr lang="tr-TR"/>
                </a:p>
              </p:txBody>
            </p:sp>
            <p:sp>
              <p:nvSpPr>
                <p:cNvPr id="762889" name="Line 9"/>
                <p:cNvSpPr>
                  <a:spLocks noChangeShapeType="1"/>
                </p:cNvSpPr>
                <p:nvPr/>
              </p:nvSpPr>
              <p:spPr bwMode="auto">
                <a:xfrm>
                  <a:off x="4243" y="1107"/>
                  <a:ext cx="0" cy="1814"/>
                </a:xfrm>
                <a:prstGeom prst="line">
                  <a:avLst/>
                </a:prstGeom>
                <a:noFill/>
                <a:ln w="19050">
                  <a:solidFill>
                    <a:schemeClr val="tx1"/>
                  </a:solidFill>
                  <a:round/>
                  <a:headEnd/>
                  <a:tailEnd/>
                </a:ln>
                <a:effectLst/>
              </p:spPr>
              <p:txBody>
                <a:bodyPr/>
                <a:lstStyle/>
                <a:p>
                  <a:endParaRPr lang="tr-TR"/>
                </a:p>
              </p:txBody>
            </p:sp>
            <p:sp>
              <p:nvSpPr>
                <p:cNvPr id="762890" name="Line 10"/>
                <p:cNvSpPr>
                  <a:spLocks noChangeShapeType="1"/>
                </p:cNvSpPr>
                <p:nvPr/>
              </p:nvSpPr>
              <p:spPr bwMode="auto">
                <a:xfrm flipV="1">
                  <a:off x="1229" y="1609"/>
                  <a:ext cx="1716" cy="1"/>
                </a:xfrm>
                <a:prstGeom prst="line">
                  <a:avLst/>
                </a:prstGeom>
                <a:noFill/>
                <a:ln w="19050">
                  <a:solidFill>
                    <a:schemeClr val="tx1"/>
                  </a:solidFill>
                  <a:round/>
                  <a:headEnd/>
                  <a:tailEnd/>
                </a:ln>
                <a:effectLst/>
              </p:spPr>
              <p:txBody>
                <a:bodyPr/>
                <a:lstStyle/>
                <a:p>
                  <a:endParaRPr lang="tr-TR"/>
                </a:p>
              </p:txBody>
            </p:sp>
            <p:sp>
              <p:nvSpPr>
                <p:cNvPr id="762891" name="Line 11"/>
                <p:cNvSpPr>
                  <a:spLocks noChangeShapeType="1"/>
                </p:cNvSpPr>
                <p:nvPr/>
              </p:nvSpPr>
              <p:spPr bwMode="auto">
                <a:xfrm>
                  <a:off x="2945" y="1102"/>
                  <a:ext cx="3" cy="507"/>
                </a:xfrm>
                <a:prstGeom prst="line">
                  <a:avLst/>
                </a:prstGeom>
                <a:noFill/>
                <a:ln w="19050">
                  <a:solidFill>
                    <a:schemeClr val="tx1"/>
                  </a:solidFill>
                  <a:round/>
                  <a:headEnd/>
                  <a:tailEnd/>
                </a:ln>
                <a:effectLst/>
              </p:spPr>
              <p:txBody>
                <a:bodyPr/>
                <a:lstStyle/>
                <a:p>
                  <a:endParaRPr lang="tr-TR"/>
                </a:p>
              </p:txBody>
            </p:sp>
            <p:sp>
              <p:nvSpPr>
                <p:cNvPr id="762892" name="Line 12"/>
                <p:cNvSpPr>
                  <a:spLocks noChangeShapeType="1"/>
                </p:cNvSpPr>
                <p:nvPr/>
              </p:nvSpPr>
              <p:spPr bwMode="auto">
                <a:xfrm>
                  <a:off x="2944" y="1102"/>
                  <a:ext cx="1299" cy="2"/>
                </a:xfrm>
                <a:prstGeom prst="line">
                  <a:avLst/>
                </a:prstGeom>
                <a:noFill/>
                <a:ln w="19050">
                  <a:solidFill>
                    <a:schemeClr val="tx1"/>
                  </a:solidFill>
                  <a:round/>
                  <a:headEnd/>
                  <a:tailEnd/>
                </a:ln>
                <a:effectLst/>
              </p:spPr>
              <p:txBody>
                <a:bodyPr/>
                <a:lstStyle/>
                <a:p>
                  <a:endParaRPr lang="tr-TR"/>
                </a:p>
              </p:txBody>
            </p:sp>
          </p:grpSp>
          <p:sp>
            <p:nvSpPr>
              <p:cNvPr id="762894" name="Rectangle 14"/>
              <p:cNvSpPr>
                <a:spLocks noChangeArrowheads="1"/>
              </p:cNvSpPr>
              <p:nvPr/>
            </p:nvSpPr>
            <p:spPr bwMode="auto">
              <a:xfrm>
                <a:off x="4164" y="1092"/>
                <a:ext cx="84" cy="1830"/>
              </a:xfrm>
              <a:prstGeom prst="rect">
                <a:avLst/>
              </a:prstGeom>
              <a:solidFill>
                <a:srgbClr val="B2B2B2"/>
              </a:solidFill>
              <a:ln w="9525">
                <a:solidFill>
                  <a:schemeClr val="tx1"/>
                </a:solidFill>
                <a:miter lim="800000"/>
                <a:headEnd/>
                <a:tailEnd/>
              </a:ln>
              <a:effectLst/>
            </p:spPr>
            <p:txBody>
              <a:bodyPr wrap="none" anchor="ctr"/>
              <a:lstStyle/>
              <a:p>
                <a:endParaRPr lang="tr-TR"/>
              </a:p>
            </p:txBody>
          </p:sp>
          <p:sp>
            <p:nvSpPr>
              <p:cNvPr id="762895" name="Rectangle 15"/>
              <p:cNvSpPr>
                <a:spLocks noChangeArrowheads="1"/>
              </p:cNvSpPr>
              <p:nvPr/>
            </p:nvSpPr>
            <p:spPr bwMode="auto">
              <a:xfrm>
                <a:off x="1212" y="1608"/>
                <a:ext cx="84" cy="1314"/>
              </a:xfrm>
              <a:prstGeom prst="rect">
                <a:avLst/>
              </a:prstGeom>
              <a:solidFill>
                <a:srgbClr val="B2B2B2"/>
              </a:solidFill>
              <a:ln w="9525">
                <a:solidFill>
                  <a:schemeClr val="tx1"/>
                </a:solidFill>
                <a:miter lim="800000"/>
                <a:headEnd/>
                <a:tailEnd/>
              </a:ln>
              <a:effectLst/>
            </p:spPr>
            <p:txBody>
              <a:bodyPr wrap="none" anchor="ctr"/>
              <a:lstStyle/>
              <a:p>
                <a:endParaRPr lang="tr-TR"/>
              </a:p>
            </p:txBody>
          </p:sp>
          <p:sp>
            <p:nvSpPr>
              <p:cNvPr id="762896" name="Rectangle 16"/>
              <p:cNvSpPr>
                <a:spLocks noChangeArrowheads="1"/>
              </p:cNvSpPr>
              <p:nvPr/>
            </p:nvSpPr>
            <p:spPr bwMode="auto">
              <a:xfrm>
                <a:off x="2940" y="1098"/>
                <a:ext cx="62" cy="516"/>
              </a:xfrm>
              <a:prstGeom prst="rect">
                <a:avLst/>
              </a:prstGeom>
              <a:solidFill>
                <a:srgbClr val="B2B2B2"/>
              </a:solidFill>
              <a:ln w="9525">
                <a:solidFill>
                  <a:schemeClr val="tx1"/>
                </a:solidFill>
                <a:miter lim="800000"/>
                <a:headEnd/>
                <a:tailEnd/>
              </a:ln>
              <a:effectLst/>
            </p:spPr>
            <p:txBody>
              <a:bodyPr wrap="none" anchor="ctr"/>
              <a:lstStyle/>
              <a:p>
                <a:endParaRPr lang="tr-TR"/>
              </a:p>
            </p:txBody>
          </p:sp>
          <p:sp>
            <p:nvSpPr>
              <p:cNvPr id="762897" name="Rectangle 17"/>
              <p:cNvSpPr>
                <a:spLocks noChangeArrowheads="1"/>
              </p:cNvSpPr>
              <p:nvPr/>
            </p:nvSpPr>
            <p:spPr bwMode="auto">
              <a:xfrm>
                <a:off x="1302" y="1890"/>
                <a:ext cx="564" cy="684"/>
              </a:xfrm>
              <a:prstGeom prst="rect">
                <a:avLst/>
              </a:prstGeom>
              <a:noFill/>
              <a:ln w="9525">
                <a:solidFill>
                  <a:schemeClr val="tx1"/>
                </a:solidFill>
                <a:miter lim="800000"/>
                <a:headEnd/>
                <a:tailEnd/>
              </a:ln>
              <a:effectLst/>
            </p:spPr>
            <p:txBody>
              <a:bodyPr wrap="none" anchor="ctr"/>
              <a:lstStyle/>
              <a:p>
                <a:endParaRPr lang="tr-TR"/>
              </a:p>
            </p:txBody>
          </p:sp>
          <p:sp>
            <p:nvSpPr>
              <p:cNvPr id="762898" name="Line 18"/>
              <p:cNvSpPr>
                <a:spLocks noChangeShapeType="1"/>
              </p:cNvSpPr>
              <p:nvPr/>
            </p:nvSpPr>
            <p:spPr bwMode="auto">
              <a:xfrm>
                <a:off x="1302" y="1890"/>
                <a:ext cx="558" cy="678"/>
              </a:xfrm>
              <a:prstGeom prst="line">
                <a:avLst/>
              </a:prstGeom>
              <a:noFill/>
              <a:ln w="9525">
                <a:solidFill>
                  <a:schemeClr val="tx1"/>
                </a:solidFill>
                <a:round/>
                <a:headEnd/>
                <a:tailEnd/>
              </a:ln>
              <a:effectLst/>
            </p:spPr>
            <p:txBody>
              <a:bodyPr/>
              <a:lstStyle/>
              <a:p>
                <a:endParaRPr lang="tr-TR"/>
              </a:p>
            </p:txBody>
          </p:sp>
          <p:sp>
            <p:nvSpPr>
              <p:cNvPr id="762899" name="Line 19"/>
              <p:cNvSpPr>
                <a:spLocks noChangeShapeType="1"/>
              </p:cNvSpPr>
              <p:nvPr/>
            </p:nvSpPr>
            <p:spPr bwMode="auto">
              <a:xfrm flipH="1">
                <a:off x="1308" y="1890"/>
                <a:ext cx="552" cy="684"/>
              </a:xfrm>
              <a:prstGeom prst="line">
                <a:avLst/>
              </a:prstGeom>
              <a:noFill/>
              <a:ln w="9525">
                <a:solidFill>
                  <a:schemeClr val="tx1"/>
                </a:solidFill>
                <a:round/>
                <a:headEnd/>
                <a:tailEnd/>
              </a:ln>
              <a:effectLst/>
            </p:spPr>
            <p:txBody>
              <a:bodyPr/>
              <a:lstStyle/>
              <a:p>
                <a:endParaRPr lang="tr-TR"/>
              </a:p>
            </p:txBody>
          </p:sp>
          <p:sp>
            <p:nvSpPr>
              <p:cNvPr id="762900" name="Freeform 20"/>
              <p:cNvSpPr>
                <a:spLocks/>
              </p:cNvSpPr>
              <p:nvPr/>
            </p:nvSpPr>
            <p:spPr bwMode="auto">
              <a:xfrm>
                <a:off x="2946" y="1608"/>
                <a:ext cx="240" cy="126"/>
              </a:xfrm>
              <a:custGeom>
                <a:avLst/>
                <a:gdLst/>
                <a:ahLst/>
                <a:cxnLst>
                  <a:cxn ang="0">
                    <a:pos x="0" y="0"/>
                  </a:cxn>
                  <a:cxn ang="0">
                    <a:pos x="66" y="12"/>
                  </a:cxn>
                  <a:cxn ang="0">
                    <a:pos x="96" y="48"/>
                  </a:cxn>
                  <a:cxn ang="0">
                    <a:pos x="138" y="72"/>
                  </a:cxn>
                  <a:cxn ang="0">
                    <a:pos x="162" y="66"/>
                  </a:cxn>
                  <a:cxn ang="0">
                    <a:pos x="180" y="54"/>
                  </a:cxn>
                  <a:cxn ang="0">
                    <a:pos x="204" y="90"/>
                  </a:cxn>
                  <a:cxn ang="0">
                    <a:pos x="240" y="126"/>
                  </a:cxn>
                </a:cxnLst>
                <a:rect l="0" t="0" r="r" b="b"/>
                <a:pathLst>
                  <a:path w="240" h="126">
                    <a:moveTo>
                      <a:pt x="0" y="0"/>
                    </a:moveTo>
                    <a:cubicBezTo>
                      <a:pt x="21" y="7"/>
                      <a:pt x="45" y="4"/>
                      <a:pt x="66" y="12"/>
                    </a:cubicBezTo>
                    <a:cubicBezTo>
                      <a:pt x="79" y="17"/>
                      <a:pt x="88" y="39"/>
                      <a:pt x="96" y="48"/>
                    </a:cubicBezTo>
                    <a:cubicBezTo>
                      <a:pt x="115" y="71"/>
                      <a:pt x="111" y="65"/>
                      <a:pt x="138" y="72"/>
                    </a:cubicBezTo>
                    <a:cubicBezTo>
                      <a:pt x="146" y="70"/>
                      <a:pt x="154" y="69"/>
                      <a:pt x="162" y="66"/>
                    </a:cubicBezTo>
                    <a:cubicBezTo>
                      <a:pt x="169" y="63"/>
                      <a:pt x="174" y="50"/>
                      <a:pt x="180" y="54"/>
                    </a:cubicBezTo>
                    <a:cubicBezTo>
                      <a:pt x="193" y="61"/>
                      <a:pt x="196" y="78"/>
                      <a:pt x="204" y="90"/>
                    </a:cubicBezTo>
                    <a:cubicBezTo>
                      <a:pt x="216" y="108"/>
                      <a:pt x="225" y="111"/>
                      <a:pt x="240" y="126"/>
                    </a:cubicBezTo>
                  </a:path>
                </a:pathLst>
              </a:custGeom>
              <a:noFill/>
              <a:ln w="19050" cmpd="sng">
                <a:solidFill>
                  <a:schemeClr val="tx1"/>
                </a:solidFill>
                <a:round/>
                <a:headEnd/>
                <a:tailEnd/>
              </a:ln>
              <a:effectLst/>
            </p:spPr>
            <p:txBody>
              <a:bodyPr/>
              <a:lstStyle/>
              <a:p>
                <a:endParaRPr lang="tr-TR"/>
              </a:p>
            </p:txBody>
          </p:sp>
          <p:sp>
            <p:nvSpPr>
              <p:cNvPr id="762901" name="Freeform 21"/>
              <p:cNvSpPr>
                <a:spLocks/>
              </p:cNvSpPr>
              <p:nvPr/>
            </p:nvSpPr>
            <p:spPr bwMode="auto">
              <a:xfrm>
                <a:off x="2925" y="1617"/>
                <a:ext cx="93" cy="204"/>
              </a:xfrm>
              <a:custGeom>
                <a:avLst/>
                <a:gdLst/>
                <a:ahLst/>
                <a:cxnLst>
                  <a:cxn ang="0">
                    <a:pos x="0" y="0"/>
                  </a:cxn>
                  <a:cxn ang="0">
                    <a:pos x="54" y="78"/>
                  </a:cxn>
                  <a:cxn ang="0">
                    <a:pos x="78" y="144"/>
                  </a:cxn>
                  <a:cxn ang="0">
                    <a:pos x="108" y="204"/>
                  </a:cxn>
                </a:cxnLst>
                <a:rect l="0" t="0" r="r" b="b"/>
                <a:pathLst>
                  <a:path w="108" h="204">
                    <a:moveTo>
                      <a:pt x="0" y="0"/>
                    </a:moveTo>
                    <a:cubicBezTo>
                      <a:pt x="56" y="19"/>
                      <a:pt x="5" y="62"/>
                      <a:pt x="54" y="78"/>
                    </a:cubicBezTo>
                    <a:cubicBezTo>
                      <a:pt x="94" y="118"/>
                      <a:pt x="51" y="67"/>
                      <a:pt x="78" y="144"/>
                    </a:cubicBezTo>
                    <a:cubicBezTo>
                      <a:pt x="88" y="172"/>
                      <a:pt x="108" y="175"/>
                      <a:pt x="108" y="204"/>
                    </a:cubicBezTo>
                  </a:path>
                </a:pathLst>
              </a:custGeom>
              <a:noFill/>
              <a:ln w="19050" cmpd="sng">
                <a:solidFill>
                  <a:schemeClr val="tx1"/>
                </a:solidFill>
                <a:round/>
                <a:headEnd/>
                <a:tailEnd/>
              </a:ln>
              <a:effectLst/>
            </p:spPr>
            <p:txBody>
              <a:bodyPr/>
              <a:lstStyle/>
              <a:p>
                <a:endParaRPr lang="tr-TR"/>
              </a:p>
            </p:txBody>
          </p:sp>
          <p:sp>
            <p:nvSpPr>
              <p:cNvPr id="762902" name="Freeform 22"/>
              <p:cNvSpPr>
                <a:spLocks/>
              </p:cNvSpPr>
              <p:nvPr/>
            </p:nvSpPr>
            <p:spPr bwMode="auto">
              <a:xfrm>
                <a:off x="2934" y="1595"/>
                <a:ext cx="190" cy="187"/>
              </a:xfrm>
              <a:custGeom>
                <a:avLst/>
                <a:gdLst/>
                <a:ahLst/>
                <a:cxnLst>
                  <a:cxn ang="0">
                    <a:pos x="9" y="7"/>
                  </a:cxn>
                  <a:cxn ang="0">
                    <a:pos x="51" y="37"/>
                  </a:cxn>
                  <a:cxn ang="0">
                    <a:pos x="63" y="79"/>
                  </a:cxn>
                  <a:cxn ang="0">
                    <a:pos x="81" y="85"/>
                  </a:cxn>
                  <a:cxn ang="0">
                    <a:pos x="87" y="109"/>
                  </a:cxn>
                  <a:cxn ang="0">
                    <a:pos x="105" y="115"/>
                  </a:cxn>
                  <a:cxn ang="0">
                    <a:pos x="147" y="151"/>
                  </a:cxn>
                  <a:cxn ang="0">
                    <a:pos x="177" y="187"/>
                  </a:cxn>
                </a:cxnLst>
                <a:rect l="0" t="0" r="r" b="b"/>
                <a:pathLst>
                  <a:path w="190" h="187">
                    <a:moveTo>
                      <a:pt x="9" y="7"/>
                    </a:moveTo>
                    <a:cubicBezTo>
                      <a:pt x="23" y="63"/>
                      <a:pt x="0" y="0"/>
                      <a:pt x="51" y="37"/>
                    </a:cubicBezTo>
                    <a:cubicBezTo>
                      <a:pt x="63" y="45"/>
                      <a:pt x="53" y="69"/>
                      <a:pt x="63" y="79"/>
                    </a:cubicBezTo>
                    <a:cubicBezTo>
                      <a:pt x="67" y="83"/>
                      <a:pt x="75" y="83"/>
                      <a:pt x="81" y="85"/>
                    </a:cubicBezTo>
                    <a:cubicBezTo>
                      <a:pt x="83" y="93"/>
                      <a:pt x="82" y="103"/>
                      <a:pt x="87" y="109"/>
                    </a:cubicBezTo>
                    <a:cubicBezTo>
                      <a:pt x="91" y="114"/>
                      <a:pt x="100" y="111"/>
                      <a:pt x="105" y="115"/>
                    </a:cubicBezTo>
                    <a:cubicBezTo>
                      <a:pt x="120" y="125"/>
                      <a:pt x="132" y="140"/>
                      <a:pt x="147" y="151"/>
                    </a:cubicBezTo>
                    <a:cubicBezTo>
                      <a:pt x="186" y="178"/>
                      <a:pt x="190" y="162"/>
                      <a:pt x="177" y="187"/>
                    </a:cubicBezTo>
                  </a:path>
                </a:pathLst>
              </a:custGeom>
              <a:noFill/>
              <a:ln w="19050" cmpd="sng">
                <a:solidFill>
                  <a:schemeClr val="tx1"/>
                </a:solidFill>
                <a:round/>
                <a:headEnd/>
                <a:tailEnd/>
              </a:ln>
              <a:effectLst/>
            </p:spPr>
            <p:txBody>
              <a:bodyPr/>
              <a:lstStyle/>
              <a:p>
                <a:endParaRPr lang="tr-TR"/>
              </a:p>
            </p:txBody>
          </p:sp>
          <p:sp>
            <p:nvSpPr>
              <p:cNvPr id="762903" name="Line 23"/>
              <p:cNvSpPr>
                <a:spLocks noChangeShapeType="1"/>
              </p:cNvSpPr>
              <p:nvPr/>
            </p:nvSpPr>
            <p:spPr bwMode="auto">
              <a:xfrm>
                <a:off x="1374" y="1608"/>
                <a:ext cx="6" cy="288"/>
              </a:xfrm>
              <a:prstGeom prst="line">
                <a:avLst/>
              </a:prstGeom>
              <a:noFill/>
              <a:ln w="28575">
                <a:solidFill>
                  <a:srgbClr val="FF3300"/>
                </a:solidFill>
                <a:round/>
                <a:headEnd type="triangle" w="med" len="med"/>
                <a:tailEnd type="triangle" w="med" len="med"/>
              </a:ln>
              <a:effectLst/>
            </p:spPr>
            <p:txBody>
              <a:bodyPr/>
              <a:lstStyle/>
              <a:p>
                <a:endParaRPr lang="tr-TR"/>
              </a:p>
            </p:txBody>
          </p:sp>
          <p:sp>
            <p:nvSpPr>
              <p:cNvPr id="762904" name="Line 24"/>
              <p:cNvSpPr>
                <a:spLocks noChangeShapeType="1"/>
              </p:cNvSpPr>
              <p:nvPr/>
            </p:nvSpPr>
            <p:spPr bwMode="auto">
              <a:xfrm>
                <a:off x="1361" y="2573"/>
                <a:ext cx="6" cy="342"/>
              </a:xfrm>
              <a:prstGeom prst="line">
                <a:avLst/>
              </a:prstGeom>
              <a:noFill/>
              <a:ln w="28575">
                <a:solidFill>
                  <a:srgbClr val="FF3300"/>
                </a:solidFill>
                <a:round/>
                <a:headEnd type="triangle" w="med" len="med"/>
                <a:tailEnd type="triangle" w="med" len="med"/>
              </a:ln>
              <a:effectLst/>
            </p:spPr>
            <p:txBody>
              <a:bodyPr/>
              <a:lstStyle/>
              <a:p>
                <a:endParaRPr lang="tr-TR"/>
              </a:p>
            </p:txBody>
          </p:sp>
        </p:grpSp>
        <p:sp>
          <p:nvSpPr>
            <p:cNvPr id="762906" name="Text Box 26"/>
            <p:cNvSpPr txBox="1">
              <a:spLocks noChangeArrowheads="1"/>
            </p:cNvSpPr>
            <p:nvPr/>
          </p:nvSpPr>
          <p:spPr bwMode="auto">
            <a:xfrm>
              <a:off x="4643" y="922"/>
              <a:ext cx="922" cy="2255"/>
            </a:xfrm>
            <a:prstGeom prst="rect">
              <a:avLst/>
            </a:prstGeom>
            <a:solidFill>
              <a:schemeClr val="accent1"/>
            </a:solidFill>
            <a:ln w="9525">
              <a:solidFill>
                <a:srgbClr val="0000FF"/>
              </a:solidFill>
              <a:miter lim="800000"/>
              <a:headEnd/>
              <a:tailEnd/>
            </a:ln>
            <a:effectLst/>
          </p:spPr>
          <p:txBody>
            <a:bodyPr lIns="0" tIns="0" rIns="0" bIns="0">
              <a:spAutoFit/>
            </a:bodyPr>
            <a:lstStyle/>
            <a:p>
              <a:pPr algn="ctr">
                <a:spcBef>
                  <a:spcPct val="50000"/>
                </a:spcBef>
              </a:pPr>
              <a:r>
                <a:rPr lang="tr-TR" b="0"/>
                <a:t>Keskin köşelerde döşemede olabilecek keskin köşelerde başlayan çatlaklar, sonsuz rijit diyafram kabulünü geçersiz kılabilir</a:t>
              </a:r>
            </a:p>
          </p:txBody>
        </p:sp>
        <p:grpSp>
          <p:nvGrpSpPr>
            <p:cNvPr id="762912" name="Group 32"/>
            <p:cNvGrpSpPr>
              <a:grpSpLocks/>
            </p:cNvGrpSpPr>
            <p:nvPr/>
          </p:nvGrpSpPr>
          <p:grpSpPr bwMode="auto">
            <a:xfrm>
              <a:off x="452" y="1365"/>
              <a:ext cx="4006" cy="2386"/>
              <a:chOff x="452" y="1365"/>
              <a:chExt cx="4006" cy="2386"/>
            </a:xfrm>
          </p:grpSpPr>
          <p:sp>
            <p:nvSpPr>
              <p:cNvPr id="762909" name="AutoShape 29"/>
              <p:cNvSpPr>
                <a:spLocks/>
              </p:cNvSpPr>
              <p:nvPr/>
            </p:nvSpPr>
            <p:spPr bwMode="auto">
              <a:xfrm>
                <a:off x="868" y="2772"/>
                <a:ext cx="3590" cy="979"/>
              </a:xfrm>
              <a:prstGeom prst="borderCallout3">
                <a:avLst>
                  <a:gd name="adj1" fmla="val 7356"/>
                  <a:gd name="adj2" fmla="val -1338"/>
                  <a:gd name="adj3" fmla="val 7356"/>
                  <a:gd name="adj4" fmla="val -11394"/>
                  <a:gd name="adj5" fmla="val -144435"/>
                  <a:gd name="adj6" fmla="val -11394"/>
                  <a:gd name="adj7" fmla="val -164556"/>
                  <a:gd name="adj8" fmla="val 15097"/>
                </a:avLst>
              </a:prstGeom>
              <a:solidFill>
                <a:schemeClr val="accent1"/>
              </a:solidFill>
              <a:ln w="9525">
                <a:solidFill>
                  <a:srgbClr val="0000FF"/>
                </a:solidFill>
                <a:miter lim="800000"/>
                <a:headEnd/>
                <a:tailEnd type="arrow" w="med" len="med"/>
              </a:ln>
              <a:effectLst/>
            </p:spPr>
            <p:txBody>
              <a:bodyPr lIns="0" tIns="0" rIns="0" bIns="0"/>
              <a:lstStyle/>
              <a:p>
                <a:r>
                  <a:rPr lang="tr-TR" b="0"/>
                  <a:t>Döşemeden kuvvet aktarımı küçük bir uzunlukta oluşur. </a:t>
                </a:r>
              </a:p>
              <a:p>
                <a:r>
                  <a:rPr lang="tr-TR" b="0"/>
                  <a:t>Bu bağlantı yeterli olmazsa perdenin yatay yük taşıma etkinliği büyük ölçüde kaybolur</a:t>
                </a:r>
              </a:p>
              <a:p>
                <a:r>
                  <a:rPr lang="tr-TR" b="0"/>
                  <a:t>Perde ancak döşeme-perde bağlantı uzunluğunun yatay kuvvet aktarma kapasitesi kadar yatay yük taşıyabilir</a:t>
                </a:r>
              </a:p>
              <a:p>
                <a:pPr algn="ctr"/>
                <a:endParaRPr lang="tr-TR"/>
              </a:p>
            </p:txBody>
          </p:sp>
          <p:sp>
            <p:nvSpPr>
              <p:cNvPr id="762911" name="Line 31"/>
              <p:cNvSpPr>
                <a:spLocks noChangeShapeType="1"/>
              </p:cNvSpPr>
              <p:nvPr/>
            </p:nvSpPr>
            <p:spPr bwMode="auto">
              <a:xfrm>
                <a:off x="452" y="1365"/>
                <a:ext cx="957" cy="806"/>
              </a:xfrm>
              <a:prstGeom prst="line">
                <a:avLst/>
              </a:prstGeom>
              <a:noFill/>
              <a:ln w="9525">
                <a:solidFill>
                  <a:srgbClr val="0000FF"/>
                </a:solidFill>
                <a:round/>
                <a:headEnd/>
                <a:tailEnd type="triangle" w="med" len="med"/>
              </a:ln>
              <a:effectLst/>
            </p:spPr>
            <p:txBody>
              <a:bodyPr/>
              <a:lstStyle/>
              <a:p>
                <a:endParaRPr lang="tr-TR"/>
              </a:p>
            </p:txBody>
          </p:sp>
        </p:grpSp>
        <p:sp>
          <p:nvSpPr>
            <p:cNvPr id="762913" name="Line 33"/>
            <p:cNvSpPr>
              <a:spLocks noChangeShapeType="1"/>
            </p:cNvSpPr>
            <p:nvPr/>
          </p:nvSpPr>
          <p:spPr bwMode="auto">
            <a:xfrm flipH="1" flipV="1">
              <a:off x="3491" y="1099"/>
              <a:ext cx="1143" cy="115"/>
            </a:xfrm>
            <a:prstGeom prst="line">
              <a:avLst/>
            </a:prstGeom>
            <a:noFill/>
            <a:ln w="19050">
              <a:solidFill>
                <a:srgbClr val="0000FF"/>
              </a:solidFill>
              <a:round/>
              <a:headEnd/>
              <a:tailEnd type="triangle" w="med" len="med"/>
            </a:ln>
            <a:effectLst/>
          </p:spPr>
          <p:txBody>
            <a:bodyPr/>
            <a:lstStyle/>
            <a:p>
              <a:endParaRPr lang="tr-TR"/>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Veri Yer Tutucusu"/>
          <p:cNvSpPr>
            <a:spLocks noGrp="1"/>
          </p:cNvSpPr>
          <p:nvPr>
            <p:ph type="dt" sz="half" idx="10"/>
          </p:nvPr>
        </p:nvSpPr>
        <p:spPr/>
        <p:txBody>
          <a:bodyPr/>
          <a:lstStyle/>
          <a:p>
            <a:r>
              <a:rPr lang="tr-TR"/>
              <a:t>10.10.2008</a:t>
            </a:r>
          </a:p>
        </p:txBody>
      </p:sp>
      <p:sp>
        <p:nvSpPr>
          <p:cNvPr id="6" name="3 Altbilgi Yer Tutucusu"/>
          <p:cNvSpPr>
            <a:spLocks noGrp="1"/>
          </p:cNvSpPr>
          <p:nvPr>
            <p:ph type="ftr" sz="quarter" idx="11"/>
          </p:nvPr>
        </p:nvSpPr>
        <p:spPr/>
        <p:txBody>
          <a:bodyPr/>
          <a:lstStyle/>
          <a:p>
            <a:r>
              <a:rPr lang="tr-TR"/>
              <a:t>DR. MUSTAFA KUTANİS SAÜ İNŞ.MÜH. BÖLÜMÜ</a:t>
            </a:r>
          </a:p>
        </p:txBody>
      </p:sp>
      <p:sp>
        <p:nvSpPr>
          <p:cNvPr id="7" name="4 Slayt Numarası Yer Tutucusu"/>
          <p:cNvSpPr>
            <a:spLocks noGrp="1"/>
          </p:cNvSpPr>
          <p:nvPr>
            <p:ph type="sldNum" sz="quarter" idx="12"/>
          </p:nvPr>
        </p:nvSpPr>
        <p:spPr/>
        <p:txBody>
          <a:bodyPr/>
          <a:lstStyle/>
          <a:p>
            <a:r>
              <a:rPr lang="tr-TR"/>
              <a:t>SLIDE </a:t>
            </a:r>
            <a:fld id="{F19D72DA-0C0E-46CC-9DEB-14B736340948}" type="slidenum">
              <a:rPr lang="tr-TR"/>
              <a:pPr/>
              <a:t>44</a:t>
            </a:fld>
            <a:r>
              <a:rPr lang="tr-TR"/>
              <a:t>/114</a:t>
            </a:r>
          </a:p>
        </p:txBody>
      </p:sp>
      <p:sp>
        <p:nvSpPr>
          <p:cNvPr id="548866" name="Rectangle 2"/>
          <p:cNvSpPr>
            <a:spLocks noGrp="1" noChangeArrowheads="1"/>
          </p:cNvSpPr>
          <p:nvPr>
            <p:ph type="title"/>
          </p:nvPr>
        </p:nvSpPr>
        <p:spPr>
          <a:xfrm>
            <a:off x="827088" y="73025"/>
            <a:ext cx="7437437" cy="571500"/>
          </a:xfrm>
          <a:solidFill>
            <a:schemeClr val="accent1"/>
          </a:solidFill>
        </p:spPr>
        <p:txBody>
          <a:bodyPr/>
          <a:lstStyle/>
          <a:p>
            <a:r>
              <a:rPr lang="tr-TR"/>
              <a:t>Kirişler (1/3)</a:t>
            </a:r>
          </a:p>
        </p:txBody>
      </p:sp>
      <p:pic>
        <p:nvPicPr>
          <p:cNvPr id="548868" name="Picture 4"/>
          <p:cNvPicPr>
            <a:picLocks noChangeAspect="1" noChangeArrowheads="1"/>
          </p:cNvPicPr>
          <p:nvPr/>
        </p:nvPicPr>
        <p:blipFill>
          <a:blip r:embed="rId2" cstate="print"/>
          <a:srcRect/>
          <a:stretch>
            <a:fillRect/>
          </a:stretch>
        </p:blipFill>
        <p:spPr bwMode="auto">
          <a:xfrm>
            <a:off x="238125" y="830263"/>
            <a:ext cx="8637588" cy="5210175"/>
          </a:xfrm>
          <a:prstGeom prst="rect">
            <a:avLst/>
          </a:prstGeom>
          <a:noFill/>
          <a:ln w="9525">
            <a:noFill/>
            <a:miter lim="800000"/>
            <a:headEnd/>
            <a:tailEnd/>
          </a:ln>
          <a:effectLst/>
        </p:spPr>
      </p:pic>
      <p:sp>
        <p:nvSpPr>
          <p:cNvPr id="548870" name="Text Box 6"/>
          <p:cNvSpPr txBox="1">
            <a:spLocks noChangeArrowheads="1"/>
          </p:cNvSpPr>
          <p:nvPr/>
        </p:nvSpPr>
        <p:spPr bwMode="auto">
          <a:xfrm>
            <a:off x="7073900" y="5956300"/>
            <a:ext cx="1450975" cy="366713"/>
          </a:xfrm>
          <a:prstGeom prst="rect">
            <a:avLst/>
          </a:prstGeom>
          <a:noFill/>
          <a:ln w="9525">
            <a:noFill/>
            <a:miter lim="800000"/>
            <a:headEnd/>
            <a:tailEnd/>
          </a:ln>
          <a:effectLst/>
        </p:spPr>
        <p:txBody>
          <a:bodyPr>
            <a:spAutoFit/>
          </a:bodyPr>
          <a:lstStyle/>
          <a:p>
            <a:pPr>
              <a:spcBef>
                <a:spcPct val="50000"/>
              </a:spcBef>
            </a:pPr>
            <a:r>
              <a:rPr lang="tr-TR" i="1"/>
              <a:t>K.Darılmaz</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3842608E-47C7-4EE9-BB9D-E726C71F081C}" type="slidenum">
              <a:rPr lang="tr-TR"/>
              <a:pPr/>
              <a:t>45</a:t>
            </a:fld>
            <a:r>
              <a:rPr lang="tr-TR"/>
              <a:t>/114</a:t>
            </a:r>
          </a:p>
        </p:txBody>
      </p:sp>
      <p:sp>
        <p:nvSpPr>
          <p:cNvPr id="562178" name="Rectangle 2"/>
          <p:cNvSpPr>
            <a:spLocks noGrp="1" noChangeArrowheads="1"/>
          </p:cNvSpPr>
          <p:nvPr>
            <p:ph type="title"/>
          </p:nvPr>
        </p:nvSpPr>
        <p:spPr>
          <a:solidFill>
            <a:schemeClr val="accent1"/>
          </a:solidFill>
        </p:spPr>
        <p:txBody>
          <a:bodyPr/>
          <a:lstStyle/>
          <a:p>
            <a:r>
              <a:rPr lang="tr-TR"/>
              <a:t>Kirişler (2/3)</a:t>
            </a:r>
          </a:p>
        </p:txBody>
      </p:sp>
      <p:sp>
        <p:nvSpPr>
          <p:cNvPr id="562179" name="Rectangle 3"/>
          <p:cNvSpPr>
            <a:spLocks noGrp="1" noChangeArrowheads="1"/>
          </p:cNvSpPr>
          <p:nvPr>
            <p:ph type="body" idx="1"/>
          </p:nvPr>
        </p:nvSpPr>
        <p:spPr/>
        <p:txBody>
          <a:bodyPr/>
          <a:lstStyle/>
          <a:p>
            <a:r>
              <a:rPr lang="tr-TR"/>
              <a:t>Kirişlerde basınç donatısının varlığı sünekliği arttırmaktadır.</a:t>
            </a:r>
          </a:p>
          <a:p>
            <a:r>
              <a:rPr lang="tr-TR"/>
              <a:t>Tüm özellikleri özdeş olan kiriş kesitinde basınç donatısının çekme donatısına oranı arttıkça süneklik artmaktadır.</a:t>
            </a:r>
            <a:endParaRPr lang="tr-TR" b="1"/>
          </a:p>
          <a:p>
            <a:r>
              <a:rPr lang="tr-TR"/>
              <a:t>Deprem yönetmeliğine göre kesitlerde basınç donatısı kullanılması zorunludur. Bunun nedeni basınç donatısının sünekliği arttırmasıdır.</a:t>
            </a:r>
          </a:p>
          <a:p>
            <a:endParaRPr lang="tr-T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Veri Yer Tutucusu"/>
          <p:cNvSpPr>
            <a:spLocks noGrp="1"/>
          </p:cNvSpPr>
          <p:nvPr>
            <p:ph type="dt" sz="half" idx="10"/>
          </p:nvPr>
        </p:nvSpPr>
        <p:spPr/>
        <p:txBody>
          <a:bodyPr/>
          <a:lstStyle/>
          <a:p>
            <a:r>
              <a:rPr lang="tr-TR"/>
              <a:t>10.10.2008</a:t>
            </a:r>
          </a:p>
        </p:txBody>
      </p:sp>
      <p:sp>
        <p:nvSpPr>
          <p:cNvPr id="6" name="3 Altbilgi Yer Tutucusu"/>
          <p:cNvSpPr>
            <a:spLocks noGrp="1"/>
          </p:cNvSpPr>
          <p:nvPr>
            <p:ph type="ftr" sz="quarter" idx="11"/>
          </p:nvPr>
        </p:nvSpPr>
        <p:spPr/>
        <p:txBody>
          <a:bodyPr/>
          <a:lstStyle/>
          <a:p>
            <a:r>
              <a:rPr lang="tr-TR"/>
              <a:t>DR. MUSTAFA KUTANİS SAÜ İNŞ.MÜH. BÖLÜMÜ</a:t>
            </a:r>
          </a:p>
        </p:txBody>
      </p:sp>
      <p:sp>
        <p:nvSpPr>
          <p:cNvPr id="7" name="4 Slayt Numarası Yer Tutucusu"/>
          <p:cNvSpPr>
            <a:spLocks noGrp="1"/>
          </p:cNvSpPr>
          <p:nvPr>
            <p:ph type="sldNum" sz="quarter" idx="12"/>
          </p:nvPr>
        </p:nvSpPr>
        <p:spPr/>
        <p:txBody>
          <a:bodyPr/>
          <a:lstStyle/>
          <a:p>
            <a:r>
              <a:rPr lang="tr-TR"/>
              <a:t>SLIDE </a:t>
            </a:r>
            <a:fld id="{250E246F-0F50-4D09-B619-383B74CC641A}" type="slidenum">
              <a:rPr lang="tr-TR"/>
              <a:pPr/>
              <a:t>46</a:t>
            </a:fld>
            <a:r>
              <a:rPr lang="tr-TR"/>
              <a:t>/114</a:t>
            </a:r>
          </a:p>
        </p:txBody>
      </p:sp>
      <p:sp>
        <p:nvSpPr>
          <p:cNvPr id="563204" name="Rectangle 4"/>
          <p:cNvSpPr>
            <a:spLocks noGrp="1" noChangeArrowheads="1"/>
          </p:cNvSpPr>
          <p:nvPr>
            <p:ph type="title"/>
          </p:nvPr>
        </p:nvSpPr>
        <p:spPr>
          <a:solidFill>
            <a:schemeClr val="accent1"/>
          </a:solidFill>
        </p:spPr>
        <p:txBody>
          <a:bodyPr/>
          <a:lstStyle/>
          <a:p>
            <a:r>
              <a:rPr lang="tr-TR"/>
              <a:t>Kirişler (3/3)</a:t>
            </a:r>
          </a:p>
        </p:txBody>
      </p:sp>
      <p:pic>
        <p:nvPicPr>
          <p:cNvPr id="563207" name="Picture 7"/>
          <p:cNvPicPr>
            <a:picLocks noChangeAspect="1" noChangeArrowheads="1"/>
          </p:cNvPicPr>
          <p:nvPr/>
        </p:nvPicPr>
        <p:blipFill>
          <a:blip r:embed="rId2" cstate="print"/>
          <a:srcRect/>
          <a:stretch>
            <a:fillRect/>
          </a:stretch>
        </p:blipFill>
        <p:spPr bwMode="auto">
          <a:xfrm>
            <a:off x="165100" y="769938"/>
            <a:ext cx="8551863" cy="5024437"/>
          </a:xfrm>
          <a:prstGeom prst="rect">
            <a:avLst/>
          </a:prstGeom>
          <a:noFill/>
          <a:ln w="9525">
            <a:noFill/>
            <a:miter lim="800000"/>
            <a:headEnd/>
            <a:tailEnd/>
          </a:ln>
          <a:effectLst/>
        </p:spPr>
      </p:pic>
      <p:sp>
        <p:nvSpPr>
          <p:cNvPr id="563208" name="Rectangle 8"/>
          <p:cNvSpPr>
            <a:spLocks noChangeArrowheads="1"/>
          </p:cNvSpPr>
          <p:nvPr/>
        </p:nvSpPr>
        <p:spPr bwMode="auto">
          <a:xfrm>
            <a:off x="373063" y="5730875"/>
            <a:ext cx="8535987" cy="739775"/>
          </a:xfrm>
          <a:prstGeom prst="rect">
            <a:avLst/>
          </a:prstGeom>
          <a:solidFill>
            <a:srgbClr val="FFFFCC"/>
          </a:solidFill>
          <a:ln w="9525">
            <a:noFill/>
            <a:miter lim="800000"/>
            <a:headEnd/>
            <a:tailEnd/>
          </a:ln>
          <a:effectLst/>
        </p:spPr>
        <p:txBody>
          <a:bodyPr/>
          <a:lstStyle/>
          <a:p>
            <a:pPr marL="342900" indent="-342900">
              <a:lnSpc>
                <a:spcPct val="90000"/>
              </a:lnSpc>
              <a:buClr>
                <a:srgbClr val="FF0000"/>
              </a:buClr>
              <a:buFont typeface="Wingdings" pitchFamily="2" charset="2"/>
              <a:buBlip>
                <a:blip r:embed="rId3"/>
              </a:buBlip>
            </a:pPr>
            <a:r>
              <a:rPr lang="tr-TR" b="0">
                <a:latin typeface="Arial Narrow" pitchFamily="34" charset="0"/>
              </a:rPr>
              <a:t>Kirişlerde </a:t>
            </a:r>
            <a:r>
              <a:rPr lang="tr-TR">
                <a:solidFill>
                  <a:srgbClr val="FF3300"/>
                </a:solidFill>
                <a:latin typeface="Arial Narrow" pitchFamily="34" charset="0"/>
              </a:rPr>
              <a:t>donatı oranı</a:t>
            </a:r>
            <a:r>
              <a:rPr lang="tr-TR" b="0">
                <a:latin typeface="Arial Narrow" pitchFamily="34" charset="0"/>
              </a:rPr>
              <a:t> arttıkça kesitin sünekliği azalmaktadır.</a:t>
            </a:r>
          </a:p>
          <a:p>
            <a:pPr marL="342900" indent="-342900">
              <a:lnSpc>
                <a:spcPct val="90000"/>
              </a:lnSpc>
              <a:buClr>
                <a:srgbClr val="FF0000"/>
              </a:buClr>
              <a:buFont typeface="Wingdings" pitchFamily="2" charset="2"/>
              <a:buBlip>
                <a:blip r:embed="rId3"/>
              </a:buBlip>
            </a:pPr>
            <a:r>
              <a:rPr lang="tr-TR" b="0">
                <a:latin typeface="Arial Narrow" pitchFamily="34" charset="0"/>
              </a:rPr>
              <a:t>Tüm özellikleri özdeş olan kiriş kesitinde çekme donatısının oranı arttıkça süneklik azalıyor.</a:t>
            </a:r>
          </a:p>
          <a:p>
            <a:pPr marL="342900" indent="-342900">
              <a:lnSpc>
                <a:spcPct val="90000"/>
              </a:lnSpc>
              <a:buClr>
                <a:srgbClr val="FF0000"/>
              </a:buClr>
              <a:buFont typeface="Wingdings" pitchFamily="2" charset="2"/>
              <a:buBlip>
                <a:blip r:embed="rId3"/>
              </a:buBlip>
            </a:pPr>
            <a:r>
              <a:rPr lang="tr-TR" b="0">
                <a:latin typeface="Arial Narrow" pitchFamily="34" charset="0"/>
              </a:rPr>
              <a:t>Deprem yönetmeliğinde çekme donatısı oranının üst sınırı 0.02 olarak belirlenmiştir.</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Veri Yer Tutucusu"/>
          <p:cNvSpPr>
            <a:spLocks noGrp="1"/>
          </p:cNvSpPr>
          <p:nvPr>
            <p:ph type="dt" sz="half" idx="10"/>
          </p:nvPr>
        </p:nvSpPr>
        <p:spPr/>
        <p:txBody>
          <a:bodyPr/>
          <a:lstStyle/>
          <a:p>
            <a:r>
              <a:rPr lang="tr-TR"/>
              <a:t>10.10.2008</a:t>
            </a:r>
          </a:p>
        </p:txBody>
      </p:sp>
      <p:sp>
        <p:nvSpPr>
          <p:cNvPr id="5" name="3 Altbilgi Yer Tutucusu"/>
          <p:cNvSpPr>
            <a:spLocks noGrp="1"/>
          </p:cNvSpPr>
          <p:nvPr>
            <p:ph type="ftr" sz="quarter" idx="11"/>
          </p:nvPr>
        </p:nvSpPr>
        <p:spPr/>
        <p:txBody>
          <a:bodyPr/>
          <a:lstStyle/>
          <a:p>
            <a:r>
              <a:rPr lang="tr-TR"/>
              <a:t>DR. MUSTAFA KUTANİS SAÜ İNŞ.MÜH. BÖLÜMÜ</a:t>
            </a:r>
          </a:p>
        </p:txBody>
      </p:sp>
      <p:sp>
        <p:nvSpPr>
          <p:cNvPr id="6" name="4 Slayt Numarası Yer Tutucusu"/>
          <p:cNvSpPr>
            <a:spLocks noGrp="1"/>
          </p:cNvSpPr>
          <p:nvPr>
            <p:ph type="sldNum" sz="quarter" idx="12"/>
          </p:nvPr>
        </p:nvSpPr>
        <p:spPr/>
        <p:txBody>
          <a:bodyPr/>
          <a:lstStyle/>
          <a:p>
            <a:r>
              <a:rPr lang="tr-TR"/>
              <a:t>SLIDE </a:t>
            </a:r>
            <a:fld id="{944ED7C6-D820-4B34-B057-F54709D13CFE}" type="slidenum">
              <a:rPr lang="tr-TR"/>
              <a:pPr/>
              <a:t>47</a:t>
            </a:fld>
            <a:r>
              <a:rPr lang="tr-TR"/>
              <a:t>/114</a:t>
            </a:r>
          </a:p>
        </p:txBody>
      </p:sp>
      <p:sp>
        <p:nvSpPr>
          <p:cNvPr id="568322" name="Rectangle 2"/>
          <p:cNvSpPr>
            <a:spLocks noGrp="1" noChangeArrowheads="1"/>
          </p:cNvSpPr>
          <p:nvPr>
            <p:ph type="title"/>
          </p:nvPr>
        </p:nvSpPr>
        <p:spPr>
          <a:solidFill>
            <a:schemeClr val="accent1"/>
          </a:solidFill>
        </p:spPr>
        <p:txBody>
          <a:bodyPr/>
          <a:lstStyle/>
          <a:p>
            <a:r>
              <a:rPr lang="tr-TR"/>
              <a:t>Kolonlar (1/3)</a:t>
            </a:r>
          </a:p>
        </p:txBody>
      </p:sp>
      <p:pic>
        <p:nvPicPr>
          <p:cNvPr id="568324" name="Picture 4" descr="sekil_4"/>
          <p:cNvPicPr>
            <a:picLocks noChangeAspect="1" noChangeArrowheads="1"/>
          </p:cNvPicPr>
          <p:nvPr/>
        </p:nvPicPr>
        <p:blipFill>
          <a:blip r:embed="rId2" cstate="print"/>
          <a:srcRect/>
          <a:stretch>
            <a:fillRect/>
          </a:stretch>
        </p:blipFill>
        <p:spPr bwMode="auto">
          <a:xfrm>
            <a:off x="590550" y="1017588"/>
            <a:ext cx="7577138" cy="5248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2 Veri Yer Tutucusu"/>
          <p:cNvSpPr>
            <a:spLocks noGrp="1"/>
          </p:cNvSpPr>
          <p:nvPr>
            <p:ph type="dt" sz="half" idx="10"/>
          </p:nvPr>
        </p:nvSpPr>
        <p:spPr/>
        <p:txBody>
          <a:bodyPr/>
          <a:lstStyle/>
          <a:p>
            <a:r>
              <a:rPr lang="tr-TR"/>
              <a:t>10.10.2008</a:t>
            </a:r>
          </a:p>
        </p:txBody>
      </p:sp>
      <p:sp>
        <p:nvSpPr>
          <p:cNvPr id="10" name="3 Altbilgi Yer Tutucusu"/>
          <p:cNvSpPr>
            <a:spLocks noGrp="1"/>
          </p:cNvSpPr>
          <p:nvPr>
            <p:ph type="ftr" sz="quarter" idx="11"/>
          </p:nvPr>
        </p:nvSpPr>
        <p:spPr/>
        <p:txBody>
          <a:bodyPr/>
          <a:lstStyle/>
          <a:p>
            <a:r>
              <a:rPr lang="tr-TR"/>
              <a:t>DR. MUSTAFA KUTANİS SAÜ İNŞ.MÜH. BÖLÜMÜ</a:t>
            </a:r>
          </a:p>
        </p:txBody>
      </p:sp>
      <p:sp>
        <p:nvSpPr>
          <p:cNvPr id="11" name="4 Slayt Numarası Yer Tutucusu"/>
          <p:cNvSpPr>
            <a:spLocks noGrp="1"/>
          </p:cNvSpPr>
          <p:nvPr>
            <p:ph type="sldNum" sz="quarter" idx="12"/>
          </p:nvPr>
        </p:nvSpPr>
        <p:spPr/>
        <p:txBody>
          <a:bodyPr/>
          <a:lstStyle/>
          <a:p>
            <a:r>
              <a:rPr lang="tr-TR"/>
              <a:t>SLIDE </a:t>
            </a:r>
            <a:fld id="{F6FC7870-1603-4ED9-92CD-75AB4ACE71D2}" type="slidenum">
              <a:rPr lang="tr-TR"/>
              <a:pPr/>
              <a:t>48</a:t>
            </a:fld>
            <a:r>
              <a:rPr lang="tr-TR"/>
              <a:t>/114</a:t>
            </a:r>
          </a:p>
        </p:txBody>
      </p:sp>
      <p:sp>
        <p:nvSpPr>
          <p:cNvPr id="569346" name="Rectangle 2"/>
          <p:cNvSpPr>
            <a:spLocks noGrp="1" noChangeArrowheads="1"/>
          </p:cNvSpPr>
          <p:nvPr>
            <p:ph type="title"/>
          </p:nvPr>
        </p:nvSpPr>
        <p:spPr>
          <a:solidFill>
            <a:schemeClr val="accent1"/>
          </a:solidFill>
        </p:spPr>
        <p:txBody>
          <a:bodyPr/>
          <a:lstStyle/>
          <a:p>
            <a:r>
              <a:rPr lang="tr-TR"/>
              <a:t>Kolonlar (2/3)</a:t>
            </a:r>
          </a:p>
        </p:txBody>
      </p:sp>
      <p:pic>
        <p:nvPicPr>
          <p:cNvPr id="569348" name="Picture 4"/>
          <p:cNvPicPr>
            <a:picLocks noChangeAspect="1" noChangeArrowheads="1"/>
          </p:cNvPicPr>
          <p:nvPr/>
        </p:nvPicPr>
        <p:blipFill>
          <a:blip r:embed="rId2" cstate="print"/>
          <a:srcRect/>
          <a:stretch>
            <a:fillRect/>
          </a:stretch>
        </p:blipFill>
        <p:spPr bwMode="auto">
          <a:xfrm>
            <a:off x="403225" y="900113"/>
            <a:ext cx="8335963" cy="5056187"/>
          </a:xfrm>
          <a:prstGeom prst="rect">
            <a:avLst/>
          </a:prstGeom>
          <a:noFill/>
          <a:ln w="9525">
            <a:noFill/>
            <a:miter lim="800000"/>
            <a:headEnd/>
            <a:tailEnd/>
          </a:ln>
          <a:effectLst/>
        </p:spPr>
      </p:pic>
      <p:grpSp>
        <p:nvGrpSpPr>
          <p:cNvPr id="569350" name="Group 6"/>
          <p:cNvGrpSpPr>
            <a:grpSpLocks noChangeAspect="1"/>
          </p:cNvGrpSpPr>
          <p:nvPr/>
        </p:nvGrpSpPr>
        <p:grpSpPr bwMode="auto">
          <a:xfrm>
            <a:off x="4475163" y="3959225"/>
            <a:ext cx="1951037" cy="1163638"/>
            <a:chOff x="1548" y="1079"/>
            <a:chExt cx="2045" cy="1221"/>
          </a:xfrm>
        </p:grpSpPr>
        <p:pic>
          <p:nvPicPr>
            <p:cNvPr id="569351" name="Picture 7"/>
            <p:cNvPicPr>
              <a:picLocks noChangeAspect="1" noChangeArrowheads="1"/>
            </p:cNvPicPr>
            <p:nvPr/>
          </p:nvPicPr>
          <p:blipFill>
            <a:blip r:embed="rId3" cstate="print"/>
            <a:srcRect/>
            <a:stretch>
              <a:fillRect/>
            </a:stretch>
          </p:blipFill>
          <p:spPr bwMode="auto">
            <a:xfrm>
              <a:off x="1548" y="1081"/>
              <a:ext cx="969" cy="937"/>
            </a:xfrm>
            <a:prstGeom prst="rect">
              <a:avLst/>
            </a:prstGeom>
            <a:noFill/>
          </p:spPr>
        </p:pic>
        <p:pic>
          <p:nvPicPr>
            <p:cNvPr id="569352" name="Picture 8"/>
            <p:cNvPicPr>
              <a:picLocks noChangeAspect="1" noChangeArrowheads="1"/>
            </p:cNvPicPr>
            <p:nvPr/>
          </p:nvPicPr>
          <p:blipFill>
            <a:blip r:embed="rId4" cstate="print"/>
            <a:srcRect/>
            <a:stretch>
              <a:fillRect/>
            </a:stretch>
          </p:blipFill>
          <p:spPr bwMode="auto">
            <a:xfrm>
              <a:off x="2624" y="1079"/>
              <a:ext cx="969" cy="944"/>
            </a:xfrm>
            <a:prstGeom prst="rect">
              <a:avLst/>
            </a:prstGeom>
            <a:noFill/>
          </p:spPr>
        </p:pic>
        <p:sp>
          <p:nvSpPr>
            <p:cNvPr id="569353" name="Text Box 9"/>
            <p:cNvSpPr txBox="1">
              <a:spLocks noChangeAspect="1" noChangeArrowheads="1"/>
            </p:cNvSpPr>
            <p:nvPr/>
          </p:nvSpPr>
          <p:spPr bwMode="auto">
            <a:xfrm>
              <a:off x="1714" y="2010"/>
              <a:ext cx="713" cy="288"/>
            </a:xfrm>
            <a:prstGeom prst="rect">
              <a:avLst/>
            </a:prstGeom>
            <a:noFill/>
            <a:ln w="9525">
              <a:noFill/>
              <a:miter lim="800000"/>
              <a:headEnd/>
              <a:tailEnd/>
            </a:ln>
            <a:effectLst/>
          </p:spPr>
          <p:txBody>
            <a:bodyPr>
              <a:spAutoFit/>
            </a:bodyPr>
            <a:lstStyle/>
            <a:p>
              <a:pPr algn="ctr">
                <a:spcBef>
                  <a:spcPct val="50000"/>
                </a:spcBef>
              </a:pPr>
              <a:r>
                <a:rPr lang="tr-TR" sz="1200">
                  <a:latin typeface="Arial Narrow" pitchFamily="34" charset="0"/>
                </a:rPr>
                <a:t>DOĞRU</a:t>
              </a:r>
            </a:p>
          </p:txBody>
        </p:sp>
        <p:sp>
          <p:nvSpPr>
            <p:cNvPr id="569354" name="Text Box 10"/>
            <p:cNvSpPr txBox="1">
              <a:spLocks noChangeAspect="1" noChangeArrowheads="1"/>
            </p:cNvSpPr>
            <p:nvPr/>
          </p:nvSpPr>
          <p:spPr bwMode="auto">
            <a:xfrm>
              <a:off x="2731" y="2011"/>
              <a:ext cx="727" cy="289"/>
            </a:xfrm>
            <a:prstGeom prst="rect">
              <a:avLst/>
            </a:prstGeom>
            <a:noFill/>
            <a:ln w="9525">
              <a:noFill/>
              <a:miter lim="800000"/>
              <a:headEnd/>
              <a:tailEnd/>
            </a:ln>
            <a:effectLst/>
          </p:spPr>
          <p:txBody>
            <a:bodyPr>
              <a:spAutoFit/>
            </a:bodyPr>
            <a:lstStyle/>
            <a:p>
              <a:pPr algn="ctr">
                <a:spcBef>
                  <a:spcPct val="50000"/>
                </a:spcBef>
              </a:pPr>
              <a:r>
                <a:rPr lang="tr-TR" sz="1200">
                  <a:latin typeface="Arial Narrow" pitchFamily="34" charset="0"/>
                </a:rPr>
                <a:t>YANLIŞ</a:t>
              </a:r>
            </a:p>
          </p:txBody>
        </p:sp>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Veri Yer Tutucusu"/>
          <p:cNvSpPr>
            <a:spLocks noGrp="1"/>
          </p:cNvSpPr>
          <p:nvPr>
            <p:ph type="dt" sz="half" idx="10"/>
          </p:nvPr>
        </p:nvSpPr>
        <p:spPr/>
        <p:txBody>
          <a:bodyPr/>
          <a:lstStyle/>
          <a:p>
            <a:r>
              <a:rPr lang="tr-TR"/>
              <a:t>10.10.2008</a:t>
            </a:r>
          </a:p>
        </p:txBody>
      </p:sp>
      <p:sp>
        <p:nvSpPr>
          <p:cNvPr id="5" name="3 Altbilgi Yer Tutucusu"/>
          <p:cNvSpPr>
            <a:spLocks noGrp="1"/>
          </p:cNvSpPr>
          <p:nvPr>
            <p:ph type="ftr" sz="quarter" idx="11"/>
          </p:nvPr>
        </p:nvSpPr>
        <p:spPr/>
        <p:txBody>
          <a:bodyPr/>
          <a:lstStyle/>
          <a:p>
            <a:r>
              <a:rPr lang="tr-TR"/>
              <a:t>DR. MUSTAFA KUTANİS SAÜ İNŞ.MÜH. BÖLÜMÜ</a:t>
            </a:r>
          </a:p>
        </p:txBody>
      </p:sp>
      <p:sp>
        <p:nvSpPr>
          <p:cNvPr id="6" name="4 Slayt Numarası Yer Tutucusu"/>
          <p:cNvSpPr>
            <a:spLocks noGrp="1"/>
          </p:cNvSpPr>
          <p:nvPr>
            <p:ph type="sldNum" sz="quarter" idx="12"/>
          </p:nvPr>
        </p:nvSpPr>
        <p:spPr/>
        <p:txBody>
          <a:bodyPr/>
          <a:lstStyle/>
          <a:p>
            <a:r>
              <a:rPr lang="tr-TR"/>
              <a:t>SLIDE </a:t>
            </a:r>
            <a:fld id="{9FA5126C-EEA5-482E-AF8F-C3B6C8646B4C}" type="slidenum">
              <a:rPr lang="tr-TR"/>
              <a:pPr/>
              <a:t>49</a:t>
            </a:fld>
            <a:r>
              <a:rPr lang="tr-TR"/>
              <a:t>/114</a:t>
            </a:r>
          </a:p>
        </p:txBody>
      </p:sp>
      <p:sp>
        <p:nvSpPr>
          <p:cNvPr id="576516" name="Rectangle 4"/>
          <p:cNvSpPr>
            <a:spLocks noGrp="1" noChangeArrowheads="1"/>
          </p:cNvSpPr>
          <p:nvPr>
            <p:ph type="title"/>
          </p:nvPr>
        </p:nvSpPr>
        <p:spPr>
          <a:solidFill>
            <a:schemeClr val="accent1"/>
          </a:solidFill>
        </p:spPr>
        <p:txBody>
          <a:bodyPr/>
          <a:lstStyle/>
          <a:p>
            <a:r>
              <a:rPr lang="tr-TR"/>
              <a:t>Kolonlar (3/3)</a:t>
            </a:r>
          </a:p>
        </p:txBody>
      </p:sp>
      <p:pic>
        <p:nvPicPr>
          <p:cNvPr id="576518" name="Picture 6"/>
          <p:cNvPicPr>
            <a:picLocks noChangeAspect="1" noChangeArrowheads="1"/>
          </p:cNvPicPr>
          <p:nvPr/>
        </p:nvPicPr>
        <p:blipFill>
          <a:blip r:embed="rId2" cstate="print"/>
          <a:srcRect/>
          <a:stretch>
            <a:fillRect/>
          </a:stretch>
        </p:blipFill>
        <p:spPr bwMode="auto">
          <a:xfrm>
            <a:off x="330200" y="962025"/>
            <a:ext cx="8294688" cy="5121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440D6875-D59A-48EE-B8DF-DAEC9C70DA7C}" type="slidenum">
              <a:rPr lang="tr-TR"/>
              <a:pPr/>
              <a:t>5</a:t>
            </a:fld>
            <a:r>
              <a:rPr lang="tr-TR"/>
              <a:t>/114</a:t>
            </a:r>
          </a:p>
        </p:txBody>
      </p:sp>
      <p:sp>
        <p:nvSpPr>
          <p:cNvPr id="244738" name="Rectangle 2"/>
          <p:cNvSpPr>
            <a:spLocks noGrp="1" noChangeArrowheads="1"/>
          </p:cNvSpPr>
          <p:nvPr>
            <p:ph type="title"/>
          </p:nvPr>
        </p:nvSpPr>
        <p:spPr>
          <a:xfrm>
            <a:off x="827088" y="73025"/>
            <a:ext cx="7437437" cy="973138"/>
          </a:xfrm>
          <a:solidFill>
            <a:schemeClr val="accent1"/>
          </a:solidFill>
        </p:spPr>
        <p:txBody>
          <a:bodyPr/>
          <a:lstStyle/>
          <a:p>
            <a:r>
              <a:rPr lang="tr-TR"/>
              <a:t>STRUCTURAL ENGINEERING IS</a:t>
            </a:r>
            <a:br>
              <a:rPr lang="tr-TR"/>
            </a:br>
            <a:r>
              <a:rPr lang="tr-TR">
                <a:solidFill>
                  <a:srgbClr val="FF3300"/>
                </a:solidFill>
                <a:effectLst>
                  <a:outerShdw blurRad="38100" dist="38100" dir="2700000" algn="tl">
                    <a:srgbClr val="000000"/>
                  </a:outerShdw>
                </a:effectLst>
              </a:rPr>
              <a:t>Yapı Mühendisliği;</a:t>
            </a:r>
            <a:endParaRPr lang="en-US" u="sng">
              <a:solidFill>
                <a:srgbClr val="FF3300"/>
              </a:solidFill>
              <a:effectLst>
                <a:outerShdw blurRad="38100" dist="38100" dir="2700000" algn="tl">
                  <a:srgbClr val="000000"/>
                </a:outerShdw>
              </a:effectLst>
            </a:endParaRPr>
          </a:p>
        </p:txBody>
      </p:sp>
      <p:sp>
        <p:nvSpPr>
          <p:cNvPr id="244739" name="Rectangle 3"/>
          <p:cNvSpPr>
            <a:spLocks noGrp="1" noChangeArrowheads="1"/>
          </p:cNvSpPr>
          <p:nvPr>
            <p:ph type="body" idx="1"/>
          </p:nvPr>
        </p:nvSpPr>
        <p:spPr>
          <a:xfrm>
            <a:off x="265113" y="866775"/>
            <a:ext cx="8494712" cy="5434013"/>
          </a:xfrm>
        </p:spPr>
        <p:txBody>
          <a:bodyPr/>
          <a:lstStyle/>
          <a:p>
            <a:pPr algn="ctr">
              <a:lnSpc>
                <a:spcPct val="90000"/>
              </a:lnSpc>
              <a:buFont typeface="Wingdings" pitchFamily="2" charset="2"/>
              <a:buNone/>
            </a:pPr>
            <a:endParaRPr lang="tr-TR" sz="1800" b="1"/>
          </a:p>
          <a:p>
            <a:pPr algn="ctr">
              <a:lnSpc>
                <a:spcPct val="110000"/>
              </a:lnSpc>
              <a:buFont typeface="Wingdings" pitchFamily="2" charset="2"/>
              <a:buNone/>
            </a:pPr>
            <a:r>
              <a:rPr lang="tr-TR" sz="1800" b="1"/>
              <a:t>THE ART OF USING </a:t>
            </a:r>
            <a:r>
              <a:rPr lang="tr-TR" sz="1800" b="1">
                <a:solidFill>
                  <a:srgbClr val="0000FF"/>
                </a:solidFill>
              </a:rPr>
              <a:t>MATERIALS</a:t>
            </a:r>
            <a:endParaRPr lang="tr-TR" sz="1800" i="1">
              <a:solidFill>
                <a:srgbClr val="0000FF"/>
              </a:solidFill>
            </a:endParaRPr>
          </a:p>
          <a:p>
            <a:pPr algn="ctr">
              <a:lnSpc>
                <a:spcPct val="110000"/>
              </a:lnSpc>
              <a:buFont typeface="Wingdings" pitchFamily="2" charset="2"/>
              <a:buNone/>
            </a:pPr>
            <a:r>
              <a:rPr lang="tr-TR" sz="1800" i="1"/>
              <a:t>That Have Properties Which </a:t>
            </a:r>
            <a:r>
              <a:rPr lang="tr-TR" sz="1800" i="1" u="sng"/>
              <a:t>Can Only Be Estimated</a:t>
            </a:r>
            <a:endParaRPr lang="tr-TR" sz="1800" b="1"/>
          </a:p>
          <a:p>
            <a:pPr algn="ctr">
              <a:lnSpc>
                <a:spcPct val="90000"/>
              </a:lnSpc>
              <a:buFont typeface="Wingdings" pitchFamily="2" charset="2"/>
              <a:buNone/>
            </a:pPr>
            <a:r>
              <a:rPr lang="tr-TR" sz="1800">
                <a:solidFill>
                  <a:srgbClr val="FF3300"/>
                </a:solidFill>
                <a:effectLst>
                  <a:outerShdw blurRad="38100" dist="38100" dir="2700000" algn="tl">
                    <a:srgbClr val="C0C0C0"/>
                  </a:outerShdw>
                </a:effectLst>
              </a:rPr>
              <a:t>özellikleri sadece tahmin edilebilen malzemeleri kullanma sanatıdır</a:t>
            </a:r>
          </a:p>
          <a:p>
            <a:pPr algn="ctr">
              <a:lnSpc>
                <a:spcPct val="110000"/>
              </a:lnSpc>
              <a:buFont typeface="Wingdings" pitchFamily="2" charset="2"/>
              <a:buNone/>
            </a:pPr>
            <a:r>
              <a:rPr lang="tr-TR" sz="1800" b="1"/>
              <a:t>TO BUILD REAL</a:t>
            </a:r>
            <a:r>
              <a:rPr lang="tr-TR" sz="1800" b="1">
                <a:solidFill>
                  <a:srgbClr val="0000FF"/>
                </a:solidFill>
              </a:rPr>
              <a:t> STRUCTURES</a:t>
            </a:r>
            <a:endParaRPr lang="tr-TR" sz="1800" i="1">
              <a:solidFill>
                <a:srgbClr val="0000FF"/>
              </a:solidFill>
            </a:endParaRPr>
          </a:p>
          <a:p>
            <a:pPr algn="ctr">
              <a:lnSpc>
                <a:spcPct val="110000"/>
              </a:lnSpc>
              <a:buFont typeface="Wingdings" pitchFamily="2" charset="2"/>
              <a:buNone/>
            </a:pPr>
            <a:r>
              <a:rPr lang="tr-TR" sz="1800" i="1"/>
              <a:t>That </a:t>
            </a:r>
            <a:r>
              <a:rPr lang="tr-TR" sz="1800" i="1" u="sng"/>
              <a:t>Can Only Be Approximately Analyzed</a:t>
            </a:r>
            <a:endParaRPr lang="tr-TR" sz="1800" b="1"/>
          </a:p>
          <a:p>
            <a:pPr algn="ctr">
              <a:lnSpc>
                <a:spcPct val="90000"/>
              </a:lnSpc>
              <a:buFont typeface="Wingdings" pitchFamily="2" charset="2"/>
              <a:buNone/>
            </a:pPr>
            <a:r>
              <a:rPr lang="tr-TR" sz="1800">
                <a:solidFill>
                  <a:srgbClr val="FF3300"/>
                </a:solidFill>
                <a:effectLst>
                  <a:outerShdw blurRad="38100" dist="38100" dir="2700000" algn="tl">
                    <a:srgbClr val="C0C0C0"/>
                  </a:outerShdw>
                </a:effectLst>
              </a:rPr>
              <a:t>yaklaşık olarak analiz edilebilen gerçek yapıları inşa etmektir</a:t>
            </a:r>
          </a:p>
          <a:p>
            <a:pPr algn="ctr">
              <a:lnSpc>
                <a:spcPct val="110000"/>
              </a:lnSpc>
              <a:buFont typeface="Wingdings" pitchFamily="2" charset="2"/>
              <a:buNone/>
            </a:pPr>
            <a:r>
              <a:rPr lang="tr-TR" sz="1800" b="1"/>
              <a:t>TO WITHSTAND </a:t>
            </a:r>
            <a:r>
              <a:rPr lang="tr-TR" sz="1800" b="1">
                <a:solidFill>
                  <a:srgbClr val="0000FF"/>
                </a:solidFill>
              </a:rPr>
              <a:t>FORCES</a:t>
            </a:r>
            <a:endParaRPr lang="tr-TR" sz="1800" i="1">
              <a:solidFill>
                <a:srgbClr val="0000FF"/>
              </a:solidFill>
            </a:endParaRPr>
          </a:p>
          <a:p>
            <a:pPr algn="ctr">
              <a:lnSpc>
                <a:spcPct val="110000"/>
              </a:lnSpc>
              <a:buFont typeface="Wingdings" pitchFamily="2" charset="2"/>
              <a:buNone/>
            </a:pPr>
            <a:r>
              <a:rPr lang="tr-TR" sz="1800" i="1"/>
              <a:t>That Are </a:t>
            </a:r>
            <a:r>
              <a:rPr lang="tr-TR" sz="1800" i="1" u="sng"/>
              <a:t>Not Accurately Known</a:t>
            </a:r>
            <a:endParaRPr lang="tr-TR" sz="1800" b="1"/>
          </a:p>
          <a:p>
            <a:pPr algn="ctr">
              <a:lnSpc>
                <a:spcPct val="90000"/>
              </a:lnSpc>
              <a:buFont typeface="Wingdings" pitchFamily="2" charset="2"/>
              <a:buNone/>
            </a:pPr>
            <a:r>
              <a:rPr lang="tr-TR" sz="1800">
                <a:solidFill>
                  <a:srgbClr val="FF3300"/>
                </a:solidFill>
                <a:effectLst>
                  <a:outerShdw blurRad="38100" dist="38100" dir="2700000" algn="tl">
                    <a:srgbClr val="C0C0C0"/>
                  </a:outerShdw>
                </a:effectLst>
              </a:rPr>
              <a:t>kesin olarak bilinmeyen kuvvetlere karşı koymaktır</a:t>
            </a:r>
          </a:p>
          <a:p>
            <a:pPr algn="ctr">
              <a:lnSpc>
                <a:spcPct val="110000"/>
              </a:lnSpc>
              <a:buFont typeface="Wingdings" pitchFamily="2" charset="2"/>
              <a:buNone/>
            </a:pPr>
            <a:r>
              <a:rPr lang="tr-TR" sz="1800" b="1"/>
              <a:t>SO THAT OUR </a:t>
            </a:r>
            <a:r>
              <a:rPr lang="tr-TR" sz="1800" b="1">
                <a:solidFill>
                  <a:srgbClr val="0000FF"/>
                </a:solidFill>
              </a:rPr>
              <a:t>RESPONSIBILIT</a:t>
            </a:r>
            <a:r>
              <a:rPr lang="tr-TR" sz="1800" b="1"/>
              <a:t>Y WITH RESPECT TO</a:t>
            </a:r>
          </a:p>
          <a:p>
            <a:pPr algn="ctr">
              <a:lnSpc>
                <a:spcPct val="110000"/>
              </a:lnSpc>
              <a:buFont typeface="Wingdings" pitchFamily="2" charset="2"/>
              <a:buNone/>
            </a:pPr>
            <a:r>
              <a:rPr lang="tr-TR" sz="1800" b="1"/>
              <a:t>PUBLIC </a:t>
            </a:r>
            <a:r>
              <a:rPr lang="tr-TR" sz="1800" b="1">
                <a:solidFill>
                  <a:srgbClr val="0000FF"/>
                </a:solidFill>
              </a:rPr>
              <a:t>SAFETY</a:t>
            </a:r>
            <a:r>
              <a:rPr lang="tr-TR" sz="1800" b="1"/>
              <a:t> IS </a:t>
            </a:r>
            <a:r>
              <a:rPr lang="tr-TR" sz="1800" b="1">
                <a:solidFill>
                  <a:srgbClr val="0000FF"/>
                </a:solidFill>
              </a:rPr>
              <a:t>SATISFIED</a:t>
            </a:r>
            <a:r>
              <a:rPr lang="tr-TR" sz="1800" b="1"/>
              <a:t>. </a:t>
            </a:r>
          </a:p>
          <a:p>
            <a:pPr algn="ctr">
              <a:lnSpc>
                <a:spcPct val="110000"/>
              </a:lnSpc>
              <a:buFont typeface="Wingdings" pitchFamily="2" charset="2"/>
              <a:buNone/>
            </a:pPr>
            <a:r>
              <a:rPr lang="tr-TR" sz="1800">
                <a:solidFill>
                  <a:srgbClr val="FF3300"/>
                </a:solidFill>
                <a:effectLst>
                  <a:outerShdw blurRad="38100" dist="38100" dir="2700000" algn="tl">
                    <a:srgbClr val="C0C0C0"/>
                  </a:outerShdw>
                </a:effectLst>
              </a:rPr>
              <a:t>Bunları yaparak halkın güvenliği ile ilgili sorumluluğumuzu yerine getiririz.</a:t>
            </a:r>
            <a:endParaRPr lang="en-US" sz="1800">
              <a:solidFill>
                <a:srgbClr val="FF3300"/>
              </a:solidFill>
              <a:effectLst>
                <a:outerShdw blurRad="38100" dist="38100" dir="2700000" algn="tl">
                  <a:srgbClr val="C0C0C0"/>
                </a:outerShdw>
              </a:effectLst>
            </a:endParaRPr>
          </a:p>
          <a:p>
            <a:pPr algn="ctr">
              <a:lnSpc>
                <a:spcPct val="110000"/>
              </a:lnSpc>
              <a:buFont typeface="Wingdings" pitchFamily="2" charset="2"/>
              <a:buNone/>
            </a:pPr>
            <a:endParaRPr lang="tr-TR" sz="1800" b="1">
              <a:solidFill>
                <a:srgbClr val="FF3300"/>
              </a:solidFill>
              <a:effectLst>
                <a:outerShdw blurRad="38100" dist="38100" dir="2700000" algn="tl">
                  <a:srgbClr val="C0C0C0"/>
                </a:outerShdw>
              </a:effectLst>
            </a:endParaRPr>
          </a:p>
          <a:p>
            <a:pPr algn="ctr">
              <a:lnSpc>
                <a:spcPct val="110000"/>
              </a:lnSpc>
              <a:buFont typeface="Wingdings" pitchFamily="2" charset="2"/>
              <a:buNone/>
            </a:pPr>
            <a:endParaRPr lang="tr-TR" sz="1800" i="1"/>
          </a:p>
          <a:p>
            <a:pPr algn="ctr">
              <a:lnSpc>
                <a:spcPct val="110000"/>
              </a:lnSpc>
              <a:buFont typeface="Wingdings" pitchFamily="2" charset="2"/>
              <a:buNone/>
            </a:pPr>
            <a:r>
              <a:rPr lang="tr-TR" sz="1000"/>
              <a:t>Adapted From An Unknown Author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44739">
                                            <p:txEl>
                                              <p:pRg st="4" end="4"/>
                                            </p:txEl>
                                          </p:spTgt>
                                        </p:tgtEl>
                                        <p:attrNameLst>
                                          <p:attrName>style.visibility</p:attrName>
                                        </p:attrNameLst>
                                      </p:cBhvr>
                                      <p:to>
                                        <p:strVal val="visible"/>
                                      </p:to>
                                    </p:set>
                                    <p:animEffect transition="in" filter="strips(downLeft)">
                                      <p:cBhvr>
                                        <p:cTn id="7" dur="500"/>
                                        <p:tgtEl>
                                          <p:spTgt spid="244739">
                                            <p:txEl>
                                              <p:pRg st="4" end="4"/>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244739">
                                            <p:txEl>
                                              <p:pRg st="5" end="5"/>
                                            </p:txEl>
                                          </p:spTgt>
                                        </p:tgtEl>
                                        <p:attrNameLst>
                                          <p:attrName>style.visibility</p:attrName>
                                        </p:attrNameLst>
                                      </p:cBhvr>
                                      <p:to>
                                        <p:strVal val="visible"/>
                                      </p:to>
                                    </p:set>
                                    <p:animEffect transition="in" filter="strips(downLeft)">
                                      <p:cBhvr>
                                        <p:cTn id="10" dur="500"/>
                                        <p:tgtEl>
                                          <p:spTgt spid="244739">
                                            <p:txEl>
                                              <p:pRg st="5" end="5"/>
                                            </p:txEl>
                                          </p:spTgt>
                                        </p:tgtEl>
                                      </p:cBhvr>
                                    </p:animEffect>
                                  </p:childTnLst>
                                </p:cTn>
                              </p:par>
                              <p:par>
                                <p:cTn id="11" presetID="18" presetClass="entr" presetSubtype="12" fill="hold" nodeType="withEffect">
                                  <p:stCondLst>
                                    <p:cond delay="0"/>
                                  </p:stCondLst>
                                  <p:childTnLst>
                                    <p:set>
                                      <p:cBhvr>
                                        <p:cTn id="12" dur="1" fill="hold">
                                          <p:stCondLst>
                                            <p:cond delay="0"/>
                                          </p:stCondLst>
                                        </p:cTn>
                                        <p:tgtEl>
                                          <p:spTgt spid="244739">
                                            <p:txEl>
                                              <p:pRg st="6" end="6"/>
                                            </p:txEl>
                                          </p:spTgt>
                                        </p:tgtEl>
                                        <p:attrNameLst>
                                          <p:attrName>style.visibility</p:attrName>
                                        </p:attrNameLst>
                                      </p:cBhvr>
                                      <p:to>
                                        <p:strVal val="visible"/>
                                      </p:to>
                                    </p:set>
                                    <p:animEffect transition="in" filter="strips(downLeft)">
                                      <p:cBhvr>
                                        <p:cTn id="13" dur="500"/>
                                        <p:tgtEl>
                                          <p:spTgt spid="244739">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244739">
                                            <p:txEl>
                                              <p:pRg st="7" end="7"/>
                                            </p:txEl>
                                          </p:spTgt>
                                        </p:tgtEl>
                                        <p:attrNameLst>
                                          <p:attrName>style.visibility</p:attrName>
                                        </p:attrNameLst>
                                      </p:cBhvr>
                                      <p:to>
                                        <p:strVal val="visible"/>
                                      </p:to>
                                    </p:set>
                                    <p:animEffect transition="in" filter="strips(downLeft)">
                                      <p:cBhvr>
                                        <p:cTn id="18" dur="500"/>
                                        <p:tgtEl>
                                          <p:spTgt spid="244739">
                                            <p:txEl>
                                              <p:pRg st="7" end="7"/>
                                            </p:txEl>
                                          </p:spTgt>
                                        </p:tgtEl>
                                      </p:cBhvr>
                                    </p:animEffect>
                                  </p:childTnLst>
                                </p:cTn>
                              </p:par>
                              <p:par>
                                <p:cTn id="19" presetID="18" presetClass="entr" presetSubtype="12" fill="hold" nodeType="withEffect">
                                  <p:stCondLst>
                                    <p:cond delay="0"/>
                                  </p:stCondLst>
                                  <p:childTnLst>
                                    <p:set>
                                      <p:cBhvr>
                                        <p:cTn id="20" dur="1" fill="hold">
                                          <p:stCondLst>
                                            <p:cond delay="0"/>
                                          </p:stCondLst>
                                        </p:cTn>
                                        <p:tgtEl>
                                          <p:spTgt spid="244739">
                                            <p:txEl>
                                              <p:pRg st="8" end="8"/>
                                            </p:txEl>
                                          </p:spTgt>
                                        </p:tgtEl>
                                        <p:attrNameLst>
                                          <p:attrName>style.visibility</p:attrName>
                                        </p:attrNameLst>
                                      </p:cBhvr>
                                      <p:to>
                                        <p:strVal val="visible"/>
                                      </p:to>
                                    </p:set>
                                    <p:animEffect transition="in" filter="strips(downLeft)">
                                      <p:cBhvr>
                                        <p:cTn id="21" dur="500"/>
                                        <p:tgtEl>
                                          <p:spTgt spid="244739">
                                            <p:txEl>
                                              <p:pRg st="8" end="8"/>
                                            </p:txEl>
                                          </p:spTgt>
                                        </p:tgtEl>
                                      </p:cBhvr>
                                    </p:animEffect>
                                  </p:childTnLst>
                                </p:cTn>
                              </p:par>
                              <p:par>
                                <p:cTn id="22" presetID="18" presetClass="entr" presetSubtype="12" fill="hold" nodeType="withEffect">
                                  <p:stCondLst>
                                    <p:cond delay="0"/>
                                  </p:stCondLst>
                                  <p:childTnLst>
                                    <p:set>
                                      <p:cBhvr>
                                        <p:cTn id="23" dur="1" fill="hold">
                                          <p:stCondLst>
                                            <p:cond delay="0"/>
                                          </p:stCondLst>
                                        </p:cTn>
                                        <p:tgtEl>
                                          <p:spTgt spid="244739">
                                            <p:txEl>
                                              <p:pRg st="9" end="9"/>
                                            </p:txEl>
                                          </p:spTgt>
                                        </p:tgtEl>
                                        <p:attrNameLst>
                                          <p:attrName>style.visibility</p:attrName>
                                        </p:attrNameLst>
                                      </p:cBhvr>
                                      <p:to>
                                        <p:strVal val="visible"/>
                                      </p:to>
                                    </p:set>
                                    <p:animEffect transition="in" filter="strips(downLeft)">
                                      <p:cBhvr>
                                        <p:cTn id="24" dur="500"/>
                                        <p:tgtEl>
                                          <p:spTgt spid="244739">
                                            <p:txEl>
                                              <p:pRg st="9" end="9"/>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244739">
                                            <p:txEl>
                                              <p:pRg st="10" end="10"/>
                                            </p:txEl>
                                          </p:spTgt>
                                        </p:tgtEl>
                                        <p:attrNameLst>
                                          <p:attrName>style.visibility</p:attrName>
                                        </p:attrNameLst>
                                      </p:cBhvr>
                                      <p:to>
                                        <p:strVal val="visible"/>
                                      </p:to>
                                    </p:set>
                                    <p:animEffect transition="in" filter="strips(downLeft)">
                                      <p:cBhvr>
                                        <p:cTn id="29" dur="500"/>
                                        <p:tgtEl>
                                          <p:spTgt spid="244739">
                                            <p:txEl>
                                              <p:pRg st="10" end="10"/>
                                            </p:txEl>
                                          </p:spTgt>
                                        </p:tgtEl>
                                      </p:cBhvr>
                                    </p:animEffect>
                                  </p:childTnLst>
                                </p:cTn>
                              </p:par>
                              <p:par>
                                <p:cTn id="30" presetID="18" presetClass="entr" presetSubtype="12" fill="hold" nodeType="withEffect">
                                  <p:stCondLst>
                                    <p:cond delay="0"/>
                                  </p:stCondLst>
                                  <p:childTnLst>
                                    <p:set>
                                      <p:cBhvr>
                                        <p:cTn id="31" dur="1" fill="hold">
                                          <p:stCondLst>
                                            <p:cond delay="0"/>
                                          </p:stCondLst>
                                        </p:cTn>
                                        <p:tgtEl>
                                          <p:spTgt spid="244739">
                                            <p:txEl>
                                              <p:pRg st="11" end="11"/>
                                            </p:txEl>
                                          </p:spTgt>
                                        </p:tgtEl>
                                        <p:attrNameLst>
                                          <p:attrName>style.visibility</p:attrName>
                                        </p:attrNameLst>
                                      </p:cBhvr>
                                      <p:to>
                                        <p:strVal val="visible"/>
                                      </p:to>
                                    </p:set>
                                    <p:animEffect transition="in" filter="strips(downLeft)">
                                      <p:cBhvr>
                                        <p:cTn id="32" dur="500"/>
                                        <p:tgtEl>
                                          <p:spTgt spid="244739">
                                            <p:txEl>
                                              <p:pRg st="11" end="11"/>
                                            </p:txEl>
                                          </p:spTgt>
                                        </p:tgtEl>
                                      </p:cBhvr>
                                    </p:animEffect>
                                  </p:childTnLst>
                                </p:cTn>
                              </p:par>
                              <p:par>
                                <p:cTn id="33" presetID="18" presetClass="entr" presetSubtype="12" fill="hold" nodeType="withEffect">
                                  <p:stCondLst>
                                    <p:cond delay="0"/>
                                  </p:stCondLst>
                                  <p:childTnLst>
                                    <p:set>
                                      <p:cBhvr>
                                        <p:cTn id="34" dur="1" fill="hold">
                                          <p:stCondLst>
                                            <p:cond delay="0"/>
                                          </p:stCondLst>
                                        </p:cTn>
                                        <p:tgtEl>
                                          <p:spTgt spid="244739">
                                            <p:txEl>
                                              <p:pRg st="12" end="12"/>
                                            </p:txEl>
                                          </p:spTgt>
                                        </p:tgtEl>
                                        <p:attrNameLst>
                                          <p:attrName>style.visibility</p:attrName>
                                        </p:attrNameLst>
                                      </p:cBhvr>
                                      <p:to>
                                        <p:strVal val="visible"/>
                                      </p:to>
                                    </p:set>
                                    <p:animEffect transition="in" filter="strips(downLeft)">
                                      <p:cBhvr>
                                        <p:cTn id="35" dur="500"/>
                                        <p:tgtEl>
                                          <p:spTgt spid="24473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Veri Yer Tutucusu"/>
          <p:cNvSpPr>
            <a:spLocks noGrp="1"/>
          </p:cNvSpPr>
          <p:nvPr>
            <p:ph type="dt" sz="half" idx="10"/>
          </p:nvPr>
        </p:nvSpPr>
        <p:spPr/>
        <p:txBody>
          <a:bodyPr/>
          <a:lstStyle/>
          <a:p>
            <a:r>
              <a:rPr lang="tr-TR"/>
              <a:t>10.10.2008</a:t>
            </a:r>
          </a:p>
        </p:txBody>
      </p:sp>
      <p:sp>
        <p:nvSpPr>
          <p:cNvPr id="5" name="3 Altbilgi Yer Tutucusu"/>
          <p:cNvSpPr>
            <a:spLocks noGrp="1"/>
          </p:cNvSpPr>
          <p:nvPr>
            <p:ph type="ftr" sz="quarter" idx="11"/>
          </p:nvPr>
        </p:nvSpPr>
        <p:spPr/>
        <p:txBody>
          <a:bodyPr/>
          <a:lstStyle/>
          <a:p>
            <a:r>
              <a:rPr lang="tr-TR"/>
              <a:t>DR. MUSTAFA KUTANİS SAÜ İNŞ.MÜH. BÖLÜMÜ</a:t>
            </a:r>
          </a:p>
        </p:txBody>
      </p:sp>
      <p:sp>
        <p:nvSpPr>
          <p:cNvPr id="6" name="4 Slayt Numarası Yer Tutucusu"/>
          <p:cNvSpPr>
            <a:spLocks noGrp="1"/>
          </p:cNvSpPr>
          <p:nvPr>
            <p:ph type="sldNum" sz="quarter" idx="12"/>
          </p:nvPr>
        </p:nvSpPr>
        <p:spPr/>
        <p:txBody>
          <a:bodyPr/>
          <a:lstStyle/>
          <a:p>
            <a:r>
              <a:rPr lang="tr-TR"/>
              <a:t>SLIDE </a:t>
            </a:r>
            <a:fld id="{0C77C2A0-F1CA-4B88-BCBB-35F3B66E0E18}" type="slidenum">
              <a:rPr lang="tr-TR"/>
              <a:pPr/>
              <a:t>50</a:t>
            </a:fld>
            <a:r>
              <a:rPr lang="tr-TR"/>
              <a:t>/114</a:t>
            </a:r>
          </a:p>
        </p:txBody>
      </p:sp>
      <p:sp>
        <p:nvSpPr>
          <p:cNvPr id="560130" name="Rectangle 2"/>
          <p:cNvSpPr>
            <a:spLocks noGrp="1" noChangeArrowheads="1"/>
          </p:cNvSpPr>
          <p:nvPr>
            <p:ph type="title"/>
          </p:nvPr>
        </p:nvSpPr>
        <p:spPr>
          <a:solidFill>
            <a:schemeClr val="accent1"/>
          </a:solidFill>
        </p:spPr>
        <p:txBody>
          <a:bodyPr/>
          <a:lstStyle/>
          <a:p>
            <a:r>
              <a:rPr lang="tr-TR"/>
              <a:t>Perdeler (1/3)</a:t>
            </a:r>
          </a:p>
        </p:txBody>
      </p:sp>
      <p:pic>
        <p:nvPicPr>
          <p:cNvPr id="560133" name="Picture 5"/>
          <p:cNvPicPr>
            <a:picLocks noChangeAspect="1" noChangeArrowheads="1"/>
          </p:cNvPicPr>
          <p:nvPr/>
        </p:nvPicPr>
        <p:blipFill>
          <a:blip r:embed="rId2" cstate="print"/>
          <a:srcRect/>
          <a:stretch>
            <a:fillRect/>
          </a:stretch>
        </p:blipFill>
        <p:spPr bwMode="auto">
          <a:xfrm>
            <a:off x="250825" y="1322388"/>
            <a:ext cx="8637588" cy="4035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15CC4216-D619-4673-BC6B-E60AD2B6FAFC}" type="slidenum">
              <a:rPr lang="tr-TR"/>
              <a:pPr/>
              <a:t>51</a:t>
            </a:fld>
            <a:r>
              <a:rPr lang="tr-TR"/>
              <a:t>/114</a:t>
            </a:r>
          </a:p>
        </p:txBody>
      </p:sp>
      <p:sp>
        <p:nvSpPr>
          <p:cNvPr id="578562" name="Rectangle 2"/>
          <p:cNvSpPr>
            <a:spLocks noGrp="1" noChangeArrowheads="1"/>
          </p:cNvSpPr>
          <p:nvPr>
            <p:ph type="title"/>
          </p:nvPr>
        </p:nvSpPr>
        <p:spPr>
          <a:solidFill>
            <a:schemeClr val="accent1"/>
          </a:solidFill>
        </p:spPr>
        <p:txBody>
          <a:bodyPr/>
          <a:lstStyle/>
          <a:p>
            <a:r>
              <a:rPr lang="tr-TR"/>
              <a:t>Perdeler (2/3)</a:t>
            </a:r>
          </a:p>
        </p:txBody>
      </p:sp>
      <p:sp>
        <p:nvSpPr>
          <p:cNvPr id="578563" name="Rectangle 3"/>
          <p:cNvSpPr>
            <a:spLocks noGrp="1" noChangeArrowheads="1"/>
          </p:cNvSpPr>
          <p:nvPr>
            <p:ph type="body" idx="1"/>
          </p:nvPr>
        </p:nvSpPr>
        <p:spPr/>
        <p:txBody>
          <a:bodyPr/>
          <a:lstStyle/>
          <a:p>
            <a:r>
              <a:rPr lang="tr-TR" sz="2200"/>
              <a:t>Perdelerde en çok zorlanan bölgeler perde alt bölgeleridir. Perdelerde enerji yutma işleminin çoğunluğu bu bölgelerde olur. Bu bölgelerin detaylandırılmasına daha fazla özen gösterilmelidir.</a:t>
            </a:r>
          </a:p>
          <a:p>
            <a:r>
              <a:rPr lang="tr-TR" sz="2200"/>
              <a:t>Perdelerde, kolonlarda ve kirişlerde etriyelerin çapına, aralığına ve kanca biçimine son derece önem verilmelidir. (Yönetmelik koşuluna uyulmalıdır! )</a:t>
            </a:r>
          </a:p>
          <a:p>
            <a:r>
              <a:rPr lang="tr-TR" sz="2200"/>
              <a:t>Perde kırılma konumuna kesme veya eğilme nedeni ile ulaşabilir. Eğilme kırılmasına Şekil (a)'da gösterildiği gibi oluşan eğilme çatlağı boyunca donatının akması ile ulaşılır. Kesmenin davranışa hakim olduğu durumlarda asal çekme gerilmelerine dik yönde oluşan eğik çatlaklar kırılmaya neden olur, Şekil (b).</a:t>
            </a:r>
          </a:p>
          <a:p>
            <a:r>
              <a:rPr lang="tr-TR" sz="2200"/>
              <a:t>Asal basınç gerilmelerinin yüksek olduğu durumlarda perde gövdesinde eğik yönde ezilme olur ve donatı burkulur.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78563">
                                            <p:txEl>
                                              <p:pRg st="2" end="2"/>
                                            </p:txEl>
                                          </p:spTgt>
                                        </p:tgtEl>
                                        <p:attrNameLst>
                                          <p:attrName>style.visibility</p:attrName>
                                        </p:attrNameLst>
                                      </p:cBhvr>
                                      <p:to>
                                        <p:strVal val="visible"/>
                                      </p:to>
                                    </p:set>
                                    <p:animEffect transition="in" filter="strips(downLeft)">
                                      <p:cBhvr>
                                        <p:cTn id="7" dur="500"/>
                                        <p:tgtEl>
                                          <p:spTgt spid="578563">
                                            <p:txEl>
                                              <p:pRg st="2" end="2"/>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578563">
                                            <p:txEl>
                                              <p:pRg st="3" end="3"/>
                                            </p:txEl>
                                          </p:spTgt>
                                        </p:tgtEl>
                                        <p:attrNameLst>
                                          <p:attrName>style.visibility</p:attrName>
                                        </p:attrNameLst>
                                      </p:cBhvr>
                                      <p:to>
                                        <p:strVal val="visible"/>
                                      </p:to>
                                    </p:set>
                                    <p:animEffect transition="in" filter="strips(downLeft)">
                                      <p:cBhvr>
                                        <p:cTn id="10" dur="500"/>
                                        <p:tgtEl>
                                          <p:spTgt spid="5785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Veri Yer Tutucusu"/>
          <p:cNvSpPr>
            <a:spLocks noGrp="1"/>
          </p:cNvSpPr>
          <p:nvPr>
            <p:ph type="dt" sz="half" idx="10"/>
          </p:nvPr>
        </p:nvSpPr>
        <p:spPr/>
        <p:txBody>
          <a:bodyPr/>
          <a:lstStyle/>
          <a:p>
            <a:r>
              <a:rPr lang="tr-TR"/>
              <a:t>10.10.2008</a:t>
            </a:r>
          </a:p>
        </p:txBody>
      </p:sp>
      <p:sp>
        <p:nvSpPr>
          <p:cNvPr id="5" name="3 Altbilgi Yer Tutucusu"/>
          <p:cNvSpPr>
            <a:spLocks noGrp="1"/>
          </p:cNvSpPr>
          <p:nvPr>
            <p:ph type="ftr" sz="quarter" idx="11"/>
          </p:nvPr>
        </p:nvSpPr>
        <p:spPr/>
        <p:txBody>
          <a:bodyPr/>
          <a:lstStyle/>
          <a:p>
            <a:r>
              <a:rPr lang="tr-TR"/>
              <a:t>DR. MUSTAFA KUTANİS SAÜ İNŞ.MÜH. BÖLÜMÜ</a:t>
            </a:r>
          </a:p>
        </p:txBody>
      </p:sp>
      <p:sp>
        <p:nvSpPr>
          <p:cNvPr id="6" name="4 Slayt Numarası Yer Tutucusu"/>
          <p:cNvSpPr>
            <a:spLocks noGrp="1"/>
          </p:cNvSpPr>
          <p:nvPr>
            <p:ph type="sldNum" sz="quarter" idx="12"/>
          </p:nvPr>
        </p:nvSpPr>
        <p:spPr/>
        <p:txBody>
          <a:bodyPr/>
          <a:lstStyle/>
          <a:p>
            <a:r>
              <a:rPr lang="tr-TR"/>
              <a:t>SLIDE </a:t>
            </a:r>
            <a:fld id="{C9310E1F-FCE4-4E4B-B1FF-692D76AD12A7}" type="slidenum">
              <a:rPr lang="tr-TR"/>
              <a:pPr/>
              <a:t>52</a:t>
            </a:fld>
            <a:r>
              <a:rPr lang="tr-TR"/>
              <a:t>/114</a:t>
            </a:r>
          </a:p>
        </p:txBody>
      </p:sp>
      <p:sp>
        <p:nvSpPr>
          <p:cNvPr id="579588" name="Rectangle 4"/>
          <p:cNvSpPr>
            <a:spLocks noGrp="1" noChangeArrowheads="1"/>
          </p:cNvSpPr>
          <p:nvPr>
            <p:ph type="title"/>
          </p:nvPr>
        </p:nvSpPr>
        <p:spPr>
          <a:solidFill>
            <a:schemeClr val="accent1"/>
          </a:solidFill>
        </p:spPr>
        <p:txBody>
          <a:bodyPr/>
          <a:lstStyle/>
          <a:p>
            <a:r>
              <a:rPr lang="tr-TR"/>
              <a:t>Perdeler (3/3)</a:t>
            </a:r>
          </a:p>
        </p:txBody>
      </p:sp>
      <p:pic>
        <p:nvPicPr>
          <p:cNvPr id="579589" name="Picture 5" descr="SEKİL_7"/>
          <p:cNvPicPr>
            <a:picLocks noChangeAspect="1" noChangeArrowheads="1"/>
          </p:cNvPicPr>
          <p:nvPr/>
        </p:nvPicPr>
        <p:blipFill>
          <a:blip r:embed="rId2" cstate="print"/>
          <a:srcRect/>
          <a:stretch>
            <a:fillRect/>
          </a:stretch>
        </p:blipFill>
        <p:spPr bwMode="auto">
          <a:xfrm>
            <a:off x="742950" y="1241425"/>
            <a:ext cx="7958138" cy="4822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0C6647E9-1366-40EB-9A72-4A290BDF19B3}" type="slidenum">
              <a:rPr lang="tr-TR"/>
              <a:pPr/>
              <a:t>53</a:t>
            </a:fld>
            <a:r>
              <a:rPr lang="tr-TR"/>
              <a:t>/114</a:t>
            </a:r>
          </a:p>
        </p:txBody>
      </p:sp>
      <p:sp>
        <p:nvSpPr>
          <p:cNvPr id="589826" name="Rectangle 2"/>
          <p:cNvSpPr>
            <a:spLocks noGrp="1" noChangeArrowheads="1"/>
          </p:cNvSpPr>
          <p:nvPr>
            <p:ph type="title"/>
          </p:nvPr>
        </p:nvSpPr>
        <p:spPr>
          <a:solidFill>
            <a:schemeClr val="accent1"/>
          </a:solidFill>
        </p:spPr>
        <p:txBody>
          <a:bodyPr/>
          <a:lstStyle/>
          <a:p>
            <a:r>
              <a:rPr lang="tr-TR" sz="2400"/>
              <a:t>B/A Yapılarda Depremden Oluşan Hasarın Nedenleri</a:t>
            </a:r>
          </a:p>
        </p:txBody>
      </p:sp>
      <p:sp>
        <p:nvSpPr>
          <p:cNvPr id="589827" name="Rectangle 3"/>
          <p:cNvSpPr>
            <a:spLocks noGrp="1" noChangeArrowheads="1"/>
          </p:cNvSpPr>
          <p:nvPr>
            <p:ph type="body" idx="1"/>
          </p:nvPr>
        </p:nvSpPr>
        <p:spPr/>
        <p:txBody>
          <a:bodyPr/>
          <a:lstStyle/>
          <a:p>
            <a:pPr>
              <a:buFont typeface="Wingdings" pitchFamily="2" charset="2"/>
              <a:buNone/>
            </a:pPr>
            <a:r>
              <a:rPr lang="tr-TR" b="1" u="sng">
                <a:solidFill>
                  <a:srgbClr val="FF3300"/>
                </a:solidFill>
              </a:rPr>
              <a:t>Depremde meydana gelen yapısal hasar:</a:t>
            </a:r>
          </a:p>
          <a:p>
            <a:endParaRPr lang="tr-TR" b="1" u="sng">
              <a:solidFill>
                <a:srgbClr val="FF3300"/>
              </a:solidFill>
            </a:endParaRPr>
          </a:p>
          <a:p>
            <a:r>
              <a:rPr lang="tr-TR"/>
              <a:t>Sarsıntının şiddetine </a:t>
            </a:r>
            <a:r>
              <a:rPr lang="tr-TR" sz="2000" i="1"/>
              <a:t>(depremin büyüklüğü, fay mekanizması, faya olan mesafesi) </a:t>
            </a:r>
          </a:p>
          <a:p>
            <a:r>
              <a:rPr lang="tr-TR"/>
              <a:t>Depremin süresine </a:t>
            </a:r>
            <a:r>
              <a:rPr lang="tr-TR">
                <a:latin typeface="Arial Narrow" pitchFamily="34" charset="0"/>
              </a:rPr>
              <a:t>(Sünek sistemlerin hasarında için süre önemli)</a:t>
            </a:r>
            <a:r>
              <a:rPr lang="tr-TR"/>
              <a:t> </a:t>
            </a:r>
          </a:p>
          <a:p>
            <a:r>
              <a:rPr lang="tr-TR"/>
              <a:t>Yerel zemin koşullarına </a:t>
            </a:r>
            <a:r>
              <a:rPr lang="tr-TR" sz="2000" i="1"/>
              <a:t>(Büyütme faktörü, Sıvılaşma potansiyeli)</a:t>
            </a:r>
          </a:p>
          <a:p>
            <a:r>
              <a:rPr lang="tr-TR"/>
              <a:t>Yapı kalitesine </a:t>
            </a:r>
            <a:r>
              <a:rPr lang="tr-TR" sz="2000" i="1"/>
              <a:t>(Malzeme kalitesi, mimari tasarım, taşıyıcı sistem tasarımı, imalattaki özen ve işçilik, proje ve yapı denetimi)</a:t>
            </a:r>
          </a:p>
          <a:p>
            <a:pPr>
              <a:buFont typeface="Wingdings" pitchFamily="2" charset="2"/>
              <a:buNone/>
            </a:pPr>
            <a:r>
              <a:rPr lang="tr-TR"/>
              <a:t>bağlıdır.</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Veri Yer Tutucusu"/>
          <p:cNvSpPr>
            <a:spLocks noGrp="1"/>
          </p:cNvSpPr>
          <p:nvPr>
            <p:ph type="dt" sz="half" idx="10"/>
          </p:nvPr>
        </p:nvSpPr>
        <p:spPr/>
        <p:txBody>
          <a:bodyPr/>
          <a:lstStyle/>
          <a:p>
            <a:r>
              <a:rPr lang="tr-TR"/>
              <a:t>10.10.2008</a:t>
            </a:r>
          </a:p>
        </p:txBody>
      </p:sp>
      <p:sp>
        <p:nvSpPr>
          <p:cNvPr id="7" name="3 Altbilgi Yer Tutucusu"/>
          <p:cNvSpPr>
            <a:spLocks noGrp="1"/>
          </p:cNvSpPr>
          <p:nvPr>
            <p:ph type="ftr" sz="quarter" idx="11"/>
          </p:nvPr>
        </p:nvSpPr>
        <p:spPr/>
        <p:txBody>
          <a:bodyPr/>
          <a:lstStyle/>
          <a:p>
            <a:r>
              <a:rPr lang="tr-TR"/>
              <a:t>DR. MUSTAFA KUTANİS SAÜ İNŞ.MÜH. BÖLÜMÜ</a:t>
            </a:r>
          </a:p>
        </p:txBody>
      </p:sp>
      <p:sp>
        <p:nvSpPr>
          <p:cNvPr id="8" name="4 Slayt Numarası Yer Tutucusu"/>
          <p:cNvSpPr>
            <a:spLocks noGrp="1"/>
          </p:cNvSpPr>
          <p:nvPr>
            <p:ph type="sldNum" sz="quarter" idx="12"/>
          </p:nvPr>
        </p:nvSpPr>
        <p:spPr/>
        <p:txBody>
          <a:bodyPr/>
          <a:lstStyle/>
          <a:p>
            <a:r>
              <a:rPr lang="tr-TR"/>
              <a:t>SLIDE </a:t>
            </a:r>
            <a:fld id="{DB523548-C705-4DF7-A1C7-69CBD8E175BC}" type="slidenum">
              <a:rPr lang="tr-TR"/>
              <a:pPr/>
              <a:t>54</a:t>
            </a:fld>
            <a:r>
              <a:rPr lang="tr-TR"/>
              <a:t>/114</a:t>
            </a:r>
          </a:p>
        </p:txBody>
      </p:sp>
      <p:sp>
        <p:nvSpPr>
          <p:cNvPr id="590852" name="Rectangle 4"/>
          <p:cNvSpPr>
            <a:spLocks noGrp="1" noChangeArrowheads="1"/>
          </p:cNvSpPr>
          <p:nvPr>
            <p:ph type="title"/>
          </p:nvPr>
        </p:nvSpPr>
        <p:spPr>
          <a:solidFill>
            <a:schemeClr val="accent1"/>
          </a:solidFill>
        </p:spPr>
        <p:txBody>
          <a:bodyPr/>
          <a:lstStyle/>
          <a:p>
            <a:r>
              <a:rPr lang="tr-TR"/>
              <a:t>Mimari Tasarım</a:t>
            </a:r>
          </a:p>
        </p:txBody>
      </p:sp>
      <p:pic>
        <p:nvPicPr>
          <p:cNvPr id="590855" name="Picture 7"/>
          <p:cNvPicPr>
            <a:picLocks noChangeAspect="1" noChangeArrowheads="1"/>
          </p:cNvPicPr>
          <p:nvPr/>
        </p:nvPicPr>
        <p:blipFill>
          <a:blip r:embed="rId2" cstate="print"/>
          <a:srcRect/>
          <a:stretch>
            <a:fillRect/>
          </a:stretch>
        </p:blipFill>
        <p:spPr bwMode="auto">
          <a:xfrm>
            <a:off x="557213" y="838200"/>
            <a:ext cx="5892800" cy="3741738"/>
          </a:xfrm>
          <a:prstGeom prst="rect">
            <a:avLst/>
          </a:prstGeom>
          <a:noFill/>
        </p:spPr>
      </p:pic>
      <p:pic>
        <p:nvPicPr>
          <p:cNvPr id="590853" name="Picture 5"/>
          <p:cNvPicPr>
            <a:picLocks noChangeAspect="1" noChangeArrowheads="1"/>
          </p:cNvPicPr>
          <p:nvPr/>
        </p:nvPicPr>
        <p:blipFill>
          <a:blip r:embed="rId3" cstate="print"/>
          <a:srcRect/>
          <a:stretch>
            <a:fillRect/>
          </a:stretch>
        </p:blipFill>
        <p:spPr bwMode="auto">
          <a:xfrm>
            <a:off x="1827213" y="1384300"/>
            <a:ext cx="5719762" cy="4387850"/>
          </a:xfrm>
          <a:prstGeom prst="rect">
            <a:avLst/>
          </a:prstGeom>
          <a:noFill/>
        </p:spPr>
      </p:pic>
      <p:pic>
        <p:nvPicPr>
          <p:cNvPr id="590854" name="Picture 6"/>
          <p:cNvPicPr>
            <a:picLocks noChangeAspect="1" noChangeArrowheads="1"/>
          </p:cNvPicPr>
          <p:nvPr/>
        </p:nvPicPr>
        <p:blipFill>
          <a:blip r:embed="rId4" cstate="print"/>
          <a:srcRect/>
          <a:stretch>
            <a:fillRect/>
          </a:stretch>
        </p:blipFill>
        <p:spPr bwMode="auto">
          <a:xfrm>
            <a:off x="2811463" y="1874838"/>
            <a:ext cx="6135687" cy="46291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90855"/>
                                        </p:tgtEl>
                                        <p:attrNameLst>
                                          <p:attrName>style.visibility</p:attrName>
                                        </p:attrNameLst>
                                      </p:cBhvr>
                                      <p:to>
                                        <p:strVal val="visible"/>
                                      </p:to>
                                    </p:set>
                                    <p:animEffect transition="in" filter="blinds(horizontal)">
                                      <p:cBhvr>
                                        <p:cTn id="7" dur="500"/>
                                        <p:tgtEl>
                                          <p:spTgt spid="59085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90853"/>
                                        </p:tgtEl>
                                        <p:attrNameLst>
                                          <p:attrName>style.visibility</p:attrName>
                                        </p:attrNameLst>
                                      </p:cBhvr>
                                      <p:to>
                                        <p:strVal val="visible"/>
                                      </p:to>
                                    </p:set>
                                    <p:animEffect transition="in" filter="blinds(horizontal)">
                                      <p:cBhvr>
                                        <p:cTn id="12" dur="500"/>
                                        <p:tgtEl>
                                          <p:spTgt spid="59085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90854"/>
                                        </p:tgtEl>
                                        <p:attrNameLst>
                                          <p:attrName>style.visibility</p:attrName>
                                        </p:attrNameLst>
                                      </p:cBhvr>
                                      <p:to>
                                        <p:strVal val="visible"/>
                                      </p:to>
                                    </p:set>
                                    <p:animEffect transition="in" filter="blinds(horizontal)">
                                      <p:cBhvr>
                                        <p:cTn id="17" dur="500"/>
                                        <p:tgtEl>
                                          <p:spTgt spid="590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Veri Yer Tutucusu"/>
          <p:cNvSpPr>
            <a:spLocks noGrp="1"/>
          </p:cNvSpPr>
          <p:nvPr>
            <p:ph type="dt" sz="half" idx="10"/>
          </p:nvPr>
        </p:nvSpPr>
        <p:spPr/>
        <p:txBody>
          <a:bodyPr/>
          <a:lstStyle/>
          <a:p>
            <a:r>
              <a:rPr lang="tr-TR"/>
              <a:t>10.10.2008</a:t>
            </a:r>
          </a:p>
        </p:txBody>
      </p:sp>
      <p:sp>
        <p:nvSpPr>
          <p:cNvPr id="6" name="4 Altbilgi Yer Tutucusu"/>
          <p:cNvSpPr>
            <a:spLocks noGrp="1"/>
          </p:cNvSpPr>
          <p:nvPr>
            <p:ph type="ftr" sz="quarter" idx="11"/>
          </p:nvPr>
        </p:nvSpPr>
        <p:spPr/>
        <p:txBody>
          <a:bodyPr/>
          <a:lstStyle/>
          <a:p>
            <a:r>
              <a:rPr lang="tr-TR"/>
              <a:t>DR. MUSTAFA KUTANİS SAÜ İNŞ.MÜH. BÖLÜMÜ</a:t>
            </a:r>
          </a:p>
        </p:txBody>
      </p:sp>
      <p:sp>
        <p:nvSpPr>
          <p:cNvPr id="7" name="5 Slayt Numarası Yer Tutucusu"/>
          <p:cNvSpPr>
            <a:spLocks noGrp="1"/>
          </p:cNvSpPr>
          <p:nvPr>
            <p:ph type="sldNum" sz="quarter" idx="12"/>
          </p:nvPr>
        </p:nvSpPr>
        <p:spPr/>
        <p:txBody>
          <a:bodyPr/>
          <a:lstStyle/>
          <a:p>
            <a:r>
              <a:rPr lang="tr-TR"/>
              <a:t>SLIDE </a:t>
            </a:r>
            <a:fld id="{3C20619A-E9DF-4D47-8413-AF808692A1D8}" type="slidenum">
              <a:rPr lang="tr-TR"/>
              <a:pPr/>
              <a:t>55</a:t>
            </a:fld>
            <a:r>
              <a:rPr lang="tr-TR"/>
              <a:t>/114</a:t>
            </a:r>
          </a:p>
        </p:txBody>
      </p:sp>
      <p:sp>
        <p:nvSpPr>
          <p:cNvPr id="593922" name="Rectangle 2"/>
          <p:cNvSpPr>
            <a:spLocks noGrp="1" noChangeArrowheads="1"/>
          </p:cNvSpPr>
          <p:nvPr>
            <p:ph type="title"/>
          </p:nvPr>
        </p:nvSpPr>
        <p:spPr>
          <a:solidFill>
            <a:schemeClr val="accent1"/>
          </a:solidFill>
        </p:spPr>
        <p:txBody>
          <a:bodyPr/>
          <a:lstStyle/>
          <a:p>
            <a:pPr marL="533400" indent="-533400"/>
            <a:r>
              <a:rPr lang="tr-TR"/>
              <a:t>Binanın Geometrisi ve Taşıyıcı Sistemi</a:t>
            </a:r>
          </a:p>
        </p:txBody>
      </p:sp>
      <p:sp>
        <p:nvSpPr>
          <p:cNvPr id="593923" name="Rectangle 3"/>
          <p:cNvSpPr>
            <a:spLocks noGrp="1" noChangeArrowheads="1"/>
          </p:cNvSpPr>
          <p:nvPr>
            <p:ph type="body" idx="1"/>
          </p:nvPr>
        </p:nvSpPr>
        <p:spPr/>
        <p:txBody>
          <a:bodyPr/>
          <a:lstStyle/>
          <a:p>
            <a:r>
              <a:rPr lang="tr-TR"/>
              <a:t>Bir binanın deprem dayanımı mimari tasarım aşamasında başlar. Örneğin, planda simetrisi olmayan, kat alanları yükseklik boyunca büyüyen binalar deprem dayanımı açısından olumsuzluk içermektedir. </a:t>
            </a:r>
          </a:p>
          <a:p>
            <a:r>
              <a:rPr lang="tr-TR"/>
              <a:t>Taşıyıcı sistemde ise, mimari nedenlerle </a:t>
            </a:r>
            <a:r>
              <a:rPr lang="tr-TR">
                <a:solidFill>
                  <a:srgbClr val="FF3300"/>
                </a:solidFill>
                <a:effectLst>
                  <a:outerShdw blurRad="38100" dist="38100" dir="2700000" algn="tl">
                    <a:srgbClr val="C0C0C0"/>
                  </a:outerShdw>
                </a:effectLst>
              </a:rPr>
              <a:t>çerçevelerin süreksiz olması</a:t>
            </a:r>
            <a:r>
              <a:rPr lang="tr-TR"/>
              <a:t> yapının depremin oluşturduğu eylemsizlik kuvvetlerini güvenle taşımasını çok olumsuz olarak etkiler.</a:t>
            </a:r>
          </a:p>
        </p:txBody>
      </p:sp>
      <p:pic>
        <p:nvPicPr>
          <p:cNvPr id="593924" name="Picture 4" descr="sekil_15"/>
          <p:cNvPicPr>
            <a:picLocks noChangeAspect="1" noChangeArrowheads="1"/>
          </p:cNvPicPr>
          <p:nvPr/>
        </p:nvPicPr>
        <p:blipFill>
          <a:blip r:embed="rId2" cstate="print"/>
          <a:srcRect/>
          <a:stretch>
            <a:fillRect/>
          </a:stretch>
        </p:blipFill>
        <p:spPr bwMode="auto">
          <a:xfrm>
            <a:off x="4689475" y="3629025"/>
            <a:ext cx="4151313" cy="2698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93923">
                                            <p:txEl>
                                              <p:pRg st="1" end="1"/>
                                            </p:txEl>
                                          </p:spTgt>
                                        </p:tgtEl>
                                        <p:attrNameLst>
                                          <p:attrName>style.visibility</p:attrName>
                                        </p:attrNameLst>
                                      </p:cBhvr>
                                      <p:to>
                                        <p:strVal val="visible"/>
                                      </p:to>
                                    </p:set>
                                    <p:animEffect transition="in" filter="strips(downLeft)">
                                      <p:cBhvr>
                                        <p:cTn id="7" dur="500"/>
                                        <p:tgtEl>
                                          <p:spTgt spid="5939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205C10E1-12FE-478A-98D6-932F0DA44D85}" type="slidenum">
              <a:rPr lang="tr-TR"/>
              <a:pPr/>
              <a:t>56</a:t>
            </a:fld>
            <a:r>
              <a:rPr lang="tr-TR"/>
              <a:t>/114</a:t>
            </a:r>
          </a:p>
        </p:txBody>
      </p:sp>
      <p:sp>
        <p:nvSpPr>
          <p:cNvPr id="582658" name="Rectangle 2"/>
          <p:cNvSpPr>
            <a:spLocks noGrp="1" noChangeArrowheads="1"/>
          </p:cNvSpPr>
          <p:nvPr>
            <p:ph type="title"/>
          </p:nvPr>
        </p:nvSpPr>
        <p:spPr>
          <a:solidFill>
            <a:schemeClr val="accent1"/>
          </a:solidFill>
        </p:spPr>
        <p:txBody>
          <a:bodyPr/>
          <a:lstStyle/>
          <a:p>
            <a:pPr marL="533400" indent="-533400"/>
            <a:r>
              <a:rPr lang="tr-TR" sz="2400"/>
              <a:t>B/A Yapılarda Depremden Oluşan Hasarın Nedenleri</a:t>
            </a:r>
          </a:p>
        </p:txBody>
      </p:sp>
      <p:sp>
        <p:nvSpPr>
          <p:cNvPr id="582659" name="Rectangle 3"/>
          <p:cNvSpPr>
            <a:spLocks noGrp="1" noChangeArrowheads="1"/>
          </p:cNvSpPr>
          <p:nvPr>
            <p:ph type="body" idx="1"/>
          </p:nvPr>
        </p:nvSpPr>
        <p:spPr/>
        <p:txBody>
          <a:bodyPr/>
          <a:lstStyle/>
          <a:p>
            <a:pPr marL="457200" indent="-457200">
              <a:buFont typeface="Wingdings" pitchFamily="2" charset="2"/>
              <a:buNone/>
            </a:pPr>
            <a:r>
              <a:rPr lang="tr-TR" sz="2000"/>
              <a:t>Ülkemizde son otuz yılda, özellikle son on yılda B/A binalarda gözlenen yapısal hasarın çok büyük bir çoğunluğu aşağıdaki üç nedenden kaynaklanmaktadır.</a:t>
            </a:r>
          </a:p>
          <a:p>
            <a:pPr marL="914400" lvl="1" indent="-457200">
              <a:buFont typeface="Wingdings" pitchFamily="2" charset="2"/>
              <a:buAutoNum type="arabicPeriod"/>
            </a:pPr>
            <a:r>
              <a:rPr lang="tr-TR" sz="2000">
                <a:solidFill>
                  <a:srgbClr val="0000FF"/>
                </a:solidFill>
              </a:rPr>
              <a:t>Depreme uygun olmayan </a:t>
            </a:r>
            <a:r>
              <a:rPr lang="tr-TR" sz="2000" b="1" u="sng">
                <a:solidFill>
                  <a:srgbClr val="0000FF"/>
                </a:solidFill>
              </a:rPr>
              <a:t>mimari tasarım</a:t>
            </a:r>
            <a:r>
              <a:rPr lang="tr-TR" sz="2000">
                <a:solidFill>
                  <a:srgbClr val="0000FF"/>
                </a:solidFill>
              </a:rPr>
              <a:t> ve depreme uygun olmayan veya </a:t>
            </a:r>
            <a:r>
              <a:rPr lang="tr-TR" sz="2000" b="1" u="sng">
                <a:solidFill>
                  <a:srgbClr val="0000FF"/>
                </a:solidFill>
              </a:rPr>
              <a:t>zayıflıklar içeren taşıyıcı sistemler </a:t>
            </a:r>
            <a:r>
              <a:rPr lang="tr-TR" sz="1800" b="1" i="1" u="sng"/>
              <a:t>(</a:t>
            </a:r>
            <a:r>
              <a:rPr lang="tr-TR" sz="1800" i="1"/>
              <a:t>Düzensizlik, yetersiz yanal rijitlik, yumuşak kat, kısa kolon vs</a:t>
            </a:r>
            <a:r>
              <a:rPr lang="tr-TR" sz="1800" b="1" i="1"/>
              <a:t>)</a:t>
            </a:r>
            <a:r>
              <a:rPr lang="tr-TR" sz="1800" i="1"/>
              <a:t>.</a:t>
            </a:r>
          </a:p>
          <a:p>
            <a:pPr marL="914400" lvl="1" indent="-457200">
              <a:buFont typeface="Wingdings" pitchFamily="2" charset="2"/>
              <a:buAutoNum type="arabicPeriod"/>
            </a:pPr>
            <a:r>
              <a:rPr lang="tr-TR" sz="2000"/>
              <a:t>Donatı detayının yetersiz veya hatalı olması </a:t>
            </a:r>
            <a:r>
              <a:rPr lang="tr-TR" sz="2000" i="1"/>
              <a:t>(Yetersiz kenetlenme, Yetersiz bindirme boyu, Yetersiz sargı donatısı)</a:t>
            </a:r>
            <a:endParaRPr lang="tr-TR" sz="2000"/>
          </a:p>
          <a:p>
            <a:pPr marL="914400" lvl="1" indent="-457200">
              <a:buFont typeface="Wingdings" pitchFamily="2" charset="2"/>
              <a:buAutoNum type="arabicPeriod"/>
            </a:pPr>
            <a:r>
              <a:rPr lang="tr-TR" sz="2000"/>
              <a:t>Yapım hataları (</a:t>
            </a:r>
            <a:r>
              <a:rPr lang="tr-TR" sz="1800" i="1"/>
              <a:t>Beton kalitesi düşük, Projeye uyulmuyor</a:t>
            </a:r>
            <a:r>
              <a:rPr lang="tr-TR" sz="2000"/>
              <a:t>).</a:t>
            </a:r>
          </a:p>
          <a:p>
            <a:pPr marL="457200" indent="-457200">
              <a:buFont typeface="Wingdings" pitchFamily="2" charset="2"/>
              <a:buNone/>
            </a:pPr>
            <a:r>
              <a:rPr lang="tr-TR" sz="2000"/>
              <a:t>Son Marmara depreminde bu üç nedene bir önemli neden daha eklenmiştir: Zeminden kaynaklanan sorunlar. Bilindiği gibi özellikle Adapazarı'nda sıvılaşma nedeniyle bazı binalarda önemli oturmalar, dönmeler ve göçmeler olmuştur. </a:t>
            </a:r>
          </a:p>
          <a:p>
            <a:pPr marL="457200" indent="-457200">
              <a:buFont typeface="Wingdings" pitchFamily="2" charset="2"/>
              <a:buNone/>
            </a:pPr>
            <a:endParaRPr lang="tr-TR" sz="2000"/>
          </a:p>
          <a:p>
            <a:pPr marL="457200" indent="-457200" algn="ctr">
              <a:buFont typeface="Wingdings" pitchFamily="2" charset="2"/>
              <a:buNone/>
            </a:pPr>
            <a:r>
              <a:rPr lang="en-AU" sz="2000" b="1" i="1" u="sng">
                <a:solidFill>
                  <a:srgbClr val="FF3300"/>
                </a:solidFill>
              </a:rPr>
              <a:t>1983 ten bu yana, ülkemizdeki hasarın  en az %95’inin bu nedenlerden kaynaklandığı defalarca söylendi. </a:t>
            </a:r>
            <a:endParaRPr lang="tr-TR" sz="2000" b="1" i="1" u="sng">
              <a:solidFill>
                <a:srgbClr val="FF3300"/>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A922F378-322F-47D2-836F-CE5C35541DF1}" type="slidenum">
              <a:rPr lang="tr-TR"/>
              <a:pPr/>
              <a:t>57</a:t>
            </a:fld>
            <a:r>
              <a:rPr lang="tr-TR"/>
              <a:t>/114</a:t>
            </a:r>
          </a:p>
        </p:txBody>
      </p:sp>
      <p:sp>
        <p:nvSpPr>
          <p:cNvPr id="583682" name="Rectangle 2"/>
          <p:cNvSpPr>
            <a:spLocks noGrp="1" noChangeArrowheads="1"/>
          </p:cNvSpPr>
          <p:nvPr>
            <p:ph type="title"/>
          </p:nvPr>
        </p:nvSpPr>
        <p:spPr>
          <a:solidFill>
            <a:schemeClr val="accent1"/>
          </a:solidFill>
        </p:spPr>
        <p:txBody>
          <a:bodyPr/>
          <a:lstStyle/>
          <a:p>
            <a:r>
              <a:rPr lang="tr-TR"/>
              <a:t>İdeal Taşıyıcı Sistem (1/2)</a:t>
            </a:r>
          </a:p>
        </p:txBody>
      </p:sp>
      <p:sp>
        <p:nvSpPr>
          <p:cNvPr id="583683" name="Rectangle 3"/>
          <p:cNvSpPr>
            <a:spLocks noGrp="1" noChangeArrowheads="1"/>
          </p:cNvSpPr>
          <p:nvPr>
            <p:ph type="body" idx="1"/>
          </p:nvPr>
        </p:nvSpPr>
        <p:spPr/>
        <p:txBody>
          <a:bodyPr/>
          <a:lstStyle/>
          <a:p>
            <a:pPr marL="457200" indent="-457200">
              <a:buFont typeface="Wingdings" pitchFamily="2" charset="2"/>
              <a:buNone/>
            </a:pPr>
            <a:r>
              <a:rPr lang="tr-TR">
                <a:solidFill>
                  <a:srgbClr val="0000FF"/>
                </a:solidFill>
              </a:rPr>
              <a:t>PLANDA:</a:t>
            </a:r>
          </a:p>
          <a:p>
            <a:pPr marL="1295400" lvl="2" indent="-381000">
              <a:buFont typeface="Wingdings" pitchFamily="2" charset="2"/>
              <a:buAutoNum type="arabicPeriod"/>
            </a:pPr>
            <a:r>
              <a:rPr lang="tr-TR"/>
              <a:t>Basit ve düzenli plan geometrileri tercih edilmelidir.</a:t>
            </a:r>
          </a:p>
          <a:p>
            <a:pPr marL="1295400" lvl="2" indent="-381000">
              <a:buFont typeface="Wingdings" pitchFamily="2" charset="2"/>
              <a:buAutoNum type="arabicPeriod"/>
            </a:pPr>
            <a:r>
              <a:rPr lang="tr-TR"/>
              <a:t>Olabildiğince simetrik plan geometrileri tercih edilmelidir.</a:t>
            </a:r>
          </a:p>
          <a:p>
            <a:pPr marL="457200" indent="-457200">
              <a:buFont typeface="Wingdings" pitchFamily="2" charset="2"/>
              <a:buNone/>
            </a:pPr>
            <a:r>
              <a:rPr lang="tr-TR">
                <a:solidFill>
                  <a:srgbClr val="0000FF"/>
                </a:solidFill>
              </a:rPr>
              <a:t>YÜKSEKLİK BOYUNCA:</a:t>
            </a:r>
          </a:p>
          <a:p>
            <a:pPr marL="1295400" lvl="2" indent="-381000">
              <a:buFont typeface="Wingdings" pitchFamily="2" charset="2"/>
              <a:buAutoNum type="arabicPeriod"/>
            </a:pPr>
            <a:r>
              <a:rPr lang="tr-TR"/>
              <a:t>Yatay kuvvetlere karşı koyan çerçeveler ve perdeler, ötelenme rijitliği simetrik olacak şekilde yerleştirilmelidir.</a:t>
            </a:r>
          </a:p>
          <a:p>
            <a:pPr marL="1295400" lvl="2" indent="-381000">
              <a:buFont typeface="Wingdings" pitchFamily="2" charset="2"/>
              <a:buAutoNum type="arabicPeriod"/>
            </a:pPr>
            <a:r>
              <a:rPr lang="tr-TR"/>
              <a:t>Yatay ötelenme rijitliği yükseklik boyunca </a:t>
            </a:r>
            <a:r>
              <a:rPr lang="tr-TR" b="1">
                <a:solidFill>
                  <a:srgbClr val="0000FF"/>
                </a:solidFill>
                <a:effectLst>
                  <a:outerShdw blurRad="38100" dist="38100" dir="2700000" algn="tl">
                    <a:srgbClr val="C0C0C0"/>
                  </a:outerShdw>
                </a:effectLst>
              </a:rPr>
              <a:t>ani </a:t>
            </a:r>
            <a:r>
              <a:rPr lang="tr-TR"/>
              <a:t>değişiklikler göstermemelidir.</a:t>
            </a:r>
          </a:p>
          <a:p>
            <a:pPr marL="457200" indent="-457200"/>
            <a:r>
              <a:rPr lang="tr-TR"/>
              <a:t>İki asal yönde, düşey taşıyıcılar sürekli bir temel sistemi ile birbirine bağlanmalıdır. Bir bölümü kaya, bir bölümü toprak üzerinde olan temellerden kaçınılmalıdır. </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Veri Yer Tutucusu"/>
          <p:cNvSpPr>
            <a:spLocks noGrp="1"/>
          </p:cNvSpPr>
          <p:nvPr>
            <p:ph type="dt" sz="half" idx="10"/>
          </p:nvPr>
        </p:nvSpPr>
        <p:spPr/>
        <p:txBody>
          <a:bodyPr/>
          <a:lstStyle/>
          <a:p>
            <a:r>
              <a:rPr lang="tr-TR"/>
              <a:t>10.10.2008</a:t>
            </a:r>
          </a:p>
        </p:txBody>
      </p:sp>
      <p:sp>
        <p:nvSpPr>
          <p:cNvPr id="6" name="4 Altbilgi Yer Tutucusu"/>
          <p:cNvSpPr>
            <a:spLocks noGrp="1"/>
          </p:cNvSpPr>
          <p:nvPr>
            <p:ph type="ftr" sz="quarter" idx="11"/>
          </p:nvPr>
        </p:nvSpPr>
        <p:spPr/>
        <p:txBody>
          <a:bodyPr/>
          <a:lstStyle/>
          <a:p>
            <a:r>
              <a:rPr lang="tr-TR"/>
              <a:t>DR. MUSTAFA KUTANİS SAÜ İNŞ.MÜH. BÖLÜMÜ</a:t>
            </a:r>
          </a:p>
        </p:txBody>
      </p:sp>
      <p:sp>
        <p:nvSpPr>
          <p:cNvPr id="7" name="5 Slayt Numarası Yer Tutucusu"/>
          <p:cNvSpPr>
            <a:spLocks noGrp="1"/>
          </p:cNvSpPr>
          <p:nvPr>
            <p:ph type="sldNum" sz="quarter" idx="12"/>
          </p:nvPr>
        </p:nvSpPr>
        <p:spPr/>
        <p:txBody>
          <a:bodyPr/>
          <a:lstStyle/>
          <a:p>
            <a:r>
              <a:rPr lang="tr-TR"/>
              <a:t>SLIDE </a:t>
            </a:r>
            <a:fld id="{CB9A4B5E-B5E2-482A-83FA-8E6FBDFB85E3}" type="slidenum">
              <a:rPr lang="tr-TR"/>
              <a:pPr/>
              <a:t>58</a:t>
            </a:fld>
            <a:r>
              <a:rPr lang="tr-TR"/>
              <a:t>/114</a:t>
            </a:r>
          </a:p>
        </p:txBody>
      </p:sp>
      <p:pic>
        <p:nvPicPr>
          <p:cNvPr id="648196" name="Picture 4" descr="sekil_16"/>
          <p:cNvPicPr>
            <a:picLocks noChangeAspect="1" noChangeArrowheads="1"/>
          </p:cNvPicPr>
          <p:nvPr/>
        </p:nvPicPr>
        <p:blipFill>
          <a:blip r:embed="rId2" cstate="print"/>
          <a:srcRect/>
          <a:stretch>
            <a:fillRect/>
          </a:stretch>
        </p:blipFill>
        <p:spPr bwMode="auto">
          <a:xfrm>
            <a:off x="1101725" y="3397250"/>
            <a:ext cx="7315200" cy="3063875"/>
          </a:xfrm>
          <a:prstGeom prst="rect">
            <a:avLst/>
          </a:prstGeom>
          <a:noFill/>
          <a:ln w="9525">
            <a:noFill/>
            <a:miter lim="800000"/>
            <a:headEnd/>
            <a:tailEnd/>
          </a:ln>
        </p:spPr>
      </p:pic>
      <p:sp>
        <p:nvSpPr>
          <p:cNvPr id="648194" name="Rectangle 2"/>
          <p:cNvSpPr>
            <a:spLocks noGrp="1" noChangeArrowheads="1"/>
          </p:cNvSpPr>
          <p:nvPr>
            <p:ph type="title"/>
          </p:nvPr>
        </p:nvSpPr>
        <p:spPr>
          <a:solidFill>
            <a:schemeClr val="accent1"/>
          </a:solidFill>
        </p:spPr>
        <p:txBody>
          <a:bodyPr/>
          <a:lstStyle/>
          <a:p>
            <a:r>
              <a:rPr lang="tr-TR"/>
              <a:t>İdeal Taşıyıcı Sistem (2/2)</a:t>
            </a:r>
          </a:p>
        </p:txBody>
      </p:sp>
      <p:sp>
        <p:nvSpPr>
          <p:cNvPr id="648195" name="Rectangle 3"/>
          <p:cNvSpPr>
            <a:spLocks noGrp="1" noChangeArrowheads="1"/>
          </p:cNvSpPr>
          <p:nvPr>
            <p:ph type="body" idx="1"/>
          </p:nvPr>
        </p:nvSpPr>
        <p:spPr/>
        <p:txBody>
          <a:bodyPr/>
          <a:lstStyle/>
          <a:p>
            <a:pPr>
              <a:buFont typeface="Wingdings" pitchFamily="2" charset="2"/>
              <a:buNone/>
            </a:pPr>
            <a:r>
              <a:rPr lang="tr-TR"/>
              <a:t>Simetrik olmalı. Çünkü :</a:t>
            </a:r>
          </a:p>
          <a:p>
            <a:r>
              <a:rPr lang="tr-TR"/>
              <a:t>Yapıda simetri olmaması burulma momentlerinin oluşmasına neden olur. Burulma momentleri, özellikle çevre kolonlarına </a:t>
            </a:r>
            <a:r>
              <a:rPr lang="tr-TR" b="1">
                <a:solidFill>
                  <a:srgbClr val="FF3300"/>
                </a:solidFill>
                <a:effectLst>
                  <a:outerShdw blurRad="38100" dist="38100" dir="2700000" algn="tl">
                    <a:srgbClr val="C0C0C0"/>
                  </a:outerShdw>
                </a:effectLst>
              </a:rPr>
              <a:t>ek kesme kuvvetleri</a:t>
            </a:r>
            <a:r>
              <a:rPr lang="tr-TR"/>
              <a:t> getirir. Simetrinin bozulması Şekil (a)'da gösterildiği gibi taşıyıcı sistemden kaynaklanabileceği gibi, hesapta dikkate alınmayan dolgu duvarlardan da kaynaklanabilir. </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17109B88-A41C-47A8-8BF3-79F8D26473C8}" type="slidenum">
              <a:rPr lang="tr-TR"/>
              <a:pPr/>
              <a:t>59</a:t>
            </a:fld>
            <a:r>
              <a:rPr lang="tr-TR"/>
              <a:t>/114</a:t>
            </a:r>
          </a:p>
        </p:txBody>
      </p:sp>
      <p:sp>
        <p:nvSpPr>
          <p:cNvPr id="738306" name="Rectangle 2"/>
          <p:cNvSpPr>
            <a:spLocks noGrp="1" noChangeArrowheads="1"/>
          </p:cNvSpPr>
          <p:nvPr>
            <p:ph type="title"/>
          </p:nvPr>
        </p:nvSpPr>
        <p:spPr>
          <a:solidFill>
            <a:schemeClr val="accent1"/>
          </a:solidFill>
        </p:spPr>
        <p:txBody>
          <a:bodyPr/>
          <a:lstStyle/>
          <a:p>
            <a:r>
              <a:rPr lang="tr-TR" noProof="1">
                <a:solidFill>
                  <a:schemeClr val="tx1"/>
                </a:solidFill>
                <a:latin typeface="Tahoma" charset="0"/>
              </a:rPr>
              <a:t>Sistem Hataları</a:t>
            </a:r>
          </a:p>
        </p:txBody>
      </p:sp>
      <p:sp>
        <p:nvSpPr>
          <p:cNvPr id="738307" name="Rectangle 3"/>
          <p:cNvSpPr>
            <a:spLocks noGrp="1" noChangeArrowheads="1"/>
          </p:cNvSpPr>
          <p:nvPr>
            <p:ph type="body" idx="1"/>
          </p:nvPr>
        </p:nvSpPr>
        <p:spPr/>
        <p:txBody>
          <a:bodyPr/>
          <a:lstStyle/>
          <a:p>
            <a:r>
              <a:rPr lang="tr-TR" sz="2000">
                <a:latin typeface="Arial" charset="0"/>
              </a:rPr>
              <a:t>Planda ve düşeyde simetri bozukluğu</a:t>
            </a:r>
          </a:p>
          <a:p>
            <a:r>
              <a:rPr lang="tr-TR" sz="2000">
                <a:latin typeface="Arial" charset="0"/>
              </a:rPr>
              <a:t>Yetersiz yanal rijitlik</a:t>
            </a:r>
          </a:p>
          <a:p>
            <a:r>
              <a:rPr lang="tr-TR" sz="2000">
                <a:latin typeface="Arial" charset="0"/>
              </a:rPr>
              <a:t>Yetersiz burulma rijitliği</a:t>
            </a:r>
          </a:p>
          <a:p>
            <a:r>
              <a:rPr lang="tr-TR" sz="2000"/>
              <a:t>Düzensiz kütle dağılımı</a:t>
            </a:r>
            <a:endParaRPr lang="tr-TR" sz="2000">
              <a:latin typeface="Arial" charset="0"/>
            </a:endParaRPr>
          </a:p>
          <a:p>
            <a:r>
              <a:rPr lang="tr-TR" sz="2000">
                <a:latin typeface="Arial" charset="0"/>
              </a:rPr>
              <a:t>Yükseklik boyunca ani rijitlik ve dayanım değişikliği</a:t>
            </a:r>
          </a:p>
          <a:p>
            <a:r>
              <a:rPr lang="tr-TR" sz="2000">
                <a:latin typeface="Arial" charset="0"/>
              </a:rPr>
              <a:t>Yumuşak kat</a:t>
            </a:r>
          </a:p>
          <a:p>
            <a:r>
              <a:rPr lang="tr-TR" sz="2000">
                <a:latin typeface="Arial" charset="0"/>
              </a:rPr>
              <a:t>Yükseklik boyunca kat alanında büyük değişme</a:t>
            </a:r>
          </a:p>
          <a:p>
            <a:r>
              <a:rPr lang="tr-TR" sz="2000"/>
              <a:t>Çerçevenin  sürekliliği</a:t>
            </a:r>
          </a:p>
          <a:p>
            <a:r>
              <a:rPr lang="tr-TR" sz="2000">
                <a:latin typeface="Arial" charset="0"/>
              </a:rPr>
              <a:t>Çerçeve elemanlarında süreksizlik</a:t>
            </a:r>
          </a:p>
          <a:p>
            <a:r>
              <a:rPr lang="tr-TR" sz="2000"/>
              <a:t>Taşıyıcı eleman süreksizliği</a:t>
            </a:r>
          </a:p>
          <a:p>
            <a:r>
              <a:rPr lang="tr-TR" sz="2000">
                <a:latin typeface="Arial" charset="0"/>
              </a:rPr>
              <a:t>Kuvvetli kiriş - zayıf kolon</a:t>
            </a:r>
          </a:p>
          <a:p>
            <a:r>
              <a:rPr lang="tr-TR" sz="2000">
                <a:latin typeface="Arial" charset="0"/>
              </a:rPr>
              <a:t>Kısa kolon oluşumu</a:t>
            </a:r>
          </a:p>
          <a:p>
            <a:r>
              <a:rPr lang="tr-TR" sz="2000">
                <a:latin typeface="Arial" charset="0"/>
              </a:rPr>
              <a:t>Büyük kanatlı bina sistemi seçimi</a:t>
            </a:r>
          </a:p>
          <a:p>
            <a:r>
              <a:rPr lang="tr-TR" sz="2000">
                <a:latin typeface="Arial" charset="0"/>
              </a:rPr>
              <a:t>Bitişik nizam yapım (yetersiz derz)</a:t>
            </a:r>
            <a:endParaRPr lang="tr-TR" sz="200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Veri Yer Tutucusu"/>
          <p:cNvSpPr>
            <a:spLocks noGrp="1"/>
          </p:cNvSpPr>
          <p:nvPr>
            <p:ph type="dt" sz="half" idx="10"/>
          </p:nvPr>
        </p:nvSpPr>
        <p:spPr/>
        <p:txBody>
          <a:bodyPr/>
          <a:lstStyle/>
          <a:p>
            <a:r>
              <a:rPr lang="tr-TR"/>
              <a:t>10.10.2008</a:t>
            </a:r>
          </a:p>
        </p:txBody>
      </p:sp>
      <p:sp>
        <p:nvSpPr>
          <p:cNvPr id="6" name="5 Altbilgi Yer Tutucusu"/>
          <p:cNvSpPr>
            <a:spLocks noGrp="1"/>
          </p:cNvSpPr>
          <p:nvPr>
            <p:ph type="ftr" sz="quarter" idx="11"/>
          </p:nvPr>
        </p:nvSpPr>
        <p:spPr/>
        <p:txBody>
          <a:bodyPr/>
          <a:lstStyle/>
          <a:p>
            <a:r>
              <a:rPr lang="tr-TR"/>
              <a:t>DR. MUSTAFA KUTANİS SAÜ İNŞ.MÜH. BÖLÜMÜ</a:t>
            </a:r>
          </a:p>
        </p:txBody>
      </p:sp>
      <p:sp>
        <p:nvSpPr>
          <p:cNvPr id="7" name="6 Slayt Numarası Yer Tutucusu"/>
          <p:cNvSpPr>
            <a:spLocks noGrp="1"/>
          </p:cNvSpPr>
          <p:nvPr>
            <p:ph type="sldNum" sz="quarter" idx="12"/>
          </p:nvPr>
        </p:nvSpPr>
        <p:spPr/>
        <p:txBody>
          <a:bodyPr/>
          <a:lstStyle/>
          <a:p>
            <a:r>
              <a:rPr lang="tr-TR"/>
              <a:t>SLIDE </a:t>
            </a:r>
            <a:fld id="{939F2265-C246-44C7-A8C5-CD987073B1EC}" type="slidenum">
              <a:rPr lang="tr-TR"/>
              <a:pPr/>
              <a:t>6</a:t>
            </a:fld>
            <a:r>
              <a:rPr lang="tr-TR"/>
              <a:t>/114</a:t>
            </a:r>
          </a:p>
        </p:txBody>
      </p:sp>
      <p:sp>
        <p:nvSpPr>
          <p:cNvPr id="754690" name="Rectangle 2"/>
          <p:cNvSpPr>
            <a:spLocks noGrp="1" noChangeArrowheads="1"/>
          </p:cNvSpPr>
          <p:nvPr>
            <p:ph type="title"/>
          </p:nvPr>
        </p:nvSpPr>
        <p:spPr>
          <a:solidFill>
            <a:schemeClr val="accent1"/>
          </a:solidFill>
        </p:spPr>
        <p:txBody>
          <a:bodyPr/>
          <a:lstStyle/>
          <a:p>
            <a:r>
              <a:rPr lang="tr-TR"/>
              <a:t>ŞARTNAME - </a:t>
            </a:r>
            <a:r>
              <a:rPr lang="tr-TR">
                <a:solidFill>
                  <a:srgbClr val="0000FF"/>
                </a:solidFill>
              </a:rPr>
              <a:t>CODES</a:t>
            </a:r>
          </a:p>
        </p:txBody>
      </p:sp>
      <p:sp>
        <p:nvSpPr>
          <p:cNvPr id="754691" name="Rectangle 3"/>
          <p:cNvSpPr>
            <a:spLocks noGrp="1" noChangeArrowheads="1"/>
          </p:cNvSpPr>
          <p:nvPr>
            <p:ph type="body" idx="4294967295"/>
          </p:nvPr>
        </p:nvSpPr>
        <p:spPr>
          <a:xfrm>
            <a:off x="328613" y="908050"/>
            <a:ext cx="5438775" cy="5434013"/>
          </a:xfrm>
        </p:spPr>
        <p:txBody>
          <a:bodyPr/>
          <a:lstStyle/>
          <a:p>
            <a:pPr>
              <a:buFont typeface="Wingdings" pitchFamily="2" charset="2"/>
              <a:buNone/>
            </a:pPr>
            <a:r>
              <a:rPr lang="tr-TR"/>
              <a:t>Neden? </a:t>
            </a:r>
          </a:p>
          <a:p>
            <a:pPr>
              <a:buFont typeface="Wingdings" pitchFamily="2" charset="2"/>
              <a:buNone/>
            </a:pPr>
            <a:r>
              <a:rPr lang="tr-TR"/>
              <a:t>Hardy Cross: “Aptalları ve Madrabazları Dışlamak için”</a:t>
            </a:r>
          </a:p>
          <a:p>
            <a:pPr>
              <a:buFont typeface="Wingdings" pitchFamily="2" charset="2"/>
              <a:buNone/>
            </a:pPr>
            <a:r>
              <a:rPr lang="tr-TR">
                <a:solidFill>
                  <a:srgbClr val="0000FF"/>
                </a:solidFill>
              </a:rPr>
              <a:t>Why?</a:t>
            </a:r>
          </a:p>
          <a:p>
            <a:pPr>
              <a:buFont typeface="Wingdings" pitchFamily="2" charset="2"/>
              <a:buNone/>
            </a:pPr>
            <a:r>
              <a:rPr lang="tr-TR">
                <a:solidFill>
                  <a:srgbClr val="0000FF"/>
                </a:solidFill>
              </a:rPr>
              <a:t>“To keep out the fools and the rascals.”</a:t>
            </a:r>
          </a:p>
          <a:p>
            <a:pPr>
              <a:buFont typeface="Wingdings" pitchFamily="2" charset="2"/>
              <a:buNone/>
            </a:pPr>
            <a:r>
              <a:rPr lang="tr-TR"/>
              <a:t>Hardy Cross çok büyük bir insandı. Bu büyük adam ne demiş:</a:t>
            </a:r>
          </a:p>
          <a:p>
            <a:pPr>
              <a:buFont typeface="Wingdings" pitchFamily="2" charset="2"/>
              <a:buNone/>
            </a:pPr>
            <a:r>
              <a:rPr lang="tr-TR"/>
              <a:t> “</a:t>
            </a:r>
            <a:r>
              <a:rPr lang="tr-TR" b="1">
                <a:solidFill>
                  <a:srgbClr val="3333FF"/>
                </a:solidFill>
              </a:rPr>
              <a:t>Analizden sayısal sonuçlar elde edilir. Cahil mühendisler </a:t>
            </a:r>
            <a:r>
              <a:rPr lang="tr-TR" b="1">
                <a:solidFill>
                  <a:srgbClr val="FF3300"/>
                </a:solidFill>
              </a:rPr>
              <a:t>yapılan varsayımları unutarak</a:t>
            </a:r>
            <a:r>
              <a:rPr lang="tr-TR" b="1">
                <a:solidFill>
                  <a:srgbClr val="3333FF"/>
                </a:solidFill>
              </a:rPr>
              <a:t> çıkan sayıları </a:t>
            </a:r>
            <a:r>
              <a:rPr lang="tr-TR" b="1">
                <a:solidFill>
                  <a:schemeClr val="accent2"/>
                </a:solidFill>
              </a:rPr>
              <a:t>gerçek sanıp</a:t>
            </a:r>
            <a:r>
              <a:rPr lang="tr-TR" b="1">
                <a:solidFill>
                  <a:srgbClr val="3333FF"/>
                </a:solidFill>
              </a:rPr>
              <a:t> bunların </a:t>
            </a:r>
            <a:r>
              <a:rPr lang="tr-TR" b="1">
                <a:solidFill>
                  <a:schemeClr val="accent2"/>
                </a:solidFill>
              </a:rPr>
              <a:t>problemin çözümü olduğuna</a:t>
            </a:r>
            <a:r>
              <a:rPr lang="tr-TR" b="1">
                <a:solidFill>
                  <a:srgbClr val="3333FF"/>
                </a:solidFill>
              </a:rPr>
              <a:t> inanırlar”.</a:t>
            </a:r>
            <a:endParaRPr lang="tr-TR"/>
          </a:p>
        </p:txBody>
      </p:sp>
      <p:pic>
        <p:nvPicPr>
          <p:cNvPr id="754692" name="Picture 4" descr="cross"/>
          <p:cNvPicPr>
            <a:picLocks noChangeAspect="1" noChangeArrowheads="1"/>
          </p:cNvPicPr>
          <p:nvPr>
            <p:ph sz="half" idx="1"/>
          </p:nvPr>
        </p:nvPicPr>
        <p:blipFill>
          <a:blip r:embed="rId2" cstate="print"/>
          <a:srcRect/>
          <a:stretch>
            <a:fillRect/>
          </a:stretch>
        </p:blipFill>
        <p:spPr>
          <a:xfrm>
            <a:off x="5824538" y="792163"/>
            <a:ext cx="3030537" cy="4076700"/>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54691">
                                            <p:txEl>
                                              <p:pRg st="4" end="4"/>
                                            </p:txEl>
                                          </p:spTgt>
                                        </p:tgtEl>
                                        <p:attrNameLst>
                                          <p:attrName>style.visibility</p:attrName>
                                        </p:attrNameLst>
                                      </p:cBhvr>
                                      <p:to>
                                        <p:strVal val="visible"/>
                                      </p:to>
                                    </p:set>
                                    <p:animEffect transition="in" filter="strips(downLeft)">
                                      <p:cBhvr>
                                        <p:cTn id="7" dur="500"/>
                                        <p:tgtEl>
                                          <p:spTgt spid="754691">
                                            <p:txEl>
                                              <p:pRg st="4" end="4"/>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754691">
                                            <p:txEl>
                                              <p:pRg st="5" end="5"/>
                                            </p:txEl>
                                          </p:spTgt>
                                        </p:tgtEl>
                                        <p:attrNameLst>
                                          <p:attrName>style.visibility</p:attrName>
                                        </p:attrNameLst>
                                      </p:cBhvr>
                                      <p:to>
                                        <p:strVal val="visible"/>
                                      </p:to>
                                    </p:set>
                                    <p:animEffect transition="in" filter="strips(downLeft)">
                                      <p:cBhvr>
                                        <p:cTn id="10" dur="500"/>
                                        <p:tgtEl>
                                          <p:spTgt spid="7546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D4567680-8270-4362-8D2B-534EF9397C9C}" type="slidenum">
              <a:rPr lang="tr-TR"/>
              <a:pPr/>
              <a:t>60</a:t>
            </a:fld>
            <a:r>
              <a:rPr lang="tr-TR"/>
              <a:t>/114</a:t>
            </a:r>
          </a:p>
        </p:txBody>
      </p:sp>
      <p:sp>
        <p:nvSpPr>
          <p:cNvPr id="644098" name="Rectangle 2"/>
          <p:cNvSpPr>
            <a:spLocks noGrp="1" noChangeArrowheads="1"/>
          </p:cNvSpPr>
          <p:nvPr>
            <p:ph type="title"/>
          </p:nvPr>
        </p:nvSpPr>
        <p:spPr>
          <a:solidFill>
            <a:schemeClr val="accent1"/>
          </a:solidFill>
        </p:spPr>
        <p:txBody>
          <a:bodyPr/>
          <a:lstStyle/>
          <a:p>
            <a:r>
              <a:rPr lang="tr-TR"/>
              <a:t>Yönetmelik - Düzensizlikler</a:t>
            </a:r>
          </a:p>
        </p:txBody>
      </p:sp>
      <p:sp>
        <p:nvSpPr>
          <p:cNvPr id="644099" name="Rectangle 3"/>
          <p:cNvSpPr>
            <a:spLocks noGrp="1" noChangeArrowheads="1"/>
          </p:cNvSpPr>
          <p:nvPr>
            <p:ph type="body" idx="1"/>
          </p:nvPr>
        </p:nvSpPr>
        <p:spPr/>
        <p:txBody>
          <a:bodyPr/>
          <a:lstStyle/>
          <a:p>
            <a:pPr>
              <a:buFont typeface="Wingdings" pitchFamily="2" charset="2"/>
              <a:buNone/>
            </a:pPr>
            <a:r>
              <a:rPr lang="tr-TR"/>
              <a:t>1.	PLANDA</a:t>
            </a:r>
          </a:p>
          <a:p>
            <a:pPr>
              <a:buFont typeface="Wingdings" pitchFamily="2" charset="2"/>
              <a:buNone/>
            </a:pPr>
            <a:r>
              <a:rPr lang="tr-TR"/>
              <a:t>2.	DÜŞEYDE</a:t>
            </a:r>
          </a:p>
          <a:p>
            <a:pPr>
              <a:buFont typeface="Wingdings" pitchFamily="2" charset="2"/>
              <a:buNone/>
            </a:pPr>
            <a:endParaRPr lang="tr-TR"/>
          </a:p>
          <a:p>
            <a:pPr>
              <a:buFont typeface="Wingdings" pitchFamily="2" charset="2"/>
              <a:buNone/>
            </a:pPr>
            <a:r>
              <a:rPr lang="tr-TR"/>
              <a:t>1.	PLANDA:</a:t>
            </a:r>
          </a:p>
          <a:p>
            <a:pPr lvl="1"/>
            <a:r>
              <a:rPr lang="tr-TR"/>
              <a:t>A1 Burulma Düzensizliği</a:t>
            </a:r>
          </a:p>
          <a:p>
            <a:pPr lvl="1"/>
            <a:r>
              <a:rPr lang="tr-TR"/>
              <a:t>A2 Döşeme Süreksizlikleri</a:t>
            </a:r>
          </a:p>
          <a:p>
            <a:pPr lvl="1"/>
            <a:r>
              <a:rPr lang="tr-TR"/>
              <a:t>A3 Planda Çıkıntılar Bulunması</a:t>
            </a:r>
          </a:p>
          <a:p>
            <a:r>
              <a:rPr lang="tr-TR"/>
              <a:t>2.	DÜŞEYDE:</a:t>
            </a:r>
          </a:p>
          <a:p>
            <a:pPr lvl="1"/>
            <a:r>
              <a:rPr lang="tr-TR"/>
              <a:t>B1 Komşu Katlar Arası Dayanım Düzensizliği (Zayıf Kat)</a:t>
            </a:r>
          </a:p>
          <a:p>
            <a:pPr lvl="1"/>
            <a:r>
              <a:rPr lang="tr-TR"/>
              <a:t>B2 Komşu Katlar Arası Rijitlik Düzensizliği (Yumuşak Kat)</a:t>
            </a:r>
          </a:p>
          <a:p>
            <a:pPr lvl="1"/>
            <a:r>
              <a:rPr lang="tr-TR"/>
              <a:t>B3 Taşıyıcı Sistemin Düşey Elemanlarının Süreksizliği</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2 Veri Yer Tutucusu"/>
          <p:cNvSpPr>
            <a:spLocks noGrp="1"/>
          </p:cNvSpPr>
          <p:nvPr>
            <p:ph type="dt" sz="half" idx="10"/>
          </p:nvPr>
        </p:nvSpPr>
        <p:spPr/>
        <p:txBody>
          <a:bodyPr/>
          <a:lstStyle/>
          <a:p>
            <a:r>
              <a:rPr lang="tr-TR"/>
              <a:t>10.10.2008</a:t>
            </a:r>
          </a:p>
        </p:txBody>
      </p:sp>
      <p:sp>
        <p:nvSpPr>
          <p:cNvPr id="70" name="3 Altbilgi Yer Tutucusu"/>
          <p:cNvSpPr>
            <a:spLocks noGrp="1"/>
          </p:cNvSpPr>
          <p:nvPr>
            <p:ph type="ftr" sz="quarter" idx="11"/>
          </p:nvPr>
        </p:nvSpPr>
        <p:spPr/>
        <p:txBody>
          <a:bodyPr/>
          <a:lstStyle/>
          <a:p>
            <a:r>
              <a:rPr lang="tr-TR"/>
              <a:t>DR. MUSTAFA KUTANİS SAÜ İNŞ.MÜH. BÖLÜMÜ</a:t>
            </a:r>
          </a:p>
        </p:txBody>
      </p:sp>
      <p:sp>
        <p:nvSpPr>
          <p:cNvPr id="71" name="4 Slayt Numarası Yer Tutucusu"/>
          <p:cNvSpPr>
            <a:spLocks noGrp="1"/>
          </p:cNvSpPr>
          <p:nvPr>
            <p:ph type="sldNum" sz="quarter" idx="12"/>
          </p:nvPr>
        </p:nvSpPr>
        <p:spPr/>
        <p:txBody>
          <a:bodyPr/>
          <a:lstStyle/>
          <a:p>
            <a:r>
              <a:rPr lang="tr-TR"/>
              <a:t>SLIDE </a:t>
            </a:r>
            <a:fld id="{8813354C-22A9-49FA-B0AF-EA5F6243E5A4}" type="slidenum">
              <a:rPr lang="tr-TR"/>
              <a:pPr/>
              <a:t>61</a:t>
            </a:fld>
            <a:r>
              <a:rPr lang="tr-TR"/>
              <a:t>/114</a:t>
            </a:r>
          </a:p>
        </p:txBody>
      </p:sp>
      <p:sp>
        <p:nvSpPr>
          <p:cNvPr id="500739" name="Rectangle 3"/>
          <p:cNvSpPr>
            <a:spLocks noGrp="1" noChangeArrowheads="1"/>
          </p:cNvSpPr>
          <p:nvPr>
            <p:ph type="title"/>
          </p:nvPr>
        </p:nvSpPr>
        <p:spPr>
          <a:xfrm>
            <a:off x="685800" y="228600"/>
            <a:ext cx="7772400" cy="457200"/>
          </a:xfrm>
          <a:solidFill>
            <a:schemeClr val="accent1"/>
          </a:solidFill>
        </p:spPr>
        <p:txBody>
          <a:bodyPr/>
          <a:lstStyle/>
          <a:p>
            <a:r>
              <a:rPr lang="tr-TR" sz="2400" noProof="1"/>
              <a:t>Eksantrisite</a:t>
            </a:r>
            <a:r>
              <a:rPr lang="tr-TR" sz="2400"/>
              <a:t>- Dışmerkezlik (1/2)</a:t>
            </a:r>
            <a:endParaRPr lang="en-US" sz="2400"/>
          </a:p>
        </p:txBody>
      </p:sp>
      <p:sp>
        <p:nvSpPr>
          <p:cNvPr id="500760" name="Text Box 24"/>
          <p:cNvSpPr txBox="1">
            <a:spLocks noChangeArrowheads="1"/>
          </p:cNvSpPr>
          <p:nvPr/>
        </p:nvSpPr>
        <p:spPr bwMode="auto">
          <a:xfrm>
            <a:off x="465138" y="3810000"/>
            <a:ext cx="2606675" cy="1190625"/>
          </a:xfrm>
          <a:prstGeom prst="rect">
            <a:avLst/>
          </a:prstGeom>
          <a:noFill/>
          <a:ln w="9525">
            <a:noFill/>
            <a:miter lim="800000"/>
            <a:headEnd/>
            <a:tailEnd/>
          </a:ln>
          <a:effectLst/>
        </p:spPr>
        <p:txBody>
          <a:bodyPr>
            <a:spAutoFit/>
          </a:bodyPr>
          <a:lstStyle/>
          <a:p>
            <a:pPr>
              <a:spcBef>
                <a:spcPct val="50000"/>
              </a:spcBef>
            </a:pPr>
            <a:r>
              <a:rPr lang="tr-TR" b="0">
                <a:latin typeface="Times New Roman" pitchFamily="18" charset="0"/>
              </a:rPr>
              <a:t>Deprem kuvveti kat döşemesi seviyesinde kütle merkezine etkidiği </a:t>
            </a:r>
            <a:r>
              <a:rPr lang="tr-TR" b="0">
                <a:solidFill>
                  <a:srgbClr val="0000FF"/>
                </a:solidFill>
                <a:latin typeface="Times New Roman" pitchFamily="18" charset="0"/>
              </a:rPr>
              <a:t>kabül</a:t>
            </a:r>
            <a:r>
              <a:rPr lang="tr-TR" b="0">
                <a:latin typeface="Times New Roman" pitchFamily="18" charset="0"/>
              </a:rPr>
              <a:t> edilir.</a:t>
            </a:r>
            <a:endParaRPr lang="en-US" b="0">
              <a:latin typeface="Times New Roman" pitchFamily="18" charset="0"/>
            </a:endParaRPr>
          </a:p>
        </p:txBody>
      </p:sp>
      <p:sp>
        <p:nvSpPr>
          <p:cNvPr id="500761" name="Text Box 25"/>
          <p:cNvSpPr txBox="1">
            <a:spLocks noChangeArrowheads="1"/>
          </p:cNvSpPr>
          <p:nvPr/>
        </p:nvSpPr>
        <p:spPr bwMode="auto">
          <a:xfrm>
            <a:off x="6499225" y="3287713"/>
            <a:ext cx="2247900" cy="1739900"/>
          </a:xfrm>
          <a:prstGeom prst="rect">
            <a:avLst/>
          </a:prstGeom>
          <a:noFill/>
          <a:ln w="9525">
            <a:noFill/>
            <a:miter lim="800000"/>
            <a:headEnd/>
            <a:tailEnd/>
          </a:ln>
          <a:effectLst/>
        </p:spPr>
        <p:txBody>
          <a:bodyPr>
            <a:spAutoFit/>
          </a:bodyPr>
          <a:lstStyle/>
          <a:p>
            <a:pPr algn="r">
              <a:spcBef>
                <a:spcPct val="50000"/>
              </a:spcBef>
            </a:pPr>
            <a:r>
              <a:rPr lang="tr-TR" b="0">
                <a:latin typeface="Times New Roman" pitchFamily="18" charset="0"/>
              </a:rPr>
              <a:t>Taşıyıcı elemanlarda karşı (direnç) tepkiler ürettiren rijitliklerin vektörel anlamda kat seviyesinde </a:t>
            </a:r>
            <a:r>
              <a:rPr lang="tr-TR">
                <a:solidFill>
                  <a:srgbClr val="0000FF"/>
                </a:solidFill>
                <a:latin typeface="Times New Roman" pitchFamily="18" charset="0"/>
              </a:rPr>
              <a:t>etki merkezi.</a:t>
            </a:r>
            <a:endParaRPr lang="en-US">
              <a:solidFill>
                <a:srgbClr val="0000FF"/>
              </a:solidFill>
              <a:latin typeface="Times New Roman" pitchFamily="18" charset="0"/>
            </a:endParaRPr>
          </a:p>
        </p:txBody>
      </p:sp>
      <p:sp>
        <p:nvSpPr>
          <p:cNvPr id="500784" name="Text Box 48"/>
          <p:cNvSpPr txBox="1">
            <a:spLocks noChangeArrowheads="1"/>
          </p:cNvSpPr>
          <p:nvPr/>
        </p:nvSpPr>
        <p:spPr bwMode="auto">
          <a:xfrm>
            <a:off x="2978150" y="841375"/>
            <a:ext cx="5943600" cy="641350"/>
          </a:xfrm>
          <a:prstGeom prst="rect">
            <a:avLst/>
          </a:prstGeom>
          <a:noFill/>
          <a:ln w="9525">
            <a:noFill/>
            <a:miter lim="800000"/>
            <a:headEnd/>
            <a:tailEnd/>
          </a:ln>
          <a:effectLst/>
        </p:spPr>
        <p:txBody>
          <a:bodyPr>
            <a:spAutoFit/>
          </a:bodyPr>
          <a:lstStyle/>
          <a:p>
            <a:pPr eaLnBrk="0" hangingPunct="0"/>
            <a:r>
              <a:rPr lang="tr-TR" b="0">
                <a:latin typeface="Arial Narrow" pitchFamily="34" charset="0"/>
              </a:rPr>
              <a:t>Düşeyde simetri çıkmalarla bozulabilir.</a:t>
            </a:r>
          </a:p>
          <a:p>
            <a:pPr eaLnBrk="0" hangingPunct="0"/>
            <a:r>
              <a:rPr lang="tr-TR" b="0">
                <a:latin typeface="Arial Narrow" pitchFamily="34" charset="0"/>
              </a:rPr>
              <a:t>Düşey simetri bozuk yapılarda kütle merkezleri katlarda değişebilir.</a:t>
            </a:r>
            <a:endParaRPr lang="en-US" b="0">
              <a:latin typeface="Arial Narrow" pitchFamily="34" charset="0"/>
            </a:endParaRPr>
          </a:p>
        </p:txBody>
      </p:sp>
      <p:grpSp>
        <p:nvGrpSpPr>
          <p:cNvPr id="500848" name="Group 112"/>
          <p:cNvGrpSpPr>
            <a:grpSpLocks/>
          </p:cNvGrpSpPr>
          <p:nvPr/>
        </p:nvGrpSpPr>
        <p:grpSpPr bwMode="auto">
          <a:xfrm>
            <a:off x="357188" y="812800"/>
            <a:ext cx="3303587" cy="1946275"/>
            <a:chOff x="827" y="686"/>
            <a:chExt cx="1680" cy="912"/>
          </a:xfrm>
        </p:grpSpPr>
        <p:sp>
          <p:nvSpPr>
            <p:cNvPr id="500765" name="Rectangle 29"/>
            <p:cNvSpPr>
              <a:spLocks noChangeArrowheads="1"/>
            </p:cNvSpPr>
            <p:nvPr/>
          </p:nvSpPr>
          <p:spPr bwMode="auto">
            <a:xfrm>
              <a:off x="1739" y="1406"/>
              <a:ext cx="720" cy="48"/>
            </a:xfrm>
            <a:prstGeom prst="rect">
              <a:avLst/>
            </a:prstGeom>
            <a:solidFill>
              <a:srgbClr val="CCFFFF"/>
            </a:solidFill>
            <a:ln w="9525">
              <a:solidFill>
                <a:schemeClr val="tx1"/>
              </a:solidFill>
              <a:miter lim="800000"/>
              <a:headEnd/>
              <a:tailEnd/>
            </a:ln>
            <a:effectLst/>
          </p:spPr>
          <p:txBody>
            <a:bodyPr wrap="none" anchor="ctr"/>
            <a:lstStyle/>
            <a:p>
              <a:endParaRPr lang="tr-TR"/>
            </a:p>
          </p:txBody>
        </p:sp>
        <p:sp>
          <p:nvSpPr>
            <p:cNvPr id="500766" name="Rectangle 30"/>
            <p:cNvSpPr>
              <a:spLocks noChangeArrowheads="1"/>
            </p:cNvSpPr>
            <p:nvPr/>
          </p:nvSpPr>
          <p:spPr bwMode="auto">
            <a:xfrm>
              <a:off x="1643" y="1262"/>
              <a:ext cx="816" cy="48"/>
            </a:xfrm>
            <a:prstGeom prst="rect">
              <a:avLst/>
            </a:prstGeom>
            <a:solidFill>
              <a:srgbClr val="CCFFFF"/>
            </a:solidFill>
            <a:ln w="9525">
              <a:solidFill>
                <a:schemeClr val="tx1"/>
              </a:solidFill>
              <a:miter lim="800000"/>
              <a:headEnd/>
              <a:tailEnd/>
            </a:ln>
            <a:effectLst/>
          </p:spPr>
          <p:txBody>
            <a:bodyPr wrap="none" anchor="ctr"/>
            <a:lstStyle/>
            <a:p>
              <a:endParaRPr lang="tr-TR"/>
            </a:p>
          </p:txBody>
        </p:sp>
        <p:sp>
          <p:nvSpPr>
            <p:cNvPr id="500767" name="Rectangle 31"/>
            <p:cNvSpPr>
              <a:spLocks noChangeArrowheads="1"/>
            </p:cNvSpPr>
            <p:nvPr/>
          </p:nvSpPr>
          <p:spPr bwMode="auto">
            <a:xfrm>
              <a:off x="1643" y="1118"/>
              <a:ext cx="432" cy="48"/>
            </a:xfrm>
            <a:prstGeom prst="rect">
              <a:avLst/>
            </a:prstGeom>
            <a:solidFill>
              <a:srgbClr val="CCFFFF"/>
            </a:solidFill>
            <a:ln w="9525">
              <a:solidFill>
                <a:schemeClr val="tx1"/>
              </a:solidFill>
              <a:miter lim="800000"/>
              <a:headEnd/>
              <a:tailEnd/>
            </a:ln>
            <a:effectLst/>
          </p:spPr>
          <p:txBody>
            <a:bodyPr wrap="none" anchor="ctr"/>
            <a:lstStyle/>
            <a:p>
              <a:endParaRPr lang="tr-TR"/>
            </a:p>
          </p:txBody>
        </p:sp>
        <p:sp>
          <p:nvSpPr>
            <p:cNvPr id="500768" name="Rectangle 32"/>
            <p:cNvSpPr>
              <a:spLocks noChangeArrowheads="1"/>
            </p:cNvSpPr>
            <p:nvPr/>
          </p:nvSpPr>
          <p:spPr bwMode="auto">
            <a:xfrm>
              <a:off x="1643" y="974"/>
              <a:ext cx="432" cy="48"/>
            </a:xfrm>
            <a:prstGeom prst="rect">
              <a:avLst/>
            </a:prstGeom>
            <a:solidFill>
              <a:srgbClr val="CCFFFF"/>
            </a:solidFill>
            <a:ln w="9525">
              <a:solidFill>
                <a:schemeClr val="tx1"/>
              </a:solidFill>
              <a:miter lim="800000"/>
              <a:headEnd/>
              <a:tailEnd/>
            </a:ln>
            <a:effectLst/>
          </p:spPr>
          <p:txBody>
            <a:bodyPr wrap="none" anchor="ctr"/>
            <a:lstStyle/>
            <a:p>
              <a:endParaRPr lang="tr-TR"/>
            </a:p>
          </p:txBody>
        </p:sp>
        <p:sp>
          <p:nvSpPr>
            <p:cNvPr id="500769" name="Rectangle 33"/>
            <p:cNvSpPr>
              <a:spLocks noChangeArrowheads="1"/>
            </p:cNvSpPr>
            <p:nvPr/>
          </p:nvSpPr>
          <p:spPr bwMode="auto">
            <a:xfrm>
              <a:off x="1643" y="830"/>
              <a:ext cx="432" cy="48"/>
            </a:xfrm>
            <a:prstGeom prst="rect">
              <a:avLst/>
            </a:prstGeom>
            <a:solidFill>
              <a:srgbClr val="CCFFFF"/>
            </a:solidFill>
            <a:ln w="9525">
              <a:solidFill>
                <a:schemeClr val="tx1"/>
              </a:solidFill>
              <a:miter lim="800000"/>
              <a:headEnd/>
              <a:tailEnd/>
            </a:ln>
            <a:effectLst/>
          </p:spPr>
          <p:txBody>
            <a:bodyPr wrap="none" anchor="ctr"/>
            <a:lstStyle/>
            <a:p>
              <a:endParaRPr lang="tr-TR"/>
            </a:p>
          </p:txBody>
        </p:sp>
        <p:sp>
          <p:nvSpPr>
            <p:cNvPr id="500770" name="Rectangle 34"/>
            <p:cNvSpPr>
              <a:spLocks noChangeArrowheads="1"/>
            </p:cNvSpPr>
            <p:nvPr/>
          </p:nvSpPr>
          <p:spPr bwMode="auto">
            <a:xfrm>
              <a:off x="1643" y="686"/>
              <a:ext cx="432" cy="48"/>
            </a:xfrm>
            <a:prstGeom prst="rect">
              <a:avLst/>
            </a:prstGeom>
            <a:solidFill>
              <a:srgbClr val="CCFFFF"/>
            </a:solidFill>
            <a:ln w="9525">
              <a:solidFill>
                <a:schemeClr val="tx1"/>
              </a:solidFill>
              <a:miter lim="800000"/>
              <a:headEnd/>
              <a:tailEnd/>
            </a:ln>
            <a:effectLst/>
          </p:spPr>
          <p:txBody>
            <a:bodyPr wrap="none" anchor="ctr"/>
            <a:lstStyle/>
            <a:p>
              <a:endParaRPr lang="tr-TR"/>
            </a:p>
          </p:txBody>
        </p:sp>
        <p:sp>
          <p:nvSpPr>
            <p:cNvPr id="500771" name="Line 35"/>
            <p:cNvSpPr>
              <a:spLocks noChangeShapeType="1"/>
            </p:cNvSpPr>
            <p:nvPr/>
          </p:nvSpPr>
          <p:spPr bwMode="auto">
            <a:xfrm>
              <a:off x="1643" y="686"/>
              <a:ext cx="0" cy="624"/>
            </a:xfrm>
            <a:prstGeom prst="line">
              <a:avLst/>
            </a:prstGeom>
            <a:noFill/>
            <a:ln w="9525">
              <a:solidFill>
                <a:schemeClr val="tx1"/>
              </a:solidFill>
              <a:round/>
              <a:headEnd/>
              <a:tailEnd/>
            </a:ln>
            <a:effectLst/>
          </p:spPr>
          <p:txBody>
            <a:bodyPr/>
            <a:lstStyle/>
            <a:p>
              <a:endParaRPr lang="tr-TR"/>
            </a:p>
          </p:txBody>
        </p:sp>
        <p:sp>
          <p:nvSpPr>
            <p:cNvPr id="500772" name="Line 36"/>
            <p:cNvSpPr>
              <a:spLocks noChangeShapeType="1"/>
            </p:cNvSpPr>
            <p:nvPr/>
          </p:nvSpPr>
          <p:spPr bwMode="auto">
            <a:xfrm>
              <a:off x="1739" y="1310"/>
              <a:ext cx="0" cy="288"/>
            </a:xfrm>
            <a:prstGeom prst="line">
              <a:avLst/>
            </a:prstGeom>
            <a:noFill/>
            <a:ln w="9525">
              <a:solidFill>
                <a:schemeClr val="tx1"/>
              </a:solidFill>
              <a:round/>
              <a:headEnd/>
              <a:tailEnd/>
            </a:ln>
            <a:effectLst/>
          </p:spPr>
          <p:txBody>
            <a:bodyPr/>
            <a:lstStyle/>
            <a:p>
              <a:endParaRPr lang="tr-TR"/>
            </a:p>
          </p:txBody>
        </p:sp>
        <p:sp>
          <p:nvSpPr>
            <p:cNvPr id="500773" name="Line 37"/>
            <p:cNvSpPr>
              <a:spLocks noChangeShapeType="1"/>
            </p:cNvSpPr>
            <p:nvPr/>
          </p:nvSpPr>
          <p:spPr bwMode="auto">
            <a:xfrm>
              <a:off x="2075" y="686"/>
              <a:ext cx="0" cy="912"/>
            </a:xfrm>
            <a:prstGeom prst="line">
              <a:avLst/>
            </a:prstGeom>
            <a:noFill/>
            <a:ln w="9525">
              <a:solidFill>
                <a:schemeClr val="tx1"/>
              </a:solidFill>
              <a:round/>
              <a:headEnd/>
              <a:tailEnd/>
            </a:ln>
            <a:effectLst/>
          </p:spPr>
          <p:txBody>
            <a:bodyPr/>
            <a:lstStyle/>
            <a:p>
              <a:endParaRPr lang="tr-TR"/>
            </a:p>
          </p:txBody>
        </p:sp>
        <p:sp>
          <p:nvSpPr>
            <p:cNvPr id="500774" name="Line 38"/>
            <p:cNvSpPr>
              <a:spLocks noChangeShapeType="1"/>
            </p:cNvSpPr>
            <p:nvPr/>
          </p:nvSpPr>
          <p:spPr bwMode="auto">
            <a:xfrm>
              <a:off x="1691" y="1598"/>
              <a:ext cx="96" cy="0"/>
            </a:xfrm>
            <a:prstGeom prst="line">
              <a:avLst/>
            </a:prstGeom>
            <a:noFill/>
            <a:ln w="9525">
              <a:solidFill>
                <a:schemeClr val="tx1"/>
              </a:solidFill>
              <a:round/>
              <a:headEnd/>
              <a:tailEnd/>
            </a:ln>
            <a:effectLst/>
          </p:spPr>
          <p:txBody>
            <a:bodyPr/>
            <a:lstStyle/>
            <a:p>
              <a:endParaRPr lang="tr-TR"/>
            </a:p>
          </p:txBody>
        </p:sp>
        <p:sp>
          <p:nvSpPr>
            <p:cNvPr id="500775" name="Line 39"/>
            <p:cNvSpPr>
              <a:spLocks noChangeShapeType="1"/>
            </p:cNvSpPr>
            <p:nvPr/>
          </p:nvSpPr>
          <p:spPr bwMode="auto">
            <a:xfrm>
              <a:off x="2025" y="1598"/>
              <a:ext cx="96" cy="0"/>
            </a:xfrm>
            <a:prstGeom prst="line">
              <a:avLst/>
            </a:prstGeom>
            <a:noFill/>
            <a:ln w="9525">
              <a:solidFill>
                <a:schemeClr val="tx1"/>
              </a:solidFill>
              <a:round/>
              <a:headEnd/>
              <a:tailEnd/>
            </a:ln>
            <a:effectLst/>
          </p:spPr>
          <p:txBody>
            <a:bodyPr/>
            <a:lstStyle/>
            <a:p>
              <a:endParaRPr lang="tr-TR"/>
            </a:p>
          </p:txBody>
        </p:sp>
        <p:sp>
          <p:nvSpPr>
            <p:cNvPr id="500776" name="Line 40"/>
            <p:cNvSpPr>
              <a:spLocks noChangeShapeType="1"/>
            </p:cNvSpPr>
            <p:nvPr/>
          </p:nvSpPr>
          <p:spPr bwMode="auto">
            <a:xfrm>
              <a:off x="2459" y="1262"/>
              <a:ext cx="0" cy="336"/>
            </a:xfrm>
            <a:prstGeom prst="line">
              <a:avLst/>
            </a:prstGeom>
            <a:noFill/>
            <a:ln w="9525">
              <a:solidFill>
                <a:schemeClr val="tx1"/>
              </a:solidFill>
              <a:round/>
              <a:headEnd/>
              <a:tailEnd/>
            </a:ln>
            <a:effectLst/>
          </p:spPr>
          <p:txBody>
            <a:bodyPr/>
            <a:lstStyle/>
            <a:p>
              <a:endParaRPr lang="tr-TR"/>
            </a:p>
          </p:txBody>
        </p:sp>
        <p:sp>
          <p:nvSpPr>
            <p:cNvPr id="500777" name="Line 41"/>
            <p:cNvSpPr>
              <a:spLocks noChangeShapeType="1"/>
            </p:cNvSpPr>
            <p:nvPr/>
          </p:nvSpPr>
          <p:spPr bwMode="auto">
            <a:xfrm>
              <a:off x="2411" y="1598"/>
              <a:ext cx="96" cy="0"/>
            </a:xfrm>
            <a:prstGeom prst="line">
              <a:avLst/>
            </a:prstGeom>
            <a:noFill/>
            <a:ln w="9525">
              <a:solidFill>
                <a:schemeClr val="tx1"/>
              </a:solidFill>
              <a:round/>
              <a:headEnd/>
              <a:tailEnd/>
            </a:ln>
            <a:effectLst/>
          </p:spPr>
          <p:txBody>
            <a:bodyPr/>
            <a:lstStyle/>
            <a:p>
              <a:endParaRPr lang="tr-TR"/>
            </a:p>
          </p:txBody>
        </p:sp>
        <p:sp>
          <p:nvSpPr>
            <p:cNvPr id="500778" name="AutoShape 42"/>
            <p:cNvSpPr>
              <a:spLocks noChangeArrowheads="1"/>
            </p:cNvSpPr>
            <p:nvPr/>
          </p:nvSpPr>
          <p:spPr bwMode="auto">
            <a:xfrm>
              <a:off x="1828" y="686"/>
              <a:ext cx="48" cy="48"/>
            </a:xfrm>
            <a:prstGeom prst="flowChartConnector">
              <a:avLst/>
            </a:prstGeom>
            <a:solidFill>
              <a:srgbClr val="FF0000"/>
            </a:solidFill>
            <a:ln w="9525">
              <a:solidFill>
                <a:schemeClr val="tx1"/>
              </a:solidFill>
              <a:round/>
              <a:headEnd/>
              <a:tailEnd/>
            </a:ln>
            <a:effectLst/>
          </p:spPr>
          <p:txBody>
            <a:bodyPr wrap="none" anchor="ctr"/>
            <a:lstStyle/>
            <a:p>
              <a:endParaRPr lang="tr-TR"/>
            </a:p>
          </p:txBody>
        </p:sp>
        <p:sp>
          <p:nvSpPr>
            <p:cNvPr id="500779" name="AutoShape 43"/>
            <p:cNvSpPr>
              <a:spLocks noChangeArrowheads="1"/>
            </p:cNvSpPr>
            <p:nvPr/>
          </p:nvSpPr>
          <p:spPr bwMode="auto">
            <a:xfrm>
              <a:off x="1835" y="830"/>
              <a:ext cx="48" cy="48"/>
            </a:xfrm>
            <a:prstGeom prst="flowChartConnector">
              <a:avLst/>
            </a:prstGeom>
            <a:solidFill>
              <a:srgbClr val="FF0000"/>
            </a:solidFill>
            <a:ln w="9525">
              <a:solidFill>
                <a:schemeClr val="tx1"/>
              </a:solidFill>
              <a:round/>
              <a:headEnd/>
              <a:tailEnd/>
            </a:ln>
            <a:effectLst/>
          </p:spPr>
          <p:txBody>
            <a:bodyPr wrap="none" anchor="ctr"/>
            <a:lstStyle/>
            <a:p>
              <a:endParaRPr lang="tr-TR"/>
            </a:p>
          </p:txBody>
        </p:sp>
        <p:sp>
          <p:nvSpPr>
            <p:cNvPr id="500780" name="AutoShape 44"/>
            <p:cNvSpPr>
              <a:spLocks noChangeArrowheads="1"/>
            </p:cNvSpPr>
            <p:nvPr/>
          </p:nvSpPr>
          <p:spPr bwMode="auto">
            <a:xfrm>
              <a:off x="1828" y="974"/>
              <a:ext cx="48" cy="48"/>
            </a:xfrm>
            <a:prstGeom prst="flowChartConnector">
              <a:avLst/>
            </a:prstGeom>
            <a:solidFill>
              <a:srgbClr val="FF0000"/>
            </a:solidFill>
            <a:ln w="9525">
              <a:solidFill>
                <a:schemeClr val="tx1"/>
              </a:solidFill>
              <a:round/>
              <a:headEnd/>
              <a:tailEnd/>
            </a:ln>
            <a:effectLst/>
          </p:spPr>
          <p:txBody>
            <a:bodyPr wrap="none" anchor="ctr"/>
            <a:lstStyle/>
            <a:p>
              <a:endParaRPr lang="tr-TR"/>
            </a:p>
          </p:txBody>
        </p:sp>
        <p:sp>
          <p:nvSpPr>
            <p:cNvPr id="500781" name="AutoShape 45"/>
            <p:cNvSpPr>
              <a:spLocks noChangeArrowheads="1"/>
            </p:cNvSpPr>
            <p:nvPr/>
          </p:nvSpPr>
          <p:spPr bwMode="auto">
            <a:xfrm>
              <a:off x="1979" y="1262"/>
              <a:ext cx="48" cy="48"/>
            </a:xfrm>
            <a:prstGeom prst="flowChartConnector">
              <a:avLst/>
            </a:prstGeom>
            <a:solidFill>
              <a:srgbClr val="FF0000"/>
            </a:solidFill>
            <a:ln w="9525">
              <a:solidFill>
                <a:schemeClr val="tx1"/>
              </a:solidFill>
              <a:round/>
              <a:headEnd/>
              <a:tailEnd/>
            </a:ln>
            <a:effectLst/>
          </p:spPr>
          <p:txBody>
            <a:bodyPr wrap="none" anchor="ctr"/>
            <a:lstStyle/>
            <a:p>
              <a:endParaRPr lang="tr-TR"/>
            </a:p>
          </p:txBody>
        </p:sp>
        <p:sp>
          <p:nvSpPr>
            <p:cNvPr id="500782" name="AutoShape 46"/>
            <p:cNvSpPr>
              <a:spLocks noChangeArrowheads="1"/>
            </p:cNvSpPr>
            <p:nvPr/>
          </p:nvSpPr>
          <p:spPr bwMode="auto">
            <a:xfrm>
              <a:off x="1828" y="1118"/>
              <a:ext cx="48" cy="48"/>
            </a:xfrm>
            <a:prstGeom prst="flowChartConnector">
              <a:avLst/>
            </a:prstGeom>
            <a:solidFill>
              <a:srgbClr val="FF0000"/>
            </a:solidFill>
            <a:ln w="9525">
              <a:solidFill>
                <a:schemeClr val="tx1"/>
              </a:solidFill>
              <a:round/>
              <a:headEnd/>
              <a:tailEnd/>
            </a:ln>
            <a:effectLst/>
          </p:spPr>
          <p:txBody>
            <a:bodyPr wrap="none" anchor="ctr"/>
            <a:lstStyle/>
            <a:p>
              <a:endParaRPr lang="tr-TR"/>
            </a:p>
          </p:txBody>
        </p:sp>
        <p:sp>
          <p:nvSpPr>
            <p:cNvPr id="500783" name="AutoShape 47"/>
            <p:cNvSpPr>
              <a:spLocks noChangeArrowheads="1"/>
            </p:cNvSpPr>
            <p:nvPr/>
          </p:nvSpPr>
          <p:spPr bwMode="auto">
            <a:xfrm>
              <a:off x="2023" y="1406"/>
              <a:ext cx="48" cy="48"/>
            </a:xfrm>
            <a:prstGeom prst="flowChartConnector">
              <a:avLst/>
            </a:prstGeom>
            <a:solidFill>
              <a:srgbClr val="FF0000"/>
            </a:solidFill>
            <a:ln w="9525">
              <a:solidFill>
                <a:schemeClr val="tx1"/>
              </a:solidFill>
              <a:round/>
              <a:headEnd/>
              <a:tailEnd/>
            </a:ln>
            <a:effectLst/>
          </p:spPr>
          <p:txBody>
            <a:bodyPr wrap="none" anchor="ctr"/>
            <a:lstStyle/>
            <a:p>
              <a:endParaRPr lang="tr-TR"/>
            </a:p>
          </p:txBody>
        </p:sp>
        <p:grpSp>
          <p:nvGrpSpPr>
            <p:cNvPr id="500785" name="Group 49"/>
            <p:cNvGrpSpPr>
              <a:grpSpLocks/>
            </p:cNvGrpSpPr>
            <p:nvPr/>
          </p:nvGrpSpPr>
          <p:grpSpPr bwMode="auto">
            <a:xfrm>
              <a:off x="827" y="686"/>
              <a:ext cx="478" cy="912"/>
              <a:chOff x="384" y="960"/>
              <a:chExt cx="478" cy="912"/>
            </a:xfrm>
          </p:grpSpPr>
          <p:grpSp>
            <p:nvGrpSpPr>
              <p:cNvPr id="500786" name="Group 50"/>
              <p:cNvGrpSpPr>
                <a:grpSpLocks/>
              </p:cNvGrpSpPr>
              <p:nvPr/>
            </p:nvGrpSpPr>
            <p:grpSpPr bwMode="auto">
              <a:xfrm>
                <a:off x="384" y="960"/>
                <a:ext cx="478" cy="912"/>
                <a:chOff x="384" y="1008"/>
                <a:chExt cx="478" cy="912"/>
              </a:xfrm>
            </p:grpSpPr>
            <p:sp>
              <p:nvSpPr>
                <p:cNvPr id="500787" name="Rectangle 51"/>
                <p:cNvSpPr>
                  <a:spLocks noChangeArrowheads="1"/>
                </p:cNvSpPr>
                <p:nvPr/>
              </p:nvSpPr>
              <p:spPr bwMode="auto">
                <a:xfrm>
                  <a:off x="480" y="1728"/>
                  <a:ext cx="336" cy="48"/>
                </a:xfrm>
                <a:prstGeom prst="rect">
                  <a:avLst/>
                </a:prstGeom>
                <a:solidFill>
                  <a:srgbClr val="CCFFFF"/>
                </a:solidFill>
                <a:ln w="9525">
                  <a:solidFill>
                    <a:schemeClr val="tx1"/>
                  </a:solidFill>
                  <a:miter lim="800000"/>
                  <a:headEnd/>
                  <a:tailEnd/>
                </a:ln>
                <a:effectLst/>
              </p:spPr>
              <p:txBody>
                <a:bodyPr wrap="none" anchor="ctr"/>
                <a:lstStyle/>
                <a:p>
                  <a:endParaRPr lang="tr-TR"/>
                </a:p>
              </p:txBody>
            </p:sp>
            <p:sp>
              <p:nvSpPr>
                <p:cNvPr id="500788" name="Rectangle 52"/>
                <p:cNvSpPr>
                  <a:spLocks noChangeArrowheads="1"/>
                </p:cNvSpPr>
                <p:nvPr/>
              </p:nvSpPr>
              <p:spPr bwMode="auto">
                <a:xfrm>
                  <a:off x="384" y="1584"/>
                  <a:ext cx="432" cy="48"/>
                </a:xfrm>
                <a:prstGeom prst="rect">
                  <a:avLst/>
                </a:prstGeom>
                <a:solidFill>
                  <a:srgbClr val="CCFFFF"/>
                </a:solidFill>
                <a:ln w="9525">
                  <a:solidFill>
                    <a:schemeClr val="tx1"/>
                  </a:solidFill>
                  <a:miter lim="800000"/>
                  <a:headEnd/>
                  <a:tailEnd/>
                </a:ln>
                <a:effectLst/>
              </p:spPr>
              <p:txBody>
                <a:bodyPr wrap="none" anchor="ctr"/>
                <a:lstStyle/>
                <a:p>
                  <a:endParaRPr lang="tr-TR"/>
                </a:p>
              </p:txBody>
            </p:sp>
            <p:sp>
              <p:nvSpPr>
                <p:cNvPr id="500789" name="Rectangle 53"/>
                <p:cNvSpPr>
                  <a:spLocks noChangeArrowheads="1"/>
                </p:cNvSpPr>
                <p:nvPr/>
              </p:nvSpPr>
              <p:spPr bwMode="auto">
                <a:xfrm>
                  <a:off x="384" y="1440"/>
                  <a:ext cx="432" cy="48"/>
                </a:xfrm>
                <a:prstGeom prst="rect">
                  <a:avLst/>
                </a:prstGeom>
                <a:solidFill>
                  <a:srgbClr val="CCFFFF"/>
                </a:solidFill>
                <a:ln w="9525">
                  <a:solidFill>
                    <a:schemeClr val="tx1"/>
                  </a:solidFill>
                  <a:miter lim="800000"/>
                  <a:headEnd/>
                  <a:tailEnd/>
                </a:ln>
                <a:effectLst/>
              </p:spPr>
              <p:txBody>
                <a:bodyPr wrap="none" anchor="ctr"/>
                <a:lstStyle/>
                <a:p>
                  <a:endParaRPr lang="tr-TR"/>
                </a:p>
              </p:txBody>
            </p:sp>
            <p:sp>
              <p:nvSpPr>
                <p:cNvPr id="500790" name="Rectangle 54"/>
                <p:cNvSpPr>
                  <a:spLocks noChangeArrowheads="1"/>
                </p:cNvSpPr>
                <p:nvPr/>
              </p:nvSpPr>
              <p:spPr bwMode="auto">
                <a:xfrm>
                  <a:off x="384" y="1296"/>
                  <a:ext cx="432" cy="48"/>
                </a:xfrm>
                <a:prstGeom prst="rect">
                  <a:avLst/>
                </a:prstGeom>
                <a:solidFill>
                  <a:srgbClr val="CCFFFF"/>
                </a:solidFill>
                <a:ln w="9525">
                  <a:solidFill>
                    <a:schemeClr val="tx1"/>
                  </a:solidFill>
                  <a:miter lim="800000"/>
                  <a:headEnd/>
                  <a:tailEnd/>
                </a:ln>
                <a:effectLst/>
              </p:spPr>
              <p:txBody>
                <a:bodyPr wrap="none" anchor="ctr"/>
                <a:lstStyle/>
                <a:p>
                  <a:endParaRPr lang="tr-TR"/>
                </a:p>
              </p:txBody>
            </p:sp>
            <p:sp>
              <p:nvSpPr>
                <p:cNvPr id="500791" name="Rectangle 55"/>
                <p:cNvSpPr>
                  <a:spLocks noChangeArrowheads="1"/>
                </p:cNvSpPr>
                <p:nvPr/>
              </p:nvSpPr>
              <p:spPr bwMode="auto">
                <a:xfrm>
                  <a:off x="384" y="1152"/>
                  <a:ext cx="432" cy="48"/>
                </a:xfrm>
                <a:prstGeom prst="rect">
                  <a:avLst/>
                </a:prstGeom>
                <a:solidFill>
                  <a:srgbClr val="CCFFFF"/>
                </a:solidFill>
                <a:ln w="9525">
                  <a:solidFill>
                    <a:schemeClr val="tx1"/>
                  </a:solidFill>
                  <a:miter lim="800000"/>
                  <a:headEnd/>
                  <a:tailEnd/>
                </a:ln>
                <a:effectLst/>
              </p:spPr>
              <p:txBody>
                <a:bodyPr wrap="none" anchor="ctr"/>
                <a:lstStyle/>
                <a:p>
                  <a:endParaRPr lang="tr-TR"/>
                </a:p>
              </p:txBody>
            </p:sp>
            <p:sp>
              <p:nvSpPr>
                <p:cNvPr id="500792" name="Rectangle 56"/>
                <p:cNvSpPr>
                  <a:spLocks noChangeArrowheads="1"/>
                </p:cNvSpPr>
                <p:nvPr/>
              </p:nvSpPr>
              <p:spPr bwMode="auto">
                <a:xfrm>
                  <a:off x="384" y="1008"/>
                  <a:ext cx="432" cy="48"/>
                </a:xfrm>
                <a:prstGeom prst="rect">
                  <a:avLst/>
                </a:prstGeom>
                <a:solidFill>
                  <a:srgbClr val="CCFFFF"/>
                </a:solidFill>
                <a:ln w="9525">
                  <a:solidFill>
                    <a:schemeClr val="tx1"/>
                  </a:solidFill>
                  <a:miter lim="800000"/>
                  <a:headEnd/>
                  <a:tailEnd/>
                </a:ln>
                <a:effectLst/>
              </p:spPr>
              <p:txBody>
                <a:bodyPr wrap="none" anchor="ctr"/>
                <a:lstStyle/>
                <a:p>
                  <a:endParaRPr lang="tr-TR"/>
                </a:p>
              </p:txBody>
            </p:sp>
            <p:sp>
              <p:nvSpPr>
                <p:cNvPr id="500793" name="Line 57"/>
                <p:cNvSpPr>
                  <a:spLocks noChangeShapeType="1"/>
                </p:cNvSpPr>
                <p:nvPr/>
              </p:nvSpPr>
              <p:spPr bwMode="auto">
                <a:xfrm>
                  <a:off x="384" y="1008"/>
                  <a:ext cx="0" cy="624"/>
                </a:xfrm>
                <a:prstGeom prst="line">
                  <a:avLst/>
                </a:prstGeom>
                <a:noFill/>
                <a:ln w="9525">
                  <a:solidFill>
                    <a:schemeClr val="tx1"/>
                  </a:solidFill>
                  <a:round/>
                  <a:headEnd/>
                  <a:tailEnd/>
                </a:ln>
                <a:effectLst/>
              </p:spPr>
              <p:txBody>
                <a:bodyPr/>
                <a:lstStyle/>
                <a:p>
                  <a:endParaRPr lang="tr-TR"/>
                </a:p>
              </p:txBody>
            </p:sp>
            <p:sp>
              <p:nvSpPr>
                <p:cNvPr id="500794" name="Line 58"/>
                <p:cNvSpPr>
                  <a:spLocks noChangeShapeType="1"/>
                </p:cNvSpPr>
                <p:nvPr/>
              </p:nvSpPr>
              <p:spPr bwMode="auto">
                <a:xfrm>
                  <a:off x="480" y="1632"/>
                  <a:ext cx="0" cy="288"/>
                </a:xfrm>
                <a:prstGeom prst="line">
                  <a:avLst/>
                </a:prstGeom>
                <a:noFill/>
                <a:ln w="9525">
                  <a:solidFill>
                    <a:schemeClr val="tx1"/>
                  </a:solidFill>
                  <a:round/>
                  <a:headEnd/>
                  <a:tailEnd/>
                </a:ln>
                <a:effectLst/>
              </p:spPr>
              <p:txBody>
                <a:bodyPr/>
                <a:lstStyle/>
                <a:p>
                  <a:endParaRPr lang="tr-TR"/>
                </a:p>
              </p:txBody>
            </p:sp>
            <p:sp>
              <p:nvSpPr>
                <p:cNvPr id="500795" name="Line 59"/>
                <p:cNvSpPr>
                  <a:spLocks noChangeShapeType="1"/>
                </p:cNvSpPr>
                <p:nvPr/>
              </p:nvSpPr>
              <p:spPr bwMode="auto">
                <a:xfrm>
                  <a:off x="816" y="1008"/>
                  <a:ext cx="0" cy="912"/>
                </a:xfrm>
                <a:prstGeom prst="line">
                  <a:avLst/>
                </a:prstGeom>
                <a:noFill/>
                <a:ln w="9525">
                  <a:solidFill>
                    <a:schemeClr val="tx1"/>
                  </a:solidFill>
                  <a:round/>
                  <a:headEnd/>
                  <a:tailEnd/>
                </a:ln>
                <a:effectLst/>
              </p:spPr>
              <p:txBody>
                <a:bodyPr/>
                <a:lstStyle/>
                <a:p>
                  <a:endParaRPr lang="tr-TR"/>
                </a:p>
              </p:txBody>
            </p:sp>
            <p:sp>
              <p:nvSpPr>
                <p:cNvPr id="500796" name="Line 60"/>
                <p:cNvSpPr>
                  <a:spLocks noChangeShapeType="1"/>
                </p:cNvSpPr>
                <p:nvPr/>
              </p:nvSpPr>
              <p:spPr bwMode="auto">
                <a:xfrm>
                  <a:off x="432" y="1920"/>
                  <a:ext cx="96" cy="0"/>
                </a:xfrm>
                <a:prstGeom prst="line">
                  <a:avLst/>
                </a:prstGeom>
                <a:noFill/>
                <a:ln w="9525">
                  <a:solidFill>
                    <a:schemeClr val="tx1"/>
                  </a:solidFill>
                  <a:round/>
                  <a:headEnd/>
                  <a:tailEnd/>
                </a:ln>
                <a:effectLst/>
              </p:spPr>
              <p:txBody>
                <a:bodyPr/>
                <a:lstStyle/>
                <a:p>
                  <a:endParaRPr lang="tr-TR"/>
                </a:p>
              </p:txBody>
            </p:sp>
            <p:sp>
              <p:nvSpPr>
                <p:cNvPr id="500797" name="Line 61"/>
                <p:cNvSpPr>
                  <a:spLocks noChangeShapeType="1"/>
                </p:cNvSpPr>
                <p:nvPr/>
              </p:nvSpPr>
              <p:spPr bwMode="auto">
                <a:xfrm>
                  <a:off x="766" y="1920"/>
                  <a:ext cx="96" cy="0"/>
                </a:xfrm>
                <a:prstGeom prst="line">
                  <a:avLst/>
                </a:prstGeom>
                <a:noFill/>
                <a:ln w="9525">
                  <a:solidFill>
                    <a:schemeClr val="tx1"/>
                  </a:solidFill>
                  <a:round/>
                  <a:headEnd/>
                  <a:tailEnd/>
                </a:ln>
                <a:effectLst/>
              </p:spPr>
              <p:txBody>
                <a:bodyPr/>
                <a:lstStyle/>
                <a:p>
                  <a:endParaRPr lang="tr-TR"/>
                </a:p>
              </p:txBody>
            </p:sp>
          </p:grpSp>
          <p:sp>
            <p:nvSpPr>
              <p:cNvPr id="500798" name="AutoShape 62"/>
              <p:cNvSpPr>
                <a:spLocks noChangeArrowheads="1"/>
              </p:cNvSpPr>
              <p:nvPr/>
            </p:nvSpPr>
            <p:spPr bwMode="auto">
              <a:xfrm>
                <a:off x="624" y="1680"/>
                <a:ext cx="48" cy="48"/>
              </a:xfrm>
              <a:prstGeom prst="flowChartConnector">
                <a:avLst/>
              </a:prstGeom>
              <a:solidFill>
                <a:srgbClr val="FF0000"/>
              </a:solidFill>
              <a:ln w="9525">
                <a:solidFill>
                  <a:schemeClr val="tx1"/>
                </a:solidFill>
                <a:round/>
                <a:headEnd/>
                <a:tailEnd/>
              </a:ln>
              <a:effectLst/>
            </p:spPr>
            <p:txBody>
              <a:bodyPr wrap="none" anchor="ctr"/>
              <a:lstStyle/>
              <a:p>
                <a:endParaRPr lang="tr-TR"/>
              </a:p>
            </p:txBody>
          </p:sp>
          <p:sp>
            <p:nvSpPr>
              <p:cNvPr id="500799" name="AutoShape 63"/>
              <p:cNvSpPr>
                <a:spLocks noChangeArrowheads="1"/>
              </p:cNvSpPr>
              <p:nvPr/>
            </p:nvSpPr>
            <p:spPr bwMode="auto">
              <a:xfrm>
                <a:off x="576" y="1536"/>
                <a:ext cx="48" cy="48"/>
              </a:xfrm>
              <a:prstGeom prst="flowChartConnector">
                <a:avLst/>
              </a:prstGeom>
              <a:solidFill>
                <a:srgbClr val="FF0000"/>
              </a:solidFill>
              <a:ln w="9525">
                <a:solidFill>
                  <a:schemeClr val="tx1"/>
                </a:solidFill>
                <a:round/>
                <a:headEnd/>
                <a:tailEnd/>
              </a:ln>
              <a:effectLst/>
            </p:spPr>
            <p:txBody>
              <a:bodyPr wrap="none" anchor="ctr"/>
              <a:lstStyle/>
              <a:p>
                <a:endParaRPr lang="tr-TR"/>
              </a:p>
            </p:txBody>
          </p:sp>
          <p:sp>
            <p:nvSpPr>
              <p:cNvPr id="500800" name="AutoShape 64"/>
              <p:cNvSpPr>
                <a:spLocks noChangeArrowheads="1"/>
              </p:cNvSpPr>
              <p:nvPr/>
            </p:nvSpPr>
            <p:spPr bwMode="auto">
              <a:xfrm>
                <a:off x="576" y="1392"/>
                <a:ext cx="48" cy="48"/>
              </a:xfrm>
              <a:prstGeom prst="flowChartConnector">
                <a:avLst/>
              </a:prstGeom>
              <a:solidFill>
                <a:srgbClr val="FF0000"/>
              </a:solidFill>
              <a:ln w="9525">
                <a:solidFill>
                  <a:schemeClr val="tx1"/>
                </a:solidFill>
                <a:round/>
                <a:headEnd/>
                <a:tailEnd/>
              </a:ln>
              <a:effectLst/>
            </p:spPr>
            <p:txBody>
              <a:bodyPr wrap="none" anchor="ctr"/>
              <a:lstStyle/>
              <a:p>
                <a:endParaRPr lang="tr-TR"/>
              </a:p>
            </p:txBody>
          </p:sp>
          <p:sp>
            <p:nvSpPr>
              <p:cNvPr id="500801" name="AutoShape 65"/>
              <p:cNvSpPr>
                <a:spLocks noChangeArrowheads="1"/>
              </p:cNvSpPr>
              <p:nvPr/>
            </p:nvSpPr>
            <p:spPr bwMode="auto">
              <a:xfrm>
                <a:off x="576" y="1248"/>
                <a:ext cx="48" cy="48"/>
              </a:xfrm>
              <a:prstGeom prst="flowChartConnector">
                <a:avLst/>
              </a:prstGeom>
              <a:solidFill>
                <a:srgbClr val="FF0000"/>
              </a:solidFill>
              <a:ln w="9525">
                <a:solidFill>
                  <a:schemeClr val="tx1"/>
                </a:solidFill>
                <a:round/>
                <a:headEnd/>
                <a:tailEnd/>
              </a:ln>
              <a:effectLst/>
            </p:spPr>
            <p:txBody>
              <a:bodyPr wrap="none" anchor="ctr"/>
              <a:lstStyle/>
              <a:p>
                <a:endParaRPr lang="tr-TR"/>
              </a:p>
            </p:txBody>
          </p:sp>
          <p:sp>
            <p:nvSpPr>
              <p:cNvPr id="500802" name="AutoShape 66"/>
              <p:cNvSpPr>
                <a:spLocks noChangeArrowheads="1"/>
              </p:cNvSpPr>
              <p:nvPr/>
            </p:nvSpPr>
            <p:spPr bwMode="auto">
              <a:xfrm>
                <a:off x="576" y="1104"/>
                <a:ext cx="48" cy="48"/>
              </a:xfrm>
              <a:prstGeom prst="flowChartConnector">
                <a:avLst/>
              </a:prstGeom>
              <a:solidFill>
                <a:srgbClr val="FF0000"/>
              </a:solidFill>
              <a:ln w="9525">
                <a:solidFill>
                  <a:schemeClr val="tx1"/>
                </a:solidFill>
                <a:round/>
                <a:headEnd/>
                <a:tailEnd/>
              </a:ln>
              <a:effectLst/>
            </p:spPr>
            <p:txBody>
              <a:bodyPr wrap="none" anchor="ctr"/>
              <a:lstStyle/>
              <a:p>
                <a:endParaRPr lang="tr-TR"/>
              </a:p>
            </p:txBody>
          </p:sp>
          <p:sp>
            <p:nvSpPr>
              <p:cNvPr id="500803" name="AutoShape 67"/>
              <p:cNvSpPr>
                <a:spLocks noChangeArrowheads="1"/>
              </p:cNvSpPr>
              <p:nvPr/>
            </p:nvSpPr>
            <p:spPr bwMode="auto">
              <a:xfrm>
                <a:off x="576" y="960"/>
                <a:ext cx="48" cy="48"/>
              </a:xfrm>
              <a:prstGeom prst="flowChartConnector">
                <a:avLst/>
              </a:prstGeom>
              <a:solidFill>
                <a:srgbClr val="FF0000"/>
              </a:solidFill>
              <a:ln w="9525">
                <a:solidFill>
                  <a:schemeClr val="tx1"/>
                </a:solidFill>
                <a:round/>
                <a:headEnd/>
                <a:tailEnd/>
              </a:ln>
              <a:effectLst/>
            </p:spPr>
            <p:txBody>
              <a:bodyPr wrap="none" anchor="ctr"/>
              <a:lstStyle/>
              <a:p>
                <a:endParaRPr lang="tr-TR"/>
              </a:p>
            </p:txBody>
          </p:sp>
        </p:grpSp>
      </p:grpSp>
      <p:sp>
        <p:nvSpPr>
          <p:cNvPr id="500741" name="AutoShape 5"/>
          <p:cNvSpPr>
            <a:spLocks noChangeArrowheads="1"/>
          </p:cNvSpPr>
          <p:nvPr/>
        </p:nvSpPr>
        <p:spPr bwMode="auto">
          <a:xfrm flipV="1">
            <a:off x="4352925" y="2992438"/>
            <a:ext cx="1131888" cy="2151062"/>
          </a:xfrm>
          <a:custGeom>
            <a:avLst/>
            <a:gdLst>
              <a:gd name="G0" fmla="+- 2618 0 0"/>
              <a:gd name="G1" fmla="+- 21600 0 2618"/>
              <a:gd name="G2" fmla="*/ 2618 1 2"/>
              <a:gd name="G3" fmla="+- 21600 0 G2"/>
              <a:gd name="G4" fmla="+/ 2618 21600 2"/>
              <a:gd name="G5" fmla="+/ G1 0 2"/>
              <a:gd name="G6" fmla="*/ 21600 21600 2618"/>
              <a:gd name="G7" fmla="*/ G6 1 2"/>
              <a:gd name="G8" fmla="+- 21600 0 G7"/>
              <a:gd name="G9" fmla="*/ 21600 1 2"/>
              <a:gd name="G10" fmla="+- 2618 0 G9"/>
              <a:gd name="G11" fmla="?: G10 G8 0"/>
              <a:gd name="G12" fmla="?: G10 G7 21600"/>
              <a:gd name="T0" fmla="*/ 20291 w 21600"/>
              <a:gd name="T1" fmla="*/ 10800 h 21600"/>
              <a:gd name="T2" fmla="*/ 10800 w 21600"/>
              <a:gd name="T3" fmla="*/ 21600 h 21600"/>
              <a:gd name="T4" fmla="*/ 1309 w 21600"/>
              <a:gd name="T5" fmla="*/ 10800 h 21600"/>
              <a:gd name="T6" fmla="*/ 10800 w 21600"/>
              <a:gd name="T7" fmla="*/ 0 h 21600"/>
              <a:gd name="T8" fmla="*/ 3109 w 21600"/>
              <a:gd name="T9" fmla="*/ 3109 h 21600"/>
              <a:gd name="T10" fmla="*/ 18491 w 21600"/>
              <a:gd name="T11" fmla="*/ 18491 h 21600"/>
            </a:gdLst>
            <a:ahLst/>
            <a:cxnLst>
              <a:cxn ang="0">
                <a:pos x="T0" y="T1"/>
              </a:cxn>
              <a:cxn ang="0">
                <a:pos x="T2" y="T3"/>
              </a:cxn>
              <a:cxn ang="0">
                <a:pos x="T4" y="T5"/>
              </a:cxn>
              <a:cxn ang="0">
                <a:pos x="T6" y="T7"/>
              </a:cxn>
            </a:cxnLst>
            <a:rect l="T8" t="T9" r="T10" b="T11"/>
            <a:pathLst>
              <a:path w="21600" h="21600">
                <a:moveTo>
                  <a:pt x="0" y="0"/>
                </a:moveTo>
                <a:lnTo>
                  <a:pt x="2618" y="21600"/>
                </a:lnTo>
                <a:lnTo>
                  <a:pt x="18982" y="21600"/>
                </a:lnTo>
                <a:lnTo>
                  <a:pt x="21600" y="0"/>
                </a:lnTo>
                <a:close/>
              </a:path>
            </a:pathLst>
          </a:custGeom>
          <a:solidFill>
            <a:srgbClr val="CCFFFF"/>
          </a:solidFill>
          <a:ln w="9525">
            <a:solidFill>
              <a:schemeClr val="tx1"/>
            </a:solidFill>
            <a:miter lim="800000"/>
            <a:headEnd/>
            <a:tailEnd/>
          </a:ln>
          <a:effectLst/>
        </p:spPr>
        <p:txBody>
          <a:bodyPr wrap="none" anchor="ctr"/>
          <a:lstStyle/>
          <a:p>
            <a:endParaRPr lang="tr-TR"/>
          </a:p>
        </p:txBody>
      </p:sp>
      <p:sp>
        <p:nvSpPr>
          <p:cNvPr id="500742" name="Freeform 6"/>
          <p:cNvSpPr>
            <a:spLocks/>
          </p:cNvSpPr>
          <p:nvPr/>
        </p:nvSpPr>
        <p:spPr bwMode="auto">
          <a:xfrm>
            <a:off x="4019550" y="2992438"/>
            <a:ext cx="436563" cy="131762"/>
          </a:xfrm>
          <a:custGeom>
            <a:avLst/>
            <a:gdLst/>
            <a:ahLst/>
            <a:cxnLst>
              <a:cxn ang="0">
                <a:pos x="152" y="0"/>
              </a:cxn>
              <a:cxn ang="0">
                <a:pos x="0" y="0"/>
              </a:cxn>
            </a:cxnLst>
            <a:rect l="0" t="0" r="r" b="b"/>
            <a:pathLst>
              <a:path w="152" h="1">
                <a:moveTo>
                  <a:pt x="152" y="0"/>
                </a:moveTo>
                <a:lnTo>
                  <a:pt x="0" y="0"/>
                </a:lnTo>
              </a:path>
            </a:pathLst>
          </a:custGeom>
          <a:noFill/>
          <a:ln w="9525" cap="flat" cmpd="sng">
            <a:solidFill>
              <a:schemeClr val="tx1"/>
            </a:solidFill>
            <a:prstDash val="solid"/>
            <a:round/>
            <a:headEnd type="none" w="med" len="med"/>
            <a:tailEnd type="triangle" w="med" len="med"/>
          </a:ln>
          <a:effectLst/>
        </p:spPr>
        <p:txBody>
          <a:bodyPr/>
          <a:lstStyle/>
          <a:p>
            <a:endParaRPr lang="tr-TR"/>
          </a:p>
        </p:txBody>
      </p:sp>
      <p:sp>
        <p:nvSpPr>
          <p:cNvPr id="500743" name="Text Box 7"/>
          <p:cNvSpPr txBox="1">
            <a:spLocks noChangeArrowheads="1"/>
          </p:cNvSpPr>
          <p:nvPr/>
        </p:nvSpPr>
        <p:spPr bwMode="auto">
          <a:xfrm>
            <a:off x="2217738" y="3897313"/>
            <a:ext cx="1255712" cy="457200"/>
          </a:xfrm>
          <a:prstGeom prst="rect">
            <a:avLst/>
          </a:prstGeom>
          <a:noFill/>
          <a:ln w="9525">
            <a:noFill/>
            <a:miter lim="800000"/>
            <a:headEnd/>
            <a:tailEnd/>
          </a:ln>
          <a:effectLst/>
        </p:spPr>
        <p:txBody>
          <a:bodyPr>
            <a:spAutoFit/>
          </a:bodyPr>
          <a:lstStyle/>
          <a:p>
            <a:pPr algn="ctr">
              <a:spcBef>
                <a:spcPct val="50000"/>
              </a:spcBef>
            </a:pPr>
            <a:r>
              <a:rPr lang="tr-TR" sz="2400">
                <a:latin typeface="Times New Roman" pitchFamily="18" charset="0"/>
                <a:sym typeface="Symbol" pitchFamily="18" charset="2"/>
              </a:rPr>
              <a:t></a:t>
            </a:r>
            <a:r>
              <a:rPr lang="tr-TR" sz="2400">
                <a:latin typeface="Times New Roman" pitchFamily="18" charset="0"/>
              </a:rPr>
              <a:t>F</a:t>
            </a:r>
            <a:r>
              <a:rPr lang="tr-TR" sz="2400" baseline="-25000">
                <a:latin typeface="Times New Roman" pitchFamily="18" charset="0"/>
              </a:rPr>
              <a:t>i</a:t>
            </a:r>
            <a:endParaRPr lang="en-US" sz="2400">
              <a:latin typeface="Times New Roman" pitchFamily="18" charset="0"/>
            </a:endParaRPr>
          </a:p>
        </p:txBody>
      </p:sp>
      <p:sp>
        <p:nvSpPr>
          <p:cNvPr id="500744" name="Freeform 8"/>
          <p:cNvSpPr>
            <a:spLocks/>
          </p:cNvSpPr>
          <p:nvPr/>
        </p:nvSpPr>
        <p:spPr bwMode="auto">
          <a:xfrm>
            <a:off x="4037013" y="3530600"/>
            <a:ext cx="434975" cy="131763"/>
          </a:xfrm>
          <a:custGeom>
            <a:avLst/>
            <a:gdLst/>
            <a:ahLst/>
            <a:cxnLst>
              <a:cxn ang="0">
                <a:pos x="152" y="0"/>
              </a:cxn>
              <a:cxn ang="0">
                <a:pos x="0" y="0"/>
              </a:cxn>
            </a:cxnLst>
            <a:rect l="0" t="0" r="r" b="b"/>
            <a:pathLst>
              <a:path w="152" h="1">
                <a:moveTo>
                  <a:pt x="152" y="0"/>
                </a:moveTo>
                <a:lnTo>
                  <a:pt x="0" y="0"/>
                </a:lnTo>
              </a:path>
            </a:pathLst>
          </a:custGeom>
          <a:noFill/>
          <a:ln w="9525" cap="flat" cmpd="sng">
            <a:solidFill>
              <a:schemeClr val="tx1"/>
            </a:solidFill>
            <a:prstDash val="solid"/>
            <a:round/>
            <a:headEnd type="none" w="med" len="med"/>
            <a:tailEnd type="triangle" w="med" len="med"/>
          </a:ln>
          <a:effectLst/>
        </p:spPr>
        <p:txBody>
          <a:bodyPr/>
          <a:lstStyle/>
          <a:p>
            <a:endParaRPr lang="tr-TR"/>
          </a:p>
        </p:txBody>
      </p:sp>
      <p:sp>
        <p:nvSpPr>
          <p:cNvPr id="500745" name="Freeform 9"/>
          <p:cNvSpPr>
            <a:spLocks/>
          </p:cNvSpPr>
          <p:nvPr/>
        </p:nvSpPr>
        <p:spPr bwMode="auto">
          <a:xfrm>
            <a:off x="4037013" y="4068763"/>
            <a:ext cx="434975" cy="131762"/>
          </a:xfrm>
          <a:custGeom>
            <a:avLst/>
            <a:gdLst/>
            <a:ahLst/>
            <a:cxnLst>
              <a:cxn ang="0">
                <a:pos x="152" y="0"/>
              </a:cxn>
              <a:cxn ang="0">
                <a:pos x="0" y="0"/>
              </a:cxn>
            </a:cxnLst>
            <a:rect l="0" t="0" r="r" b="b"/>
            <a:pathLst>
              <a:path w="152" h="1">
                <a:moveTo>
                  <a:pt x="152" y="0"/>
                </a:moveTo>
                <a:lnTo>
                  <a:pt x="0" y="0"/>
                </a:lnTo>
              </a:path>
            </a:pathLst>
          </a:custGeom>
          <a:noFill/>
          <a:ln w="9525" cap="flat" cmpd="sng">
            <a:solidFill>
              <a:schemeClr val="tx1"/>
            </a:solidFill>
            <a:prstDash val="solid"/>
            <a:round/>
            <a:headEnd type="none" w="med" len="med"/>
            <a:tailEnd type="triangle" w="med" len="med"/>
          </a:ln>
          <a:effectLst/>
        </p:spPr>
        <p:txBody>
          <a:bodyPr/>
          <a:lstStyle/>
          <a:p>
            <a:endParaRPr lang="tr-TR"/>
          </a:p>
        </p:txBody>
      </p:sp>
      <p:sp>
        <p:nvSpPr>
          <p:cNvPr id="500746" name="Freeform 10"/>
          <p:cNvSpPr>
            <a:spLocks/>
          </p:cNvSpPr>
          <p:nvPr/>
        </p:nvSpPr>
        <p:spPr bwMode="auto">
          <a:xfrm>
            <a:off x="4037013" y="4606925"/>
            <a:ext cx="434975" cy="130175"/>
          </a:xfrm>
          <a:custGeom>
            <a:avLst/>
            <a:gdLst/>
            <a:ahLst/>
            <a:cxnLst>
              <a:cxn ang="0">
                <a:pos x="152" y="0"/>
              </a:cxn>
              <a:cxn ang="0">
                <a:pos x="0" y="0"/>
              </a:cxn>
            </a:cxnLst>
            <a:rect l="0" t="0" r="r" b="b"/>
            <a:pathLst>
              <a:path w="152" h="1">
                <a:moveTo>
                  <a:pt x="152" y="0"/>
                </a:moveTo>
                <a:lnTo>
                  <a:pt x="0" y="0"/>
                </a:lnTo>
              </a:path>
            </a:pathLst>
          </a:custGeom>
          <a:noFill/>
          <a:ln w="9525" cap="flat" cmpd="sng">
            <a:solidFill>
              <a:schemeClr val="tx1"/>
            </a:solidFill>
            <a:prstDash val="solid"/>
            <a:round/>
            <a:headEnd type="none" w="med" len="med"/>
            <a:tailEnd type="triangle" w="med" len="med"/>
          </a:ln>
          <a:effectLst/>
        </p:spPr>
        <p:txBody>
          <a:bodyPr/>
          <a:lstStyle/>
          <a:p>
            <a:endParaRPr lang="tr-TR"/>
          </a:p>
        </p:txBody>
      </p:sp>
      <p:sp>
        <p:nvSpPr>
          <p:cNvPr id="500747" name="Freeform 11"/>
          <p:cNvSpPr>
            <a:spLocks/>
          </p:cNvSpPr>
          <p:nvPr/>
        </p:nvSpPr>
        <p:spPr bwMode="auto">
          <a:xfrm>
            <a:off x="4037013" y="5143500"/>
            <a:ext cx="434975" cy="131763"/>
          </a:xfrm>
          <a:custGeom>
            <a:avLst/>
            <a:gdLst/>
            <a:ahLst/>
            <a:cxnLst>
              <a:cxn ang="0">
                <a:pos x="152" y="0"/>
              </a:cxn>
              <a:cxn ang="0">
                <a:pos x="0" y="0"/>
              </a:cxn>
            </a:cxnLst>
            <a:rect l="0" t="0" r="r" b="b"/>
            <a:pathLst>
              <a:path w="152" h="1">
                <a:moveTo>
                  <a:pt x="152" y="0"/>
                </a:moveTo>
                <a:lnTo>
                  <a:pt x="0" y="0"/>
                </a:lnTo>
              </a:path>
            </a:pathLst>
          </a:custGeom>
          <a:noFill/>
          <a:ln w="9525" cap="flat" cmpd="sng">
            <a:solidFill>
              <a:schemeClr val="tx1"/>
            </a:solidFill>
            <a:prstDash val="solid"/>
            <a:round/>
            <a:headEnd type="none" w="med" len="med"/>
            <a:tailEnd type="triangle" w="med" len="med"/>
          </a:ln>
          <a:effectLst/>
        </p:spPr>
        <p:txBody>
          <a:bodyPr/>
          <a:lstStyle/>
          <a:p>
            <a:endParaRPr lang="tr-TR"/>
          </a:p>
        </p:txBody>
      </p:sp>
      <p:sp>
        <p:nvSpPr>
          <p:cNvPr id="500749" name="Rectangle 13"/>
          <p:cNvSpPr>
            <a:spLocks noChangeArrowheads="1"/>
          </p:cNvSpPr>
          <p:nvPr/>
        </p:nvSpPr>
        <p:spPr bwMode="auto">
          <a:xfrm>
            <a:off x="4627563" y="3533775"/>
            <a:ext cx="338137" cy="334963"/>
          </a:xfrm>
          <a:prstGeom prst="rect">
            <a:avLst/>
          </a:prstGeom>
          <a:noFill/>
          <a:ln w="9525">
            <a:noFill/>
            <a:miter lim="800000"/>
            <a:headEnd/>
            <a:tailEnd/>
          </a:ln>
          <a:effectLst/>
        </p:spPr>
        <p:txBody>
          <a:bodyPr wrap="none">
            <a:spAutoFit/>
          </a:bodyPr>
          <a:lstStyle/>
          <a:p>
            <a:pPr algn="ctr"/>
            <a:r>
              <a:rPr lang="tr-TR" sz="1600">
                <a:latin typeface="Times New Roman" pitchFamily="18" charset="0"/>
                <a:sym typeface="Symbol" pitchFamily="18" charset="2"/>
              </a:rPr>
              <a:t></a:t>
            </a:r>
            <a:endParaRPr lang="en-US" sz="1600">
              <a:latin typeface="Times New Roman" pitchFamily="18" charset="0"/>
              <a:sym typeface="Symbol" pitchFamily="18" charset="2"/>
            </a:endParaRPr>
          </a:p>
        </p:txBody>
      </p:sp>
      <p:sp>
        <p:nvSpPr>
          <p:cNvPr id="500750" name="Text Box 14"/>
          <p:cNvSpPr txBox="1">
            <a:spLocks noChangeArrowheads="1"/>
          </p:cNvSpPr>
          <p:nvPr/>
        </p:nvSpPr>
        <p:spPr bwMode="auto">
          <a:xfrm>
            <a:off x="4249738" y="3260725"/>
            <a:ext cx="823912" cy="336550"/>
          </a:xfrm>
          <a:prstGeom prst="rect">
            <a:avLst/>
          </a:prstGeom>
          <a:noFill/>
          <a:ln w="9525">
            <a:noFill/>
            <a:miter lim="800000"/>
            <a:headEnd/>
            <a:tailEnd/>
          </a:ln>
          <a:effectLst/>
        </p:spPr>
        <p:txBody>
          <a:bodyPr>
            <a:spAutoFit/>
          </a:bodyPr>
          <a:lstStyle/>
          <a:p>
            <a:pPr algn="r">
              <a:spcBef>
                <a:spcPct val="50000"/>
              </a:spcBef>
            </a:pPr>
            <a:r>
              <a:rPr lang="tr-TR" sz="1600">
                <a:latin typeface="Times New Roman" pitchFamily="18" charset="0"/>
              </a:rPr>
              <a:t>RM</a:t>
            </a:r>
            <a:endParaRPr lang="en-US" sz="1600" baseline="-25000">
              <a:latin typeface="Times New Roman" pitchFamily="18" charset="0"/>
            </a:endParaRPr>
          </a:p>
        </p:txBody>
      </p:sp>
      <p:sp>
        <p:nvSpPr>
          <p:cNvPr id="500751" name="Text Box 15"/>
          <p:cNvSpPr txBox="1">
            <a:spLocks noChangeArrowheads="1"/>
          </p:cNvSpPr>
          <p:nvPr/>
        </p:nvSpPr>
        <p:spPr bwMode="auto">
          <a:xfrm>
            <a:off x="4249738" y="4337050"/>
            <a:ext cx="823912" cy="336550"/>
          </a:xfrm>
          <a:prstGeom prst="rect">
            <a:avLst/>
          </a:prstGeom>
          <a:noFill/>
          <a:ln w="9525">
            <a:noFill/>
            <a:miter lim="800000"/>
            <a:headEnd/>
            <a:tailEnd/>
          </a:ln>
          <a:effectLst/>
        </p:spPr>
        <p:txBody>
          <a:bodyPr>
            <a:spAutoFit/>
          </a:bodyPr>
          <a:lstStyle/>
          <a:p>
            <a:pPr algn="r">
              <a:spcBef>
                <a:spcPct val="50000"/>
              </a:spcBef>
            </a:pPr>
            <a:r>
              <a:rPr lang="tr-TR" sz="1600">
                <a:latin typeface="Times New Roman" pitchFamily="18" charset="0"/>
              </a:rPr>
              <a:t>KM</a:t>
            </a:r>
            <a:endParaRPr lang="en-US" sz="1600" baseline="-25000">
              <a:latin typeface="Times New Roman" pitchFamily="18" charset="0"/>
            </a:endParaRPr>
          </a:p>
        </p:txBody>
      </p:sp>
      <p:sp>
        <p:nvSpPr>
          <p:cNvPr id="500753" name="Text Box 17"/>
          <p:cNvSpPr txBox="1">
            <a:spLocks noChangeArrowheads="1"/>
          </p:cNvSpPr>
          <p:nvPr/>
        </p:nvSpPr>
        <p:spPr bwMode="auto">
          <a:xfrm>
            <a:off x="3632200" y="5143500"/>
            <a:ext cx="823913" cy="398463"/>
          </a:xfrm>
          <a:prstGeom prst="rect">
            <a:avLst/>
          </a:prstGeom>
          <a:noFill/>
          <a:ln w="9525">
            <a:noFill/>
            <a:miter lim="800000"/>
            <a:headEnd/>
            <a:tailEnd/>
          </a:ln>
          <a:effectLst/>
        </p:spPr>
        <p:txBody>
          <a:bodyPr>
            <a:spAutoFit/>
          </a:bodyPr>
          <a:lstStyle/>
          <a:p>
            <a:pPr algn="ctr">
              <a:spcBef>
                <a:spcPct val="50000"/>
              </a:spcBef>
            </a:pPr>
            <a:r>
              <a:rPr lang="tr-TR" sz="2000">
                <a:latin typeface="Times New Roman" pitchFamily="18" charset="0"/>
              </a:rPr>
              <a:t>V</a:t>
            </a:r>
            <a:r>
              <a:rPr lang="tr-TR" sz="2000" baseline="-25000">
                <a:latin typeface="Times New Roman" pitchFamily="18" charset="0"/>
              </a:rPr>
              <a:t>i</a:t>
            </a:r>
            <a:endParaRPr lang="en-US" sz="2000" baseline="-25000">
              <a:latin typeface="Times New Roman" pitchFamily="18" charset="0"/>
            </a:endParaRPr>
          </a:p>
        </p:txBody>
      </p:sp>
      <p:sp>
        <p:nvSpPr>
          <p:cNvPr id="500754" name="Freeform 18"/>
          <p:cNvSpPr>
            <a:spLocks/>
          </p:cNvSpPr>
          <p:nvPr/>
        </p:nvSpPr>
        <p:spPr bwMode="auto">
          <a:xfrm>
            <a:off x="4867275" y="2992438"/>
            <a:ext cx="434975" cy="131762"/>
          </a:xfrm>
          <a:custGeom>
            <a:avLst/>
            <a:gdLst/>
            <a:ahLst/>
            <a:cxnLst>
              <a:cxn ang="0">
                <a:pos x="152" y="0"/>
              </a:cxn>
              <a:cxn ang="0">
                <a:pos x="0" y="0"/>
              </a:cxn>
            </a:cxnLst>
            <a:rect l="0" t="0" r="r" b="b"/>
            <a:pathLst>
              <a:path w="152" h="1">
                <a:moveTo>
                  <a:pt x="152" y="0"/>
                </a:moveTo>
                <a:lnTo>
                  <a:pt x="0" y="0"/>
                </a:lnTo>
              </a:path>
            </a:pathLst>
          </a:custGeom>
          <a:noFill/>
          <a:ln w="9525" cap="flat" cmpd="sng">
            <a:solidFill>
              <a:schemeClr val="tx1"/>
            </a:solidFill>
            <a:prstDash val="solid"/>
            <a:round/>
            <a:headEnd type="none" w="med" len="med"/>
            <a:tailEnd type="triangle" w="med" len="med"/>
          </a:ln>
          <a:effectLst/>
        </p:spPr>
        <p:txBody>
          <a:bodyPr/>
          <a:lstStyle/>
          <a:p>
            <a:endParaRPr lang="tr-TR"/>
          </a:p>
        </p:txBody>
      </p:sp>
      <p:sp>
        <p:nvSpPr>
          <p:cNvPr id="500755" name="Freeform 19"/>
          <p:cNvSpPr>
            <a:spLocks/>
          </p:cNvSpPr>
          <p:nvPr/>
        </p:nvSpPr>
        <p:spPr bwMode="auto">
          <a:xfrm>
            <a:off x="5073650" y="5143500"/>
            <a:ext cx="434975" cy="131763"/>
          </a:xfrm>
          <a:custGeom>
            <a:avLst/>
            <a:gdLst/>
            <a:ahLst/>
            <a:cxnLst>
              <a:cxn ang="0">
                <a:pos x="152" y="0"/>
              </a:cxn>
              <a:cxn ang="0">
                <a:pos x="0" y="0"/>
              </a:cxn>
            </a:cxnLst>
            <a:rect l="0" t="0" r="r" b="b"/>
            <a:pathLst>
              <a:path w="152" h="1">
                <a:moveTo>
                  <a:pt x="152" y="0"/>
                </a:moveTo>
                <a:lnTo>
                  <a:pt x="0" y="0"/>
                </a:lnTo>
              </a:path>
            </a:pathLst>
          </a:custGeom>
          <a:noFill/>
          <a:ln w="9525" cap="flat" cmpd="sng">
            <a:solidFill>
              <a:schemeClr val="tx1"/>
            </a:solidFill>
            <a:prstDash val="solid"/>
            <a:round/>
            <a:headEnd type="none" w="med" len="med"/>
            <a:tailEnd type="triangle" w="med" len="med"/>
          </a:ln>
          <a:effectLst/>
        </p:spPr>
        <p:txBody>
          <a:bodyPr/>
          <a:lstStyle/>
          <a:p>
            <a:endParaRPr lang="tr-TR"/>
          </a:p>
        </p:txBody>
      </p:sp>
      <p:sp>
        <p:nvSpPr>
          <p:cNvPr id="500756" name="Freeform 20"/>
          <p:cNvSpPr>
            <a:spLocks/>
          </p:cNvSpPr>
          <p:nvPr/>
        </p:nvSpPr>
        <p:spPr bwMode="auto">
          <a:xfrm>
            <a:off x="4970463" y="4606925"/>
            <a:ext cx="434975" cy="130175"/>
          </a:xfrm>
          <a:custGeom>
            <a:avLst/>
            <a:gdLst/>
            <a:ahLst/>
            <a:cxnLst>
              <a:cxn ang="0">
                <a:pos x="152" y="0"/>
              </a:cxn>
              <a:cxn ang="0">
                <a:pos x="0" y="0"/>
              </a:cxn>
            </a:cxnLst>
            <a:rect l="0" t="0" r="r" b="b"/>
            <a:pathLst>
              <a:path w="152" h="1">
                <a:moveTo>
                  <a:pt x="152" y="0"/>
                </a:moveTo>
                <a:lnTo>
                  <a:pt x="0" y="0"/>
                </a:lnTo>
              </a:path>
            </a:pathLst>
          </a:custGeom>
          <a:noFill/>
          <a:ln w="9525" cap="flat" cmpd="sng">
            <a:solidFill>
              <a:schemeClr val="tx1"/>
            </a:solidFill>
            <a:prstDash val="solid"/>
            <a:round/>
            <a:headEnd type="none" w="med" len="med"/>
            <a:tailEnd type="triangle" w="med" len="med"/>
          </a:ln>
          <a:effectLst/>
        </p:spPr>
        <p:txBody>
          <a:bodyPr/>
          <a:lstStyle/>
          <a:p>
            <a:endParaRPr lang="tr-TR"/>
          </a:p>
        </p:txBody>
      </p:sp>
      <p:sp>
        <p:nvSpPr>
          <p:cNvPr id="500757" name="Freeform 21"/>
          <p:cNvSpPr>
            <a:spLocks/>
          </p:cNvSpPr>
          <p:nvPr/>
        </p:nvSpPr>
        <p:spPr bwMode="auto">
          <a:xfrm>
            <a:off x="4970463" y="4068763"/>
            <a:ext cx="434975" cy="131762"/>
          </a:xfrm>
          <a:custGeom>
            <a:avLst/>
            <a:gdLst/>
            <a:ahLst/>
            <a:cxnLst>
              <a:cxn ang="0">
                <a:pos x="152" y="0"/>
              </a:cxn>
              <a:cxn ang="0">
                <a:pos x="0" y="0"/>
              </a:cxn>
            </a:cxnLst>
            <a:rect l="0" t="0" r="r" b="b"/>
            <a:pathLst>
              <a:path w="152" h="1">
                <a:moveTo>
                  <a:pt x="152" y="0"/>
                </a:moveTo>
                <a:lnTo>
                  <a:pt x="0" y="0"/>
                </a:lnTo>
              </a:path>
            </a:pathLst>
          </a:custGeom>
          <a:noFill/>
          <a:ln w="9525" cap="flat" cmpd="sng">
            <a:solidFill>
              <a:schemeClr val="tx1"/>
            </a:solidFill>
            <a:prstDash val="solid"/>
            <a:round/>
            <a:headEnd type="none" w="med" len="med"/>
            <a:tailEnd type="triangle" w="med" len="med"/>
          </a:ln>
          <a:effectLst/>
        </p:spPr>
        <p:txBody>
          <a:bodyPr/>
          <a:lstStyle/>
          <a:p>
            <a:endParaRPr lang="tr-TR"/>
          </a:p>
        </p:txBody>
      </p:sp>
      <p:sp>
        <p:nvSpPr>
          <p:cNvPr id="500758" name="Freeform 22"/>
          <p:cNvSpPr>
            <a:spLocks/>
          </p:cNvSpPr>
          <p:nvPr/>
        </p:nvSpPr>
        <p:spPr bwMode="auto">
          <a:xfrm>
            <a:off x="4970463" y="3530600"/>
            <a:ext cx="434975" cy="131763"/>
          </a:xfrm>
          <a:custGeom>
            <a:avLst/>
            <a:gdLst/>
            <a:ahLst/>
            <a:cxnLst>
              <a:cxn ang="0">
                <a:pos x="152" y="0"/>
              </a:cxn>
              <a:cxn ang="0">
                <a:pos x="0" y="0"/>
              </a:cxn>
            </a:cxnLst>
            <a:rect l="0" t="0" r="r" b="b"/>
            <a:pathLst>
              <a:path w="152" h="1">
                <a:moveTo>
                  <a:pt x="152" y="0"/>
                </a:moveTo>
                <a:lnTo>
                  <a:pt x="0" y="0"/>
                </a:lnTo>
              </a:path>
            </a:pathLst>
          </a:custGeom>
          <a:noFill/>
          <a:ln w="9525" cap="flat" cmpd="sng">
            <a:solidFill>
              <a:schemeClr val="tx1"/>
            </a:solidFill>
            <a:prstDash val="solid"/>
            <a:round/>
            <a:headEnd type="none" w="med" len="med"/>
            <a:tailEnd type="triangle" w="med" len="med"/>
          </a:ln>
          <a:effectLst/>
        </p:spPr>
        <p:txBody>
          <a:bodyPr/>
          <a:lstStyle/>
          <a:p>
            <a:endParaRPr lang="tr-TR"/>
          </a:p>
        </p:txBody>
      </p:sp>
      <p:sp>
        <p:nvSpPr>
          <p:cNvPr id="500762" name="Rectangle 26"/>
          <p:cNvSpPr>
            <a:spLocks noChangeArrowheads="1"/>
          </p:cNvSpPr>
          <p:nvPr/>
        </p:nvSpPr>
        <p:spPr bwMode="auto">
          <a:xfrm>
            <a:off x="4694238" y="4017963"/>
            <a:ext cx="339725" cy="336550"/>
          </a:xfrm>
          <a:prstGeom prst="rect">
            <a:avLst/>
          </a:prstGeom>
          <a:noFill/>
          <a:ln w="9525">
            <a:noFill/>
            <a:miter lim="800000"/>
            <a:headEnd/>
            <a:tailEnd/>
          </a:ln>
          <a:effectLst/>
        </p:spPr>
        <p:txBody>
          <a:bodyPr wrap="none">
            <a:spAutoFit/>
          </a:bodyPr>
          <a:lstStyle/>
          <a:p>
            <a:pPr algn="ctr"/>
            <a:r>
              <a:rPr lang="tr-TR" sz="1600">
                <a:latin typeface="Times New Roman" pitchFamily="18" charset="0"/>
                <a:sym typeface="Symbol" pitchFamily="18" charset="2"/>
              </a:rPr>
              <a:t></a:t>
            </a:r>
            <a:endParaRPr lang="en-US" sz="1600">
              <a:latin typeface="Times New Roman" pitchFamily="18" charset="0"/>
              <a:sym typeface="Symbol" pitchFamily="18" charset="2"/>
            </a:endParaRPr>
          </a:p>
        </p:txBody>
      </p:sp>
      <p:grpSp>
        <p:nvGrpSpPr>
          <p:cNvPr id="500853" name="Group 117"/>
          <p:cNvGrpSpPr>
            <a:grpSpLocks/>
          </p:cNvGrpSpPr>
          <p:nvPr/>
        </p:nvGrpSpPr>
        <p:grpSpPr bwMode="auto">
          <a:xfrm>
            <a:off x="3168650" y="4005263"/>
            <a:ext cx="1624013" cy="361950"/>
            <a:chOff x="2028" y="2603"/>
            <a:chExt cx="1023" cy="228"/>
          </a:xfrm>
        </p:grpSpPr>
        <p:sp>
          <p:nvSpPr>
            <p:cNvPr id="500849" name="Line 113"/>
            <p:cNvSpPr>
              <a:spLocks noChangeShapeType="1"/>
            </p:cNvSpPr>
            <p:nvPr/>
          </p:nvSpPr>
          <p:spPr bwMode="auto">
            <a:xfrm>
              <a:off x="2096" y="2725"/>
              <a:ext cx="955" cy="0"/>
            </a:xfrm>
            <a:prstGeom prst="line">
              <a:avLst/>
            </a:prstGeom>
            <a:noFill/>
            <a:ln w="9525">
              <a:solidFill>
                <a:srgbClr val="FF3300"/>
              </a:solidFill>
              <a:round/>
              <a:headEnd/>
              <a:tailEnd type="arrow" w="med" len="med"/>
            </a:ln>
            <a:effectLst/>
          </p:spPr>
          <p:txBody>
            <a:bodyPr/>
            <a:lstStyle/>
            <a:p>
              <a:endParaRPr lang="tr-TR"/>
            </a:p>
          </p:txBody>
        </p:sp>
        <p:sp>
          <p:nvSpPr>
            <p:cNvPr id="500748" name="AutoShape 12"/>
            <p:cNvSpPr>
              <a:spLocks noChangeArrowheads="1"/>
            </p:cNvSpPr>
            <p:nvPr/>
          </p:nvSpPr>
          <p:spPr bwMode="auto">
            <a:xfrm>
              <a:off x="2028" y="2603"/>
              <a:ext cx="519" cy="228"/>
            </a:xfrm>
            <a:prstGeom prst="rightArrow">
              <a:avLst>
                <a:gd name="adj1" fmla="val 50000"/>
                <a:gd name="adj2" fmla="val 56908"/>
              </a:avLst>
            </a:prstGeom>
            <a:solidFill>
              <a:srgbClr val="FFFF99"/>
            </a:solidFill>
            <a:ln w="9525">
              <a:solidFill>
                <a:schemeClr val="tx1"/>
              </a:solidFill>
              <a:miter lim="800000"/>
              <a:headEnd/>
              <a:tailEnd/>
            </a:ln>
            <a:effectLst/>
          </p:spPr>
          <p:txBody>
            <a:bodyPr wrap="none" anchor="ctr"/>
            <a:lstStyle/>
            <a:p>
              <a:endParaRPr lang="tr-TR"/>
            </a:p>
          </p:txBody>
        </p:sp>
      </p:grpSp>
      <p:grpSp>
        <p:nvGrpSpPr>
          <p:cNvPr id="500852" name="Group 116"/>
          <p:cNvGrpSpPr>
            <a:grpSpLocks/>
          </p:cNvGrpSpPr>
          <p:nvPr/>
        </p:nvGrpSpPr>
        <p:grpSpPr bwMode="auto">
          <a:xfrm>
            <a:off x="4905375" y="3497263"/>
            <a:ext cx="1385888" cy="411162"/>
            <a:chOff x="3066" y="2291"/>
            <a:chExt cx="873" cy="259"/>
          </a:xfrm>
        </p:grpSpPr>
        <p:sp>
          <p:nvSpPr>
            <p:cNvPr id="500850" name="Line 114"/>
            <p:cNvSpPr>
              <a:spLocks noChangeShapeType="1"/>
            </p:cNvSpPr>
            <p:nvPr/>
          </p:nvSpPr>
          <p:spPr bwMode="auto">
            <a:xfrm flipH="1" flipV="1">
              <a:off x="3066" y="2420"/>
              <a:ext cx="542" cy="3"/>
            </a:xfrm>
            <a:prstGeom prst="line">
              <a:avLst/>
            </a:prstGeom>
            <a:noFill/>
            <a:ln w="9525">
              <a:solidFill>
                <a:srgbClr val="FF3300"/>
              </a:solidFill>
              <a:round/>
              <a:headEnd/>
              <a:tailEnd type="arrow" w="med" len="med"/>
            </a:ln>
            <a:effectLst/>
          </p:spPr>
          <p:txBody>
            <a:bodyPr/>
            <a:lstStyle/>
            <a:p>
              <a:endParaRPr lang="tr-TR"/>
            </a:p>
          </p:txBody>
        </p:sp>
        <p:sp>
          <p:nvSpPr>
            <p:cNvPr id="500752" name="AutoShape 16"/>
            <p:cNvSpPr>
              <a:spLocks noChangeArrowheads="1"/>
            </p:cNvSpPr>
            <p:nvPr/>
          </p:nvSpPr>
          <p:spPr bwMode="auto">
            <a:xfrm>
              <a:off x="3420" y="2291"/>
              <a:ext cx="519" cy="259"/>
            </a:xfrm>
            <a:prstGeom prst="leftArrow">
              <a:avLst>
                <a:gd name="adj1" fmla="val 50000"/>
                <a:gd name="adj2" fmla="val 50097"/>
              </a:avLst>
            </a:prstGeom>
            <a:solidFill>
              <a:srgbClr val="FFFF99"/>
            </a:solidFill>
            <a:ln w="9525">
              <a:solidFill>
                <a:schemeClr val="tx1"/>
              </a:solidFill>
              <a:miter lim="800000"/>
              <a:headEnd/>
              <a:tailEnd/>
            </a:ln>
            <a:effectLst/>
          </p:spPr>
          <p:txBody>
            <a:bodyPr wrap="none" anchor="ctr"/>
            <a:lstStyle/>
            <a:p>
              <a:endParaRPr lang="tr-TR"/>
            </a:p>
          </p:txBody>
        </p:sp>
      </p:grpSp>
      <p:sp>
        <p:nvSpPr>
          <p:cNvPr id="500854" name="Text Box 118"/>
          <p:cNvSpPr txBox="1">
            <a:spLocks noChangeArrowheads="1"/>
          </p:cNvSpPr>
          <p:nvPr/>
        </p:nvSpPr>
        <p:spPr bwMode="auto">
          <a:xfrm>
            <a:off x="503238" y="5875338"/>
            <a:ext cx="7977187" cy="366712"/>
          </a:xfrm>
          <a:prstGeom prst="rect">
            <a:avLst/>
          </a:prstGeom>
          <a:solidFill>
            <a:srgbClr val="FFFFCC"/>
          </a:solidFill>
          <a:ln w="9525">
            <a:noFill/>
            <a:miter lim="800000"/>
            <a:headEnd/>
            <a:tailEnd/>
          </a:ln>
          <a:effectLst/>
        </p:spPr>
        <p:txBody>
          <a:bodyPr>
            <a:spAutoFit/>
          </a:bodyPr>
          <a:lstStyle/>
          <a:p>
            <a:pPr algn="ctr">
              <a:spcBef>
                <a:spcPct val="50000"/>
              </a:spcBef>
            </a:pPr>
            <a:r>
              <a:rPr lang="tr-TR" i="1"/>
              <a:t>Ayrıntılı bilgi için bkz: E., Atımtay, B/A Sistemlerin Tasarımı, Sf. 557</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Veri Yer Tutucusu"/>
          <p:cNvSpPr>
            <a:spLocks noGrp="1"/>
          </p:cNvSpPr>
          <p:nvPr>
            <p:ph type="dt" sz="half" idx="10"/>
          </p:nvPr>
        </p:nvSpPr>
        <p:spPr/>
        <p:txBody>
          <a:bodyPr/>
          <a:lstStyle/>
          <a:p>
            <a:r>
              <a:rPr lang="tr-TR"/>
              <a:t>10.10.2008</a:t>
            </a:r>
          </a:p>
        </p:txBody>
      </p:sp>
      <p:sp>
        <p:nvSpPr>
          <p:cNvPr id="7" name="3 Altbilgi Yer Tutucusu"/>
          <p:cNvSpPr>
            <a:spLocks noGrp="1"/>
          </p:cNvSpPr>
          <p:nvPr>
            <p:ph type="ftr" sz="quarter" idx="11"/>
          </p:nvPr>
        </p:nvSpPr>
        <p:spPr/>
        <p:txBody>
          <a:bodyPr/>
          <a:lstStyle/>
          <a:p>
            <a:r>
              <a:rPr lang="tr-TR"/>
              <a:t>DR. MUSTAFA KUTANİS SAÜ İNŞ.MÜH. BÖLÜMÜ</a:t>
            </a:r>
          </a:p>
        </p:txBody>
      </p:sp>
      <p:sp>
        <p:nvSpPr>
          <p:cNvPr id="8" name="4 Slayt Numarası Yer Tutucusu"/>
          <p:cNvSpPr>
            <a:spLocks noGrp="1"/>
          </p:cNvSpPr>
          <p:nvPr>
            <p:ph type="sldNum" sz="quarter" idx="12"/>
          </p:nvPr>
        </p:nvSpPr>
        <p:spPr/>
        <p:txBody>
          <a:bodyPr/>
          <a:lstStyle/>
          <a:p>
            <a:r>
              <a:rPr lang="tr-TR"/>
              <a:t>SLIDE </a:t>
            </a:r>
            <a:fld id="{E17EECD0-07CA-42FD-980B-F2B18696AB1D}" type="slidenum">
              <a:rPr lang="tr-TR"/>
              <a:pPr/>
              <a:t>62</a:t>
            </a:fld>
            <a:r>
              <a:rPr lang="tr-TR"/>
              <a:t>/114</a:t>
            </a:r>
          </a:p>
        </p:txBody>
      </p:sp>
      <p:pic>
        <p:nvPicPr>
          <p:cNvPr id="599045" name="Picture 5"/>
          <p:cNvPicPr>
            <a:picLocks noChangeAspect="1" noChangeArrowheads="1"/>
          </p:cNvPicPr>
          <p:nvPr/>
        </p:nvPicPr>
        <p:blipFill>
          <a:blip r:embed="rId3" cstate="print"/>
          <a:srcRect/>
          <a:stretch>
            <a:fillRect/>
          </a:stretch>
        </p:blipFill>
        <p:spPr bwMode="auto">
          <a:xfrm>
            <a:off x="233363" y="841375"/>
            <a:ext cx="4400550" cy="3133725"/>
          </a:xfrm>
          <a:prstGeom prst="rect">
            <a:avLst/>
          </a:prstGeom>
          <a:noFill/>
          <a:ln w="9525">
            <a:noFill/>
            <a:miter lim="800000"/>
            <a:headEnd/>
            <a:tailEnd/>
          </a:ln>
          <a:effectLst/>
        </p:spPr>
      </p:pic>
      <p:sp>
        <p:nvSpPr>
          <p:cNvPr id="599044" name="Rectangle 4"/>
          <p:cNvSpPr>
            <a:spLocks noGrp="1" noChangeArrowheads="1"/>
          </p:cNvSpPr>
          <p:nvPr>
            <p:ph type="title"/>
          </p:nvPr>
        </p:nvSpPr>
        <p:spPr>
          <a:solidFill>
            <a:schemeClr val="accent1"/>
          </a:solidFill>
        </p:spPr>
        <p:txBody>
          <a:bodyPr/>
          <a:lstStyle/>
          <a:p>
            <a:r>
              <a:rPr lang="tr-TR">
                <a:effectLst>
                  <a:outerShdw blurRad="38100" dist="38100" dir="2700000" algn="tl">
                    <a:srgbClr val="FFFFFF"/>
                  </a:outerShdw>
                </a:effectLst>
              </a:rPr>
              <a:t>Eksantrisite- Dışmerkezlik (2/2)</a:t>
            </a:r>
          </a:p>
        </p:txBody>
      </p:sp>
      <p:pic>
        <p:nvPicPr>
          <p:cNvPr id="599046" name="Picture 6"/>
          <p:cNvPicPr>
            <a:picLocks noChangeAspect="1" noChangeArrowheads="1"/>
          </p:cNvPicPr>
          <p:nvPr/>
        </p:nvPicPr>
        <p:blipFill>
          <a:blip r:embed="rId4" cstate="print"/>
          <a:srcRect/>
          <a:stretch>
            <a:fillRect/>
          </a:stretch>
        </p:blipFill>
        <p:spPr bwMode="auto">
          <a:xfrm>
            <a:off x="3963988" y="2990850"/>
            <a:ext cx="4940300" cy="3441700"/>
          </a:xfrm>
          <a:prstGeom prst="rect">
            <a:avLst/>
          </a:prstGeom>
          <a:noFill/>
          <a:ln w="9525">
            <a:noFill/>
            <a:miter lim="800000"/>
            <a:headEnd/>
            <a:tailEnd/>
          </a:ln>
          <a:effectLst/>
        </p:spPr>
      </p:pic>
      <p:sp>
        <p:nvSpPr>
          <p:cNvPr id="599047" name="Text Box 7"/>
          <p:cNvSpPr txBox="1">
            <a:spLocks noChangeArrowheads="1"/>
          </p:cNvSpPr>
          <p:nvPr/>
        </p:nvSpPr>
        <p:spPr bwMode="auto">
          <a:xfrm>
            <a:off x="619125" y="4330700"/>
            <a:ext cx="3186113" cy="641350"/>
          </a:xfrm>
          <a:prstGeom prst="rect">
            <a:avLst/>
          </a:prstGeom>
          <a:solidFill>
            <a:srgbClr val="FFFFCC"/>
          </a:solidFill>
          <a:ln w="9525">
            <a:noFill/>
            <a:miter lim="800000"/>
            <a:headEnd/>
            <a:tailEnd/>
          </a:ln>
          <a:effectLst/>
        </p:spPr>
        <p:txBody>
          <a:bodyPr>
            <a:spAutoFit/>
          </a:bodyPr>
          <a:lstStyle/>
          <a:p>
            <a:pPr algn="ctr"/>
            <a:r>
              <a:rPr lang="tr-TR"/>
              <a:t>Burulmanın Oluşması</a:t>
            </a:r>
          </a:p>
          <a:p>
            <a:endParaRPr lang="tr-T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2 Veri Yer Tutucusu"/>
          <p:cNvSpPr>
            <a:spLocks noGrp="1"/>
          </p:cNvSpPr>
          <p:nvPr>
            <p:ph type="dt" sz="half" idx="10"/>
          </p:nvPr>
        </p:nvSpPr>
        <p:spPr/>
        <p:txBody>
          <a:bodyPr/>
          <a:lstStyle/>
          <a:p>
            <a:r>
              <a:rPr lang="tr-TR"/>
              <a:t>10.10.2008</a:t>
            </a:r>
          </a:p>
        </p:txBody>
      </p:sp>
      <p:sp>
        <p:nvSpPr>
          <p:cNvPr id="6" name="3 Altbilgi Yer Tutucusu"/>
          <p:cNvSpPr>
            <a:spLocks noGrp="1"/>
          </p:cNvSpPr>
          <p:nvPr>
            <p:ph type="ftr" sz="quarter" idx="11"/>
          </p:nvPr>
        </p:nvSpPr>
        <p:spPr/>
        <p:txBody>
          <a:bodyPr/>
          <a:lstStyle/>
          <a:p>
            <a:r>
              <a:rPr lang="tr-TR"/>
              <a:t>DR. MUSTAFA KUTANİS SAÜ İNŞ.MÜH. BÖLÜMÜ</a:t>
            </a:r>
          </a:p>
        </p:txBody>
      </p:sp>
      <p:sp>
        <p:nvSpPr>
          <p:cNvPr id="7" name="4 Slayt Numarası Yer Tutucusu"/>
          <p:cNvSpPr>
            <a:spLocks noGrp="1"/>
          </p:cNvSpPr>
          <p:nvPr>
            <p:ph type="sldNum" sz="quarter" idx="12"/>
          </p:nvPr>
        </p:nvSpPr>
        <p:spPr/>
        <p:txBody>
          <a:bodyPr/>
          <a:lstStyle/>
          <a:p>
            <a:r>
              <a:rPr lang="tr-TR"/>
              <a:t>SLIDE </a:t>
            </a:r>
            <a:fld id="{86A2896C-EBFD-4D24-BEF3-0DCB31178FA4}" type="slidenum">
              <a:rPr lang="tr-TR"/>
              <a:pPr/>
              <a:t>63</a:t>
            </a:fld>
            <a:r>
              <a:rPr lang="tr-TR"/>
              <a:t>/114</a:t>
            </a:r>
          </a:p>
        </p:txBody>
      </p:sp>
      <p:sp>
        <p:nvSpPr>
          <p:cNvPr id="461829" name="Rectangle 5"/>
          <p:cNvSpPr>
            <a:spLocks noGrp="1" noChangeArrowheads="1"/>
          </p:cNvSpPr>
          <p:nvPr>
            <p:ph type="title"/>
          </p:nvPr>
        </p:nvSpPr>
        <p:spPr>
          <a:solidFill>
            <a:schemeClr val="accent1"/>
          </a:solidFill>
        </p:spPr>
        <p:txBody>
          <a:bodyPr/>
          <a:lstStyle/>
          <a:p>
            <a:r>
              <a:rPr lang="tr-TR" sz="2400"/>
              <a:t>Rijitlik ve Kütle Merkezi</a:t>
            </a:r>
            <a:br>
              <a:rPr lang="tr-TR" sz="2400"/>
            </a:br>
            <a:r>
              <a:rPr lang="tr-TR" sz="2400"/>
              <a:t>Deprem Kuvvetinin Planda Etkimesi</a:t>
            </a:r>
            <a:endParaRPr lang="tr-TR" sz="2400" b="0"/>
          </a:p>
        </p:txBody>
      </p:sp>
      <p:pic>
        <p:nvPicPr>
          <p:cNvPr id="461830" name="Picture 6"/>
          <p:cNvPicPr>
            <a:picLocks noChangeAspect="1" noChangeArrowheads="1"/>
          </p:cNvPicPr>
          <p:nvPr/>
        </p:nvPicPr>
        <p:blipFill>
          <a:blip r:embed="rId2" cstate="print"/>
          <a:srcRect/>
          <a:stretch>
            <a:fillRect/>
          </a:stretch>
        </p:blipFill>
        <p:spPr bwMode="auto">
          <a:xfrm>
            <a:off x="388938" y="1427163"/>
            <a:ext cx="8366125" cy="4003675"/>
          </a:xfrm>
          <a:prstGeom prst="rect">
            <a:avLst/>
          </a:prstGeom>
          <a:noFill/>
          <a:ln w="9525">
            <a:noFill/>
            <a:miter lim="800000"/>
            <a:headEnd/>
            <a:tailEnd/>
          </a:ln>
          <a:effectLst/>
        </p:spPr>
      </p:pic>
      <p:sp>
        <p:nvSpPr>
          <p:cNvPr id="461831" name="Text Box 7"/>
          <p:cNvSpPr txBox="1">
            <a:spLocks noChangeArrowheads="1"/>
          </p:cNvSpPr>
          <p:nvPr/>
        </p:nvSpPr>
        <p:spPr bwMode="auto">
          <a:xfrm>
            <a:off x="512763" y="5716588"/>
            <a:ext cx="3927475" cy="366712"/>
          </a:xfrm>
          <a:prstGeom prst="rect">
            <a:avLst/>
          </a:prstGeom>
          <a:noFill/>
          <a:ln w="9525">
            <a:noFill/>
            <a:miter lim="800000"/>
            <a:headEnd/>
            <a:tailEnd/>
          </a:ln>
          <a:effectLst/>
        </p:spPr>
        <p:txBody>
          <a:bodyPr>
            <a:spAutoFit/>
          </a:bodyPr>
          <a:lstStyle/>
          <a:p>
            <a:pPr>
              <a:spcBef>
                <a:spcPct val="50000"/>
              </a:spcBef>
            </a:pPr>
            <a:r>
              <a:rPr lang="tr-TR"/>
              <a:t>Açıklama Celep</a:t>
            </a:r>
            <a:endParaRPr lang="en-US"/>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Veri Yer Tutucusu"/>
          <p:cNvSpPr>
            <a:spLocks noGrp="1"/>
          </p:cNvSpPr>
          <p:nvPr>
            <p:ph type="dt" sz="half" idx="10"/>
          </p:nvPr>
        </p:nvSpPr>
        <p:spPr/>
        <p:txBody>
          <a:bodyPr/>
          <a:lstStyle/>
          <a:p>
            <a:r>
              <a:rPr lang="tr-TR"/>
              <a:t>10.10.2008</a:t>
            </a:r>
          </a:p>
        </p:txBody>
      </p:sp>
      <p:sp>
        <p:nvSpPr>
          <p:cNvPr id="6" name="3 Altbilgi Yer Tutucusu"/>
          <p:cNvSpPr>
            <a:spLocks noGrp="1"/>
          </p:cNvSpPr>
          <p:nvPr>
            <p:ph type="ftr" sz="quarter" idx="11"/>
          </p:nvPr>
        </p:nvSpPr>
        <p:spPr/>
        <p:txBody>
          <a:bodyPr/>
          <a:lstStyle/>
          <a:p>
            <a:r>
              <a:rPr lang="tr-TR"/>
              <a:t>DR. MUSTAFA KUTANİS SAÜ İNŞ.MÜH. BÖLÜMÜ</a:t>
            </a:r>
          </a:p>
        </p:txBody>
      </p:sp>
      <p:sp>
        <p:nvSpPr>
          <p:cNvPr id="7" name="4 Slayt Numarası Yer Tutucusu"/>
          <p:cNvSpPr>
            <a:spLocks noGrp="1"/>
          </p:cNvSpPr>
          <p:nvPr>
            <p:ph type="sldNum" sz="quarter" idx="12"/>
          </p:nvPr>
        </p:nvSpPr>
        <p:spPr/>
        <p:txBody>
          <a:bodyPr/>
          <a:lstStyle/>
          <a:p>
            <a:r>
              <a:rPr lang="tr-TR"/>
              <a:t>SLIDE </a:t>
            </a:r>
            <a:fld id="{0D5FEC42-E939-4F67-B6C8-54AD04F9E26A}" type="slidenum">
              <a:rPr lang="tr-TR"/>
              <a:pPr/>
              <a:t>64</a:t>
            </a:fld>
            <a:r>
              <a:rPr lang="tr-TR"/>
              <a:t>/114</a:t>
            </a:r>
          </a:p>
        </p:txBody>
      </p:sp>
      <p:pic>
        <p:nvPicPr>
          <p:cNvPr id="645122" name="Picture 2"/>
          <p:cNvPicPr>
            <a:picLocks noChangeAspect="1" noChangeArrowheads="1"/>
          </p:cNvPicPr>
          <p:nvPr/>
        </p:nvPicPr>
        <p:blipFill>
          <a:blip r:embed="rId2" cstate="print"/>
          <a:srcRect/>
          <a:stretch>
            <a:fillRect/>
          </a:stretch>
        </p:blipFill>
        <p:spPr bwMode="auto">
          <a:xfrm>
            <a:off x="1871663" y="3344863"/>
            <a:ext cx="5397500" cy="174625"/>
          </a:xfrm>
          <a:prstGeom prst="rect">
            <a:avLst/>
          </a:prstGeom>
          <a:noFill/>
          <a:ln w="9525">
            <a:noFill/>
            <a:miter lim="800000"/>
            <a:headEnd/>
            <a:tailEnd/>
          </a:ln>
          <a:effectLst/>
        </p:spPr>
      </p:pic>
      <p:pic>
        <p:nvPicPr>
          <p:cNvPr id="645124" name="Picture 4"/>
          <p:cNvPicPr>
            <a:picLocks noChangeAspect="1" noChangeArrowheads="1"/>
          </p:cNvPicPr>
          <p:nvPr/>
        </p:nvPicPr>
        <p:blipFill>
          <a:blip r:embed="rId3" cstate="print"/>
          <a:srcRect/>
          <a:stretch>
            <a:fillRect/>
          </a:stretch>
        </p:blipFill>
        <p:spPr bwMode="auto">
          <a:xfrm>
            <a:off x="1244600" y="738188"/>
            <a:ext cx="6527800" cy="6119812"/>
          </a:xfrm>
          <a:prstGeom prst="rect">
            <a:avLst/>
          </a:prstGeom>
          <a:noFill/>
          <a:ln w="9525">
            <a:noFill/>
            <a:miter lim="800000"/>
            <a:headEnd/>
            <a:tailEnd/>
          </a:ln>
          <a:effectLst/>
        </p:spPr>
      </p:pic>
      <p:sp>
        <p:nvSpPr>
          <p:cNvPr id="645125" name="Rectangle 5"/>
          <p:cNvSpPr>
            <a:spLocks noGrp="1" noChangeArrowheads="1"/>
          </p:cNvSpPr>
          <p:nvPr>
            <p:ph type="title"/>
          </p:nvPr>
        </p:nvSpPr>
        <p:spPr>
          <a:solidFill>
            <a:schemeClr val="accent1"/>
          </a:solidFill>
        </p:spPr>
        <p:txBody>
          <a:bodyPr/>
          <a:lstStyle/>
          <a:p>
            <a:r>
              <a:rPr lang="tr-TR">
                <a:solidFill>
                  <a:schemeClr val="tx1"/>
                </a:solidFill>
              </a:rPr>
              <a:t>A1 Burulma Düzensizliği</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5 Veri Yer Tutucusu"/>
          <p:cNvSpPr>
            <a:spLocks noGrp="1"/>
          </p:cNvSpPr>
          <p:nvPr>
            <p:ph type="dt" sz="half" idx="10"/>
          </p:nvPr>
        </p:nvSpPr>
        <p:spPr/>
        <p:txBody>
          <a:bodyPr/>
          <a:lstStyle/>
          <a:p>
            <a:r>
              <a:rPr lang="tr-TR"/>
              <a:t>10.10.2008</a:t>
            </a:r>
          </a:p>
        </p:txBody>
      </p:sp>
      <p:sp>
        <p:nvSpPr>
          <p:cNvPr id="9" name="6 Altbilgi Yer Tutucusu"/>
          <p:cNvSpPr>
            <a:spLocks noGrp="1"/>
          </p:cNvSpPr>
          <p:nvPr>
            <p:ph type="ftr" sz="quarter" idx="11"/>
          </p:nvPr>
        </p:nvSpPr>
        <p:spPr/>
        <p:txBody>
          <a:bodyPr/>
          <a:lstStyle/>
          <a:p>
            <a:r>
              <a:rPr lang="tr-TR"/>
              <a:t>DR. MUSTAFA KUTANİS SAÜ İNŞ.MÜH. BÖLÜMÜ</a:t>
            </a:r>
          </a:p>
        </p:txBody>
      </p:sp>
      <p:sp>
        <p:nvSpPr>
          <p:cNvPr id="10" name="7 Slayt Numarası Yer Tutucusu"/>
          <p:cNvSpPr>
            <a:spLocks noGrp="1"/>
          </p:cNvSpPr>
          <p:nvPr>
            <p:ph type="sldNum" sz="quarter" idx="12"/>
          </p:nvPr>
        </p:nvSpPr>
        <p:spPr/>
        <p:txBody>
          <a:bodyPr/>
          <a:lstStyle/>
          <a:p>
            <a:r>
              <a:rPr lang="tr-TR"/>
              <a:t>SLIDE </a:t>
            </a:r>
            <a:fld id="{E7409627-C7F8-4AFC-B684-FB86FFAE466D}" type="slidenum">
              <a:rPr lang="tr-TR"/>
              <a:pPr/>
              <a:t>65</a:t>
            </a:fld>
            <a:r>
              <a:rPr lang="tr-TR"/>
              <a:t>/114</a:t>
            </a:r>
          </a:p>
        </p:txBody>
      </p:sp>
      <p:sp>
        <p:nvSpPr>
          <p:cNvPr id="622604" name="Rectangle 12"/>
          <p:cNvSpPr>
            <a:spLocks noGrp="1" noChangeArrowheads="1"/>
          </p:cNvSpPr>
          <p:nvPr>
            <p:ph type="title"/>
          </p:nvPr>
        </p:nvSpPr>
        <p:spPr>
          <a:solidFill>
            <a:schemeClr val="accent1"/>
          </a:solidFill>
        </p:spPr>
        <p:txBody>
          <a:bodyPr/>
          <a:lstStyle/>
          <a:p>
            <a:r>
              <a:rPr lang="tr-TR"/>
              <a:t>Dışmerkezlik – Burulma –Simetri (1/4)</a:t>
            </a:r>
          </a:p>
        </p:txBody>
      </p:sp>
      <p:graphicFrame>
        <p:nvGraphicFramePr>
          <p:cNvPr id="622597" name="Object 5"/>
          <p:cNvGraphicFramePr>
            <a:graphicFrameLocks noChangeAspect="1"/>
          </p:cNvGraphicFramePr>
          <p:nvPr>
            <p:ph sz="half" idx="1"/>
          </p:nvPr>
        </p:nvGraphicFramePr>
        <p:xfrm>
          <a:off x="276225" y="812800"/>
          <a:ext cx="4267200" cy="1820863"/>
        </p:xfrm>
        <a:graphic>
          <a:graphicData uri="http://schemas.openxmlformats.org/presentationml/2006/ole">
            <p:oleObj spid="_x0000_s622597" name="Visio" r:id="rId3" imgW="3477509" imgH="1483713" progId="Visio.Drawing.11">
              <p:embed/>
            </p:oleObj>
          </a:graphicData>
        </a:graphic>
      </p:graphicFrame>
      <p:graphicFrame>
        <p:nvGraphicFramePr>
          <p:cNvPr id="622600" name="Object 8"/>
          <p:cNvGraphicFramePr>
            <a:graphicFrameLocks noChangeAspect="1"/>
          </p:cNvGraphicFramePr>
          <p:nvPr>
            <p:ph sz="quarter" idx="2"/>
          </p:nvPr>
        </p:nvGraphicFramePr>
        <p:xfrm>
          <a:off x="4879975" y="800100"/>
          <a:ext cx="4033838" cy="1774825"/>
        </p:xfrm>
        <a:graphic>
          <a:graphicData uri="http://schemas.openxmlformats.org/presentationml/2006/ole">
            <p:oleObj spid="_x0000_s622600" name="Visio" r:id="rId4" imgW="3375511" imgH="1483713" progId="Visio.Drawing.11">
              <p:embed/>
            </p:oleObj>
          </a:graphicData>
        </a:graphic>
      </p:graphicFrame>
      <p:graphicFrame>
        <p:nvGraphicFramePr>
          <p:cNvPr id="622603" name="Object 11"/>
          <p:cNvGraphicFramePr>
            <a:graphicFrameLocks noChangeAspect="1"/>
          </p:cNvGraphicFramePr>
          <p:nvPr>
            <p:ph sz="quarter" idx="3"/>
          </p:nvPr>
        </p:nvGraphicFramePr>
        <p:xfrm>
          <a:off x="4976813" y="2840038"/>
          <a:ext cx="3967162" cy="1660525"/>
        </p:xfrm>
        <a:graphic>
          <a:graphicData uri="http://schemas.openxmlformats.org/presentationml/2006/ole">
            <p:oleObj spid="_x0000_s622603" name="Visio" r:id="rId5" imgW="3545083" imgH="1483713" progId="Visio.Drawing.11">
              <p:embed/>
            </p:oleObj>
          </a:graphicData>
        </a:graphic>
      </p:graphicFrame>
      <p:graphicFrame>
        <p:nvGraphicFramePr>
          <p:cNvPr id="622606" name="Object 14"/>
          <p:cNvGraphicFramePr>
            <a:graphicFrameLocks noChangeAspect="1"/>
          </p:cNvGraphicFramePr>
          <p:nvPr/>
        </p:nvGraphicFramePr>
        <p:xfrm>
          <a:off x="347663" y="2808288"/>
          <a:ext cx="4589462" cy="1471612"/>
        </p:xfrm>
        <a:graphic>
          <a:graphicData uri="http://schemas.openxmlformats.org/presentationml/2006/ole">
            <p:oleObj spid="_x0000_s622606" name="Visio" r:id="rId6" imgW="4629454" imgH="1483713" progId="Visio.Drawing.11">
              <p:embed/>
            </p:oleObj>
          </a:graphicData>
        </a:graphic>
      </p:graphicFrame>
      <p:graphicFrame>
        <p:nvGraphicFramePr>
          <p:cNvPr id="622607" name="Object 15"/>
          <p:cNvGraphicFramePr>
            <a:graphicFrameLocks noChangeAspect="1"/>
          </p:cNvGraphicFramePr>
          <p:nvPr/>
        </p:nvGraphicFramePr>
        <p:xfrm>
          <a:off x="2238375" y="4691063"/>
          <a:ext cx="4911725" cy="1612900"/>
        </p:xfrm>
        <a:graphic>
          <a:graphicData uri="http://schemas.openxmlformats.org/presentationml/2006/ole">
            <p:oleObj spid="_x0000_s622607" name="Visio" r:id="rId7" imgW="4661010" imgH="1498980" progId="Visio.Drawing.11">
              <p:embed/>
            </p:oleObj>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6 Veri Yer Tutucusu"/>
          <p:cNvSpPr>
            <a:spLocks noGrp="1"/>
          </p:cNvSpPr>
          <p:nvPr>
            <p:ph type="dt" sz="half" idx="10"/>
          </p:nvPr>
        </p:nvSpPr>
        <p:spPr/>
        <p:txBody>
          <a:bodyPr/>
          <a:lstStyle/>
          <a:p>
            <a:r>
              <a:rPr lang="tr-TR"/>
              <a:t>10.10.2008</a:t>
            </a:r>
          </a:p>
        </p:txBody>
      </p:sp>
      <p:sp>
        <p:nvSpPr>
          <p:cNvPr id="9" name="7 Altbilgi Yer Tutucusu"/>
          <p:cNvSpPr>
            <a:spLocks noGrp="1"/>
          </p:cNvSpPr>
          <p:nvPr>
            <p:ph type="ftr" sz="quarter" idx="11"/>
          </p:nvPr>
        </p:nvSpPr>
        <p:spPr/>
        <p:txBody>
          <a:bodyPr/>
          <a:lstStyle/>
          <a:p>
            <a:r>
              <a:rPr lang="tr-TR"/>
              <a:t>DR. MUSTAFA KUTANİS SAÜ İNŞ.MÜH. BÖLÜMÜ</a:t>
            </a:r>
          </a:p>
        </p:txBody>
      </p:sp>
      <p:sp>
        <p:nvSpPr>
          <p:cNvPr id="10" name="8 Slayt Numarası Yer Tutucusu"/>
          <p:cNvSpPr>
            <a:spLocks noGrp="1"/>
          </p:cNvSpPr>
          <p:nvPr>
            <p:ph type="sldNum" sz="quarter" idx="12"/>
          </p:nvPr>
        </p:nvSpPr>
        <p:spPr/>
        <p:txBody>
          <a:bodyPr/>
          <a:lstStyle/>
          <a:p>
            <a:r>
              <a:rPr lang="tr-TR"/>
              <a:t>SLIDE </a:t>
            </a:r>
            <a:fld id="{FE809139-05FD-49A4-BA1D-9A93F108A2FB}" type="slidenum">
              <a:rPr lang="tr-TR"/>
              <a:pPr/>
              <a:t>66</a:t>
            </a:fld>
            <a:r>
              <a:rPr lang="tr-TR"/>
              <a:t>/114</a:t>
            </a:r>
          </a:p>
        </p:txBody>
      </p:sp>
      <p:sp>
        <p:nvSpPr>
          <p:cNvPr id="623646" name="Rectangle 30"/>
          <p:cNvSpPr>
            <a:spLocks noGrp="1" noChangeArrowheads="1"/>
          </p:cNvSpPr>
          <p:nvPr>
            <p:ph type="title" sz="quarter"/>
          </p:nvPr>
        </p:nvSpPr>
        <p:spPr>
          <a:solidFill>
            <a:schemeClr val="accent1"/>
          </a:solidFill>
        </p:spPr>
        <p:txBody>
          <a:bodyPr/>
          <a:lstStyle/>
          <a:p>
            <a:r>
              <a:rPr lang="tr-TR"/>
              <a:t>Dışmerkezlik – Burulma –Simetri (2/4)</a:t>
            </a:r>
          </a:p>
        </p:txBody>
      </p:sp>
      <p:graphicFrame>
        <p:nvGraphicFramePr>
          <p:cNvPr id="623631" name="Object 15"/>
          <p:cNvGraphicFramePr>
            <a:graphicFrameLocks noChangeAspect="1"/>
          </p:cNvGraphicFramePr>
          <p:nvPr>
            <p:ph sz="quarter" idx="1"/>
          </p:nvPr>
        </p:nvGraphicFramePr>
        <p:xfrm>
          <a:off x="677863" y="939800"/>
          <a:ext cx="3617912" cy="2576513"/>
        </p:xfrm>
        <a:graphic>
          <a:graphicData uri="http://schemas.openxmlformats.org/presentationml/2006/ole">
            <p:oleObj spid="_x0000_s623631" name="Visio" r:id="rId3" imgW="3618394" imgH="2575905" progId="Visio.Drawing.11">
              <p:embed/>
            </p:oleObj>
          </a:graphicData>
        </a:graphic>
      </p:graphicFrame>
      <p:graphicFrame>
        <p:nvGraphicFramePr>
          <p:cNvPr id="623639" name="Object 23"/>
          <p:cNvGraphicFramePr>
            <a:graphicFrameLocks noChangeAspect="1"/>
          </p:cNvGraphicFramePr>
          <p:nvPr>
            <p:ph sz="quarter" idx="2"/>
          </p:nvPr>
        </p:nvGraphicFramePr>
        <p:xfrm>
          <a:off x="5821363" y="984250"/>
          <a:ext cx="2997200" cy="2216150"/>
        </p:xfrm>
        <a:graphic>
          <a:graphicData uri="http://schemas.openxmlformats.org/presentationml/2006/ole">
            <p:oleObj spid="_x0000_s623639" name="Visio" r:id="rId4" imgW="2997479" imgH="2215869" progId="Visio.Drawing.11">
              <p:embed/>
            </p:oleObj>
          </a:graphicData>
        </a:graphic>
      </p:graphicFrame>
      <p:graphicFrame>
        <p:nvGraphicFramePr>
          <p:cNvPr id="623642" name="Object 26"/>
          <p:cNvGraphicFramePr>
            <a:graphicFrameLocks noChangeAspect="1"/>
          </p:cNvGraphicFramePr>
          <p:nvPr>
            <p:ph sz="quarter" idx="3"/>
          </p:nvPr>
        </p:nvGraphicFramePr>
        <p:xfrm>
          <a:off x="947738" y="4146550"/>
          <a:ext cx="3078162" cy="1749425"/>
        </p:xfrm>
        <a:graphic>
          <a:graphicData uri="http://schemas.openxmlformats.org/presentationml/2006/ole">
            <p:oleObj spid="_x0000_s623642" name="Visio" r:id="rId5" imgW="3078121" imgH="1748969" progId="Visio.Drawing.11">
              <p:embed/>
            </p:oleObj>
          </a:graphicData>
        </a:graphic>
      </p:graphicFrame>
      <p:graphicFrame>
        <p:nvGraphicFramePr>
          <p:cNvPr id="623645" name="Object 29"/>
          <p:cNvGraphicFramePr>
            <a:graphicFrameLocks noChangeAspect="1"/>
          </p:cNvGraphicFramePr>
          <p:nvPr>
            <p:ph sz="quarter" idx="4"/>
          </p:nvPr>
        </p:nvGraphicFramePr>
        <p:xfrm>
          <a:off x="5348288" y="4127500"/>
          <a:ext cx="2924175" cy="1785938"/>
        </p:xfrm>
        <a:graphic>
          <a:graphicData uri="http://schemas.openxmlformats.org/presentationml/2006/ole">
            <p:oleObj spid="_x0000_s623645" name="Visio" r:id="rId6" imgW="2923849" imgH="1785227" progId="Visio.Drawing.11">
              <p:embed/>
            </p:oleObj>
          </a:graphicData>
        </a:graphic>
      </p:graphicFrame>
      <p:sp>
        <p:nvSpPr>
          <p:cNvPr id="623648" name="Text Box 32"/>
          <p:cNvSpPr txBox="1">
            <a:spLocks noChangeArrowheads="1"/>
          </p:cNvSpPr>
          <p:nvPr/>
        </p:nvSpPr>
        <p:spPr bwMode="auto">
          <a:xfrm>
            <a:off x="4465638" y="1143000"/>
            <a:ext cx="2017712" cy="366713"/>
          </a:xfrm>
          <a:prstGeom prst="rect">
            <a:avLst/>
          </a:prstGeom>
          <a:noFill/>
          <a:ln w="9525">
            <a:noFill/>
            <a:miter lim="800000"/>
            <a:headEnd/>
            <a:tailEnd/>
          </a:ln>
          <a:effectLst/>
        </p:spPr>
        <p:txBody>
          <a:bodyPr>
            <a:spAutoFit/>
          </a:bodyPr>
          <a:lstStyle/>
          <a:p>
            <a:pPr>
              <a:spcBef>
                <a:spcPct val="50000"/>
              </a:spcBef>
            </a:pPr>
            <a:r>
              <a:rPr lang="tr-TR" b="0"/>
              <a:t>Rijit Diyafram (?)</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6 Veri Yer Tutucusu"/>
          <p:cNvSpPr>
            <a:spLocks noGrp="1"/>
          </p:cNvSpPr>
          <p:nvPr>
            <p:ph type="dt" sz="half" idx="10"/>
          </p:nvPr>
        </p:nvSpPr>
        <p:spPr/>
        <p:txBody>
          <a:bodyPr/>
          <a:lstStyle/>
          <a:p>
            <a:r>
              <a:rPr lang="tr-TR"/>
              <a:t>10.10.2008</a:t>
            </a:r>
          </a:p>
        </p:txBody>
      </p:sp>
      <p:sp>
        <p:nvSpPr>
          <p:cNvPr id="14" name="7 Altbilgi Yer Tutucusu"/>
          <p:cNvSpPr>
            <a:spLocks noGrp="1"/>
          </p:cNvSpPr>
          <p:nvPr>
            <p:ph type="ftr" sz="quarter" idx="11"/>
          </p:nvPr>
        </p:nvSpPr>
        <p:spPr/>
        <p:txBody>
          <a:bodyPr/>
          <a:lstStyle/>
          <a:p>
            <a:r>
              <a:rPr lang="tr-TR"/>
              <a:t>DR. MUSTAFA KUTANİS SAÜ İNŞ.MÜH. BÖLÜMÜ</a:t>
            </a:r>
          </a:p>
        </p:txBody>
      </p:sp>
      <p:sp>
        <p:nvSpPr>
          <p:cNvPr id="15" name="8 Slayt Numarası Yer Tutucusu"/>
          <p:cNvSpPr>
            <a:spLocks noGrp="1"/>
          </p:cNvSpPr>
          <p:nvPr>
            <p:ph type="sldNum" sz="quarter" idx="12"/>
          </p:nvPr>
        </p:nvSpPr>
        <p:spPr/>
        <p:txBody>
          <a:bodyPr/>
          <a:lstStyle/>
          <a:p>
            <a:r>
              <a:rPr lang="tr-TR"/>
              <a:t>SLIDE </a:t>
            </a:r>
            <a:fld id="{4278AEB6-977A-4F6C-A6AE-08E79EA03383}" type="slidenum">
              <a:rPr lang="tr-TR"/>
              <a:pPr/>
              <a:t>67</a:t>
            </a:fld>
            <a:r>
              <a:rPr lang="tr-TR"/>
              <a:t>/114</a:t>
            </a:r>
          </a:p>
        </p:txBody>
      </p:sp>
      <p:sp>
        <p:nvSpPr>
          <p:cNvPr id="624654" name="Rectangle 14"/>
          <p:cNvSpPr>
            <a:spLocks noGrp="1" noChangeArrowheads="1"/>
          </p:cNvSpPr>
          <p:nvPr>
            <p:ph type="title" sz="quarter"/>
          </p:nvPr>
        </p:nvSpPr>
        <p:spPr>
          <a:solidFill>
            <a:schemeClr val="accent1"/>
          </a:solidFill>
        </p:spPr>
        <p:txBody>
          <a:bodyPr/>
          <a:lstStyle/>
          <a:p>
            <a:r>
              <a:rPr lang="tr-TR"/>
              <a:t>Dışmerkezlik – Burulma –Simetri (3/4)</a:t>
            </a:r>
          </a:p>
        </p:txBody>
      </p:sp>
      <p:grpSp>
        <p:nvGrpSpPr>
          <p:cNvPr id="624660" name="Group 20"/>
          <p:cNvGrpSpPr>
            <a:grpSpLocks/>
          </p:cNvGrpSpPr>
          <p:nvPr/>
        </p:nvGrpSpPr>
        <p:grpSpPr bwMode="auto">
          <a:xfrm>
            <a:off x="439738" y="1109663"/>
            <a:ext cx="8397875" cy="1485900"/>
            <a:chOff x="302" y="944"/>
            <a:chExt cx="5290" cy="936"/>
          </a:xfrm>
        </p:grpSpPr>
        <p:graphicFrame>
          <p:nvGraphicFramePr>
            <p:cNvPr id="624644" name="Object 4"/>
            <p:cNvGraphicFramePr>
              <a:graphicFrameLocks noChangeAspect="1"/>
            </p:cNvGraphicFramePr>
            <p:nvPr/>
          </p:nvGraphicFramePr>
          <p:xfrm>
            <a:off x="302" y="945"/>
            <a:ext cx="1615" cy="935"/>
          </p:xfrm>
          <a:graphic>
            <a:graphicData uri="http://schemas.openxmlformats.org/presentationml/2006/ole">
              <p:oleObj spid="_x0000_s624644" name="Visio" r:id="rId3" imgW="2563667" imgH="1483713" progId="Visio.Drawing.11">
                <p:embed/>
              </p:oleObj>
            </a:graphicData>
          </a:graphic>
        </p:graphicFrame>
        <p:graphicFrame>
          <p:nvGraphicFramePr>
            <p:cNvPr id="624647" name="Object 7"/>
            <p:cNvGraphicFramePr>
              <a:graphicFrameLocks noChangeAspect="1"/>
            </p:cNvGraphicFramePr>
            <p:nvPr/>
          </p:nvGraphicFramePr>
          <p:xfrm>
            <a:off x="2092" y="944"/>
            <a:ext cx="1615" cy="935"/>
          </p:xfrm>
          <a:graphic>
            <a:graphicData uri="http://schemas.openxmlformats.org/presentationml/2006/ole">
              <p:oleObj spid="_x0000_s624647" name="Visio" r:id="rId4" imgW="2563667" imgH="1483713" progId="Visio.Drawing.11">
                <p:embed/>
              </p:oleObj>
            </a:graphicData>
          </a:graphic>
        </p:graphicFrame>
        <p:graphicFrame>
          <p:nvGraphicFramePr>
            <p:cNvPr id="624650" name="Object 10"/>
            <p:cNvGraphicFramePr>
              <a:graphicFrameLocks noChangeAspect="1"/>
            </p:cNvGraphicFramePr>
            <p:nvPr/>
          </p:nvGraphicFramePr>
          <p:xfrm>
            <a:off x="3977" y="945"/>
            <a:ext cx="1615" cy="935"/>
          </p:xfrm>
          <a:graphic>
            <a:graphicData uri="http://schemas.openxmlformats.org/presentationml/2006/ole">
              <p:oleObj spid="_x0000_s624650" name="Visio" r:id="rId5" imgW="2563667" imgH="1483713" progId="Visio.Drawing.11">
                <p:embed/>
              </p:oleObj>
            </a:graphicData>
          </a:graphic>
        </p:graphicFrame>
      </p:grpSp>
      <p:grpSp>
        <p:nvGrpSpPr>
          <p:cNvPr id="624661" name="Group 21"/>
          <p:cNvGrpSpPr>
            <a:grpSpLocks/>
          </p:cNvGrpSpPr>
          <p:nvPr/>
        </p:nvGrpSpPr>
        <p:grpSpPr bwMode="auto">
          <a:xfrm>
            <a:off x="328613" y="3522663"/>
            <a:ext cx="8763000" cy="1841500"/>
            <a:chOff x="191" y="2275"/>
            <a:chExt cx="5520" cy="1160"/>
          </a:xfrm>
        </p:grpSpPr>
        <p:graphicFrame>
          <p:nvGraphicFramePr>
            <p:cNvPr id="624653" name="Object 13"/>
            <p:cNvGraphicFramePr>
              <a:graphicFrameLocks noChangeAspect="1"/>
            </p:cNvGraphicFramePr>
            <p:nvPr/>
          </p:nvGraphicFramePr>
          <p:xfrm>
            <a:off x="191" y="2275"/>
            <a:ext cx="1815" cy="1160"/>
          </p:xfrm>
          <a:graphic>
            <a:graphicData uri="http://schemas.openxmlformats.org/presentationml/2006/ole">
              <p:oleObj spid="_x0000_s624653" name="Visio" r:id="rId6" imgW="2881774" imgH="1840886" progId="Visio.Drawing.11">
                <p:embed/>
              </p:oleObj>
            </a:graphicData>
          </a:graphic>
        </p:graphicFrame>
        <p:graphicFrame>
          <p:nvGraphicFramePr>
            <p:cNvPr id="624656" name="Object 16"/>
            <p:cNvGraphicFramePr>
              <a:graphicFrameLocks noChangeAspect="1"/>
            </p:cNvGraphicFramePr>
            <p:nvPr/>
          </p:nvGraphicFramePr>
          <p:xfrm>
            <a:off x="1999" y="2291"/>
            <a:ext cx="1747" cy="935"/>
          </p:xfrm>
          <a:graphic>
            <a:graphicData uri="http://schemas.openxmlformats.org/presentationml/2006/ole">
              <p:oleObj spid="_x0000_s624656" name="Visio" r:id="rId7" imgW="2782963" imgH="1498980" progId="Visio.Drawing.11">
                <p:embed/>
              </p:oleObj>
            </a:graphicData>
          </a:graphic>
        </p:graphicFrame>
        <p:graphicFrame>
          <p:nvGraphicFramePr>
            <p:cNvPr id="624657" name="Object 17"/>
            <p:cNvGraphicFramePr>
              <a:graphicFrameLocks noChangeAspect="1"/>
            </p:cNvGraphicFramePr>
            <p:nvPr/>
          </p:nvGraphicFramePr>
          <p:xfrm>
            <a:off x="3918" y="2282"/>
            <a:ext cx="1793" cy="935"/>
          </p:xfrm>
          <a:graphic>
            <a:graphicData uri="http://schemas.openxmlformats.org/presentationml/2006/ole">
              <p:oleObj spid="_x0000_s624657" name="Visio" r:id="rId8" imgW="2845756" imgH="1483713" progId="Visio.Drawing.11">
                <p:embed/>
              </p:oleObj>
            </a:graphicData>
          </a:graphic>
        </p:graphicFrame>
      </p:grpSp>
      <p:sp>
        <p:nvSpPr>
          <p:cNvPr id="624662" name="Text Box 22"/>
          <p:cNvSpPr txBox="1">
            <a:spLocks noChangeArrowheads="1"/>
          </p:cNvSpPr>
          <p:nvPr/>
        </p:nvSpPr>
        <p:spPr bwMode="auto">
          <a:xfrm>
            <a:off x="2071688" y="2863850"/>
            <a:ext cx="5727700" cy="366713"/>
          </a:xfrm>
          <a:prstGeom prst="rect">
            <a:avLst/>
          </a:prstGeom>
          <a:solidFill>
            <a:srgbClr val="FFFFCC"/>
          </a:solidFill>
          <a:ln w="9525">
            <a:noFill/>
            <a:miter lim="800000"/>
            <a:headEnd/>
            <a:tailEnd/>
          </a:ln>
          <a:effectLst/>
        </p:spPr>
        <p:txBody>
          <a:bodyPr>
            <a:spAutoFit/>
          </a:bodyPr>
          <a:lstStyle/>
          <a:p>
            <a:pPr>
              <a:spcBef>
                <a:spcPct val="50000"/>
              </a:spcBef>
            </a:pPr>
            <a:r>
              <a:rPr lang="tr-TR"/>
              <a:t>TORSIONALLY UNSTABLE SYSTEMS-KARARSIZ</a:t>
            </a:r>
          </a:p>
        </p:txBody>
      </p:sp>
      <p:sp>
        <p:nvSpPr>
          <p:cNvPr id="624663" name="Text Box 23"/>
          <p:cNvSpPr txBox="1">
            <a:spLocks noChangeArrowheads="1"/>
          </p:cNvSpPr>
          <p:nvPr/>
        </p:nvSpPr>
        <p:spPr bwMode="auto">
          <a:xfrm>
            <a:off x="1887538" y="5437188"/>
            <a:ext cx="6600825" cy="366712"/>
          </a:xfrm>
          <a:prstGeom prst="rect">
            <a:avLst/>
          </a:prstGeom>
          <a:solidFill>
            <a:srgbClr val="FFFFCC"/>
          </a:solidFill>
          <a:ln w="9525">
            <a:noFill/>
            <a:miter lim="800000"/>
            <a:headEnd/>
            <a:tailEnd/>
          </a:ln>
          <a:effectLst/>
        </p:spPr>
        <p:txBody>
          <a:bodyPr>
            <a:spAutoFit/>
          </a:bodyPr>
          <a:lstStyle/>
          <a:p>
            <a:pPr>
              <a:spcBef>
                <a:spcPct val="50000"/>
              </a:spcBef>
            </a:pPr>
            <a:r>
              <a:rPr lang="tr-TR"/>
              <a:t>TORSIONALLY STABLE SYSTEMS - KARARSIZ</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23515FC1-8844-4754-A5E3-A1E541DBD0AE}" type="slidenum">
              <a:rPr lang="tr-TR"/>
              <a:pPr/>
              <a:t>68</a:t>
            </a:fld>
            <a:r>
              <a:rPr lang="tr-TR"/>
              <a:t>/114</a:t>
            </a:r>
          </a:p>
        </p:txBody>
      </p:sp>
      <p:sp>
        <p:nvSpPr>
          <p:cNvPr id="667650" name="Rectangle 2"/>
          <p:cNvSpPr>
            <a:spLocks noGrp="1" noChangeArrowheads="1"/>
          </p:cNvSpPr>
          <p:nvPr>
            <p:ph type="title"/>
          </p:nvPr>
        </p:nvSpPr>
        <p:spPr>
          <a:solidFill>
            <a:schemeClr val="accent1"/>
          </a:solidFill>
        </p:spPr>
        <p:txBody>
          <a:bodyPr/>
          <a:lstStyle/>
          <a:p>
            <a:r>
              <a:rPr lang="tr-TR"/>
              <a:t>Öneri…</a:t>
            </a:r>
            <a:endParaRPr lang="en-US"/>
          </a:p>
        </p:txBody>
      </p:sp>
      <p:sp>
        <p:nvSpPr>
          <p:cNvPr id="667651" name="Rectangle 3"/>
          <p:cNvSpPr>
            <a:spLocks noGrp="1" noChangeArrowheads="1"/>
          </p:cNvSpPr>
          <p:nvPr>
            <p:ph type="body" idx="1"/>
          </p:nvPr>
        </p:nvSpPr>
        <p:spPr/>
        <p:txBody>
          <a:bodyPr/>
          <a:lstStyle/>
          <a:p>
            <a:r>
              <a:rPr lang="tr-TR"/>
              <a:t>Amerikan Deprem Yönetmeliklerinde (ATC-3) yapı içinde </a:t>
            </a:r>
            <a:r>
              <a:rPr lang="tr-TR" u="sng"/>
              <a:t>her iki asal yönde</a:t>
            </a:r>
            <a:r>
              <a:rPr lang="tr-TR"/>
              <a:t> en az 4 adet perde duvar bulunması önerilmektedir </a:t>
            </a:r>
          </a:p>
          <a:p>
            <a:r>
              <a:rPr lang="tr-TR"/>
              <a:t>Bunun nedeni yapının kenarında olan iki perde duvardan birinde depremde herhangi bir nedenle olan </a:t>
            </a:r>
            <a:r>
              <a:rPr lang="tr-TR" b="1">
                <a:solidFill>
                  <a:srgbClr val="FF3300"/>
                </a:solidFill>
              </a:rPr>
              <a:t>hasar</a:t>
            </a:r>
            <a:r>
              <a:rPr lang="tr-TR"/>
              <a:t> yapıda rijitlik merkezinin büyük miktarda yer değiştirmesine ve burulmaya neden olmasıdır. Buna karşılık eğer 4 adet perde duvar varsa, bunlardan birinin hasarı ile yapıdaki rijitlik merkezinin yeri fazla değişmemekte ve büyük burulma etkileri oluşmamaktadır.</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Veri Yer Tutucusu"/>
          <p:cNvSpPr>
            <a:spLocks noGrp="1"/>
          </p:cNvSpPr>
          <p:nvPr>
            <p:ph type="dt" sz="half" idx="10"/>
          </p:nvPr>
        </p:nvSpPr>
        <p:spPr/>
        <p:txBody>
          <a:bodyPr/>
          <a:lstStyle/>
          <a:p>
            <a:r>
              <a:rPr lang="tr-TR"/>
              <a:t>10.10.2008</a:t>
            </a:r>
          </a:p>
        </p:txBody>
      </p:sp>
      <p:sp>
        <p:nvSpPr>
          <p:cNvPr id="5" name="3 Altbilgi Yer Tutucusu"/>
          <p:cNvSpPr>
            <a:spLocks noGrp="1"/>
          </p:cNvSpPr>
          <p:nvPr>
            <p:ph type="ftr" sz="quarter" idx="11"/>
          </p:nvPr>
        </p:nvSpPr>
        <p:spPr/>
        <p:txBody>
          <a:bodyPr/>
          <a:lstStyle/>
          <a:p>
            <a:r>
              <a:rPr lang="tr-TR"/>
              <a:t>DR. MUSTAFA KUTANİS SAÜ İNŞ.MÜH. BÖLÜMÜ</a:t>
            </a:r>
          </a:p>
        </p:txBody>
      </p:sp>
      <p:sp>
        <p:nvSpPr>
          <p:cNvPr id="6" name="4 Slayt Numarası Yer Tutucusu"/>
          <p:cNvSpPr>
            <a:spLocks noGrp="1"/>
          </p:cNvSpPr>
          <p:nvPr>
            <p:ph type="sldNum" sz="quarter" idx="12"/>
          </p:nvPr>
        </p:nvSpPr>
        <p:spPr/>
        <p:txBody>
          <a:bodyPr/>
          <a:lstStyle/>
          <a:p>
            <a:r>
              <a:rPr lang="tr-TR"/>
              <a:t>SLIDE </a:t>
            </a:r>
            <a:fld id="{898C0324-5921-4B3F-BB26-E330FE599195}" type="slidenum">
              <a:rPr lang="tr-TR"/>
              <a:pPr/>
              <a:t>69</a:t>
            </a:fld>
            <a:r>
              <a:rPr lang="tr-TR"/>
              <a:t>/114</a:t>
            </a:r>
          </a:p>
        </p:txBody>
      </p:sp>
      <p:sp>
        <p:nvSpPr>
          <p:cNvPr id="463876" name="Rectangle 4"/>
          <p:cNvSpPr>
            <a:spLocks noGrp="1" noChangeArrowheads="1"/>
          </p:cNvSpPr>
          <p:nvPr>
            <p:ph type="title"/>
          </p:nvPr>
        </p:nvSpPr>
        <p:spPr>
          <a:solidFill>
            <a:schemeClr val="accent1"/>
          </a:solidFill>
        </p:spPr>
        <p:txBody>
          <a:bodyPr/>
          <a:lstStyle/>
          <a:p>
            <a:r>
              <a:rPr lang="tr-TR"/>
              <a:t>Planda Taşıyıcı Sistem</a:t>
            </a:r>
            <a:endParaRPr lang="tr-TR" b="0"/>
          </a:p>
        </p:txBody>
      </p:sp>
      <p:pic>
        <p:nvPicPr>
          <p:cNvPr id="463877" name="Picture 5"/>
          <p:cNvPicPr>
            <a:picLocks noChangeAspect="1" noChangeArrowheads="1"/>
          </p:cNvPicPr>
          <p:nvPr/>
        </p:nvPicPr>
        <p:blipFill>
          <a:blip r:embed="rId2" cstate="print"/>
          <a:srcRect/>
          <a:stretch>
            <a:fillRect/>
          </a:stretch>
        </p:blipFill>
        <p:spPr bwMode="auto">
          <a:xfrm>
            <a:off x="506413" y="992188"/>
            <a:ext cx="8637587" cy="51863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9B182025-9238-4F22-8421-A7BD21699A71}" type="slidenum">
              <a:rPr lang="tr-TR"/>
              <a:pPr/>
              <a:t>7</a:t>
            </a:fld>
            <a:r>
              <a:rPr lang="tr-TR"/>
              <a:t>/114</a:t>
            </a:r>
          </a:p>
        </p:txBody>
      </p:sp>
      <p:sp>
        <p:nvSpPr>
          <p:cNvPr id="504834" name="Rectangle 2"/>
          <p:cNvSpPr>
            <a:spLocks noGrp="1" noChangeArrowheads="1"/>
          </p:cNvSpPr>
          <p:nvPr>
            <p:ph type="title"/>
          </p:nvPr>
        </p:nvSpPr>
        <p:spPr/>
        <p:txBody>
          <a:bodyPr/>
          <a:lstStyle/>
          <a:p>
            <a:r>
              <a:rPr lang="tr-TR"/>
              <a:t>Yapı Mühendisliğinin Amacı</a:t>
            </a:r>
          </a:p>
        </p:txBody>
      </p:sp>
      <p:sp>
        <p:nvSpPr>
          <p:cNvPr id="504835" name="Rectangle 3"/>
          <p:cNvSpPr>
            <a:spLocks noGrp="1" noChangeArrowheads="1"/>
          </p:cNvSpPr>
          <p:nvPr>
            <p:ph type="body" idx="1"/>
          </p:nvPr>
        </p:nvSpPr>
        <p:spPr/>
        <p:txBody>
          <a:bodyPr/>
          <a:lstStyle/>
          <a:p>
            <a:r>
              <a:rPr lang="tr-TR" sz="2000"/>
              <a:t>Yapı tarihi insanlık tarihi kadar eskidir. </a:t>
            </a:r>
          </a:p>
          <a:p>
            <a:r>
              <a:rPr lang="tr-TR" sz="2000"/>
              <a:t>İnsanoğlunun ilk yapıyı oluşturduğundan bu yana, temel amaç güvenlik olmuştur. </a:t>
            </a:r>
          </a:p>
          <a:p>
            <a:r>
              <a:rPr lang="tr-TR" sz="2000"/>
              <a:t>Eski çağlarda yapı mekaniği bilinmediğinden tasarımda en önemli rolü, yapımcının deneyimi ve mühendislik önsezisi oynamıştır.</a:t>
            </a:r>
          </a:p>
          <a:p>
            <a:r>
              <a:rPr lang="tr-TR" sz="2000"/>
              <a:t>İlerleyen zaman içinde, özellikle 19. yüzyılda endüstri devrimi ile yapılması gereken yapı sayısı hızla artmıştır. Bu durumda tüm bu yapıların ustalar tarafından gerçekleştirilmesi olanaksız duruma gelmiştir.</a:t>
            </a:r>
          </a:p>
          <a:p>
            <a:r>
              <a:rPr lang="tr-TR" sz="2000"/>
              <a:t>Bu nedenle, sorumluluğun daha az yetenekli, ancak bu konuda eğitim görmüş kişilere verilmesi kaçınılmaz olmuştur. </a:t>
            </a:r>
          </a:p>
          <a:p>
            <a:r>
              <a:rPr lang="tr-TR" sz="2000"/>
              <a:t>Mühendis olarak adlandırılan bu meslek sınıfının ortaya çıkması, yapı güvenliğinin belirli kurallara bağlanmasını gerektirmiş ve bunun doğal sonucu olarak yönetmelik ve standartlar oluşmaya başlamıştır (Ersoy ve Özcebe, 2001). </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Veri Yer Tutucusu"/>
          <p:cNvSpPr>
            <a:spLocks noGrp="1"/>
          </p:cNvSpPr>
          <p:nvPr>
            <p:ph type="dt" sz="half" idx="10"/>
          </p:nvPr>
        </p:nvSpPr>
        <p:spPr/>
        <p:txBody>
          <a:bodyPr/>
          <a:lstStyle/>
          <a:p>
            <a:r>
              <a:rPr lang="tr-TR"/>
              <a:t>10.10.2008</a:t>
            </a:r>
          </a:p>
        </p:txBody>
      </p:sp>
      <p:sp>
        <p:nvSpPr>
          <p:cNvPr id="5" name="3 Altbilgi Yer Tutucusu"/>
          <p:cNvSpPr>
            <a:spLocks noGrp="1"/>
          </p:cNvSpPr>
          <p:nvPr>
            <p:ph type="ftr" sz="quarter" idx="11"/>
          </p:nvPr>
        </p:nvSpPr>
        <p:spPr/>
        <p:txBody>
          <a:bodyPr/>
          <a:lstStyle/>
          <a:p>
            <a:r>
              <a:rPr lang="tr-TR"/>
              <a:t>DR. MUSTAFA KUTANİS SAÜ İNŞ.MÜH. BÖLÜMÜ</a:t>
            </a:r>
          </a:p>
        </p:txBody>
      </p:sp>
      <p:sp>
        <p:nvSpPr>
          <p:cNvPr id="6" name="4 Slayt Numarası Yer Tutucusu"/>
          <p:cNvSpPr>
            <a:spLocks noGrp="1"/>
          </p:cNvSpPr>
          <p:nvPr>
            <p:ph type="sldNum" sz="quarter" idx="12"/>
          </p:nvPr>
        </p:nvSpPr>
        <p:spPr/>
        <p:txBody>
          <a:bodyPr/>
          <a:lstStyle/>
          <a:p>
            <a:r>
              <a:rPr lang="tr-TR"/>
              <a:t>SLIDE </a:t>
            </a:r>
            <a:fld id="{8DB64327-0592-4B96-9250-7FEF31B2E530}" type="slidenum">
              <a:rPr lang="tr-TR"/>
              <a:pPr/>
              <a:t>70</a:t>
            </a:fld>
            <a:r>
              <a:rPr lang="tr-TR"/>
              <a:t>/114</a:t>
            </a:r>
          </a:p>
        </p:txBody>
      </p:sp>
      <p:pic>
        <p:nvPicPr>
          <p:cNvPr id="606210" name="Picture 2"/>
          <p:cNvPicPr>
            <a:picLocks noChangeAspect="1" noChangeArrowheads="1"/>
          </p:cNvPicPr>
          <p:nvPr/>
        </p:nvPicPr>
        <p:blipFill>
          <a:blip r:embed="rId2" cstate="print"/>
          <a:srcRect/>
          <a:stretch>
            <a:fillRect/>
          </a:stretch>
        </p:blipFill>
        <p:spPr bwMode="auto">
          <a:xfrm>
            <a:off x="395288" y="1989138"/>
            <a:ext cx="8424862" cy="3279775"/>
          </a:xfrm>
          <a:prstGeom prst="rect">
            <a:avLst/>
          </a:prstGeom>
          <a:noFill/>
          <a:ln w="9525">
            <a:noFill/>
            <a:miter lim="800000"/>
            <a:headEnd/>
            <a:tailEnd/>
          </a:ln>
          <a:effectLst/>
        </p:spPr>
      </p:pic>
      <p:sp>
        <p:nvSpPr>
          <p:cNvPr id="606212" name="Rectangle 4"/>
          <p:cNvSpPr>
            <a:spLocks noGrp="1" noChangeArrowheads="1"/>
          </p:cNvSpPr>
          <p:nvPr>
            <p:ph type="title"/>
          </p:nvPr>
        </p:nvSpPr>
        <p:spPr>
          <a:solidFill>
            <a:schemeClr val="accent1"/>
          </a:solidFill>
        </p:spPr>
        <p:txBody>
          <a:bodyPr/>
          <a:lstStyle/>
          <a:p>
            <a:r>
              <a:rPr lang="tr-TR"/>
              <a:t>A3 Düzensizliği: Planda Çıkıntılar Bulunması</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Veri Yer Tutucusu"/>
          <p:cNvSpPr>
            <a:spLocks noGrp="1"/>
          </p:cNvSpPr>
          <p:nvPr>
            <p:ph type="dt" sz="half" idx="10"/>
          </p:nvPr>
        </p:nvSpPr>
        <p:spPr/>
        <p:txBody>
          <a:bodyPr/>
          <a:lstStyle/>
          <a:p>
            <a:r>
              <a:rPr lang="tr-TR"/>
              <a:t>10.10.2008</a:t>
            </a:r>
          </a:p>
        </p:txBody>
      </p:sp>
      <p:sp>
        <p:nvSpPr>
          <p:cNvPr id="5" name="3 Altbilgi Yer Tutucusu"/>
          <p:cNvSpPr>
            <a:spLocks noGrp="1"/>
          </p:cNvSpPr>
          <p:nvPr>
            <p:ph type="ftr" sz="quarter" idx="11"/>
          </p:nvPr>
        </p:nvSpPr>
        <p:spPr/>
        <p:txBody>
          <a:bodyPr/>
          <a:lstStyle/>
          <a:p>
            <a:r>
              <a:rPr lang="tr-TR"/>
              <a:t>DR. MUSTAFA KUTANİS SAÜ İNŞ.MÜH. BÖLÜMÜ</a:t>
            </a:r>
          </a:p>
        </p:txBody>
      </p:sp>
      <p:sp>
        <p:nvSpPr>
          <p:cNvPr id="6" name="4 Slayt Numarası Yer Tutucusu"/>
          <p:cNvSpPr>
            <a:spLocks noGrp="1"/>
          </p:cNvSpPr>
          <p:nvPr>
            <p:ph type="sldNum" sz="quarter" idx="12"/>
          </p:nvPr>
        </p:nvSpPr>
        <p:spPr/>
        <p:txBody>
          <a:bodyPr/>
          <a:lstStyle/>
          <a:p>
            <a:r>
              <a:rPr lang="tr-TR"/>
              <a:t>SLIDE </a:t>
            </a:r>
            <a:fld id="{2F747673-51FD-4F56-BA85-3E804789B37C}" type="slidenum">
              <a:rPr lang="tr-TR"/>
              <a:pPr/>
              <a:t>71</a:t>
            </a:fld>
            <a:r>
              <a:rPr lang="tr-TR"/>
              <a:t>/114</a:t>
            </a:r>
          </a:p>
        </p:txBody>
      </p:sp>
      <p:graphicFrame>
        <p:nvGraphicFramePr>
          <p:cNvPr id="607234" name="Object 2"/>
          <p:cNvGraphicFramePr>
            <a:graphicFrameLocks noChangeAspect="1"/>
          </p:cNvGraphicFramePr>
          <p:nvPr/>
        </p:nvGraphicFramePr>
        <p:xfrm>
          <a:off x="566738" y="752475"/>
          <a:ext cx="7654925" cy="5772150"/>
        </p:xfrm>
        <a:graphic>
          <a:graphicData uri="http://schemas.openxmlformats.org/presentationml/2006/ole">
            <p:oleObj spid="_x0000_s607234" name="Photo Editor Photo" r:id="rId4" imgW="4495238" imgH="3495238" progId="MSPhotoEd.3">
              <p:embed/>
            </p:oleObj>
          </a:graphicData>
        </a:graphic>
      </p:graphicFrame>
      <p:sp>
        <p:nvSpPr>
          <p:cNvPr id="607236" name="Rectangle 4"/>
          <p:cNvSpPr>
            <a:spLocks noGrp="1" noChangeArrowheads="1"/>
          </p:cNvSpPr>
          <p:nvPr>
            <p:ph type="title"/>
          </p:nvPr>
        </p:nvSpPr>
        <p:spPr>
          <a:solidFill>
            <a:schemeClr val="accent1"/>
          </a:solidFill>
        </p:spPr>
        <p:txBody>
          <a:bodyPr/>
          <a:lstStyle/>
          <a:p>
            <a:r>
              <a:rPr lang="tr-TR" sz="2400">
                <a:solidFill>
                  <a:schemeClr val="tx1"/>
                </a:solidFill>
              </a:rPr>
              <a:t>Yapının Geometrisine Bağlı Olarak Uygun Deprem Derzleri Düzenlenmesi</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Veri Yer Tutucusu"/>
          <p:cNvSpPr>
            <a:spLocks noGrp="1"/>
          </p:cNvSpPr>
          <p:nvPr>
            <p:ph type="dt" sz="half" idx="10"/>
          </p:nvPr>
        </p:nvSpPr>
        <p:spPr/>
        <p:txBody>
          <a:bodyPr/>
          <a:lstStyle/>
          <a:p>
            <a:r>
              <a:rPr lang="tr-TR"/>
              <a:t>10.10.2008</a:t>
            </a:r>
          </a:p>
        </p:txBody>
      </p:sp>
      <p:sp>
        <p:nvSpPr>
          <p:cNvPr id="8" name="3 Altbilgi Yer Tutucusu"/>
          <p:cNvSpPr>
            <a:spLocks noGrp="1"/>
          </p:cNvSpPr>
          <p:nvPr>
            <p:ph type="ftr" sz="quarter" idx="11"/>
          </p:nvPr>
        </p:nvSpPr>
        <p:spPr/>
        <p:txBody>
          <a:bodyPr/>
          <a:lstStyle/>
          <a:p>
            <a:r>
              <a:rPr lang="tr-TR"/>
              <a:t>DR. MUSTAFA KUTANİS SAÜ İNŞ.MÜH. BÖLÜMÜ</a:t>
            </a:r>
          </a:p>
        </p:txBody>
      </p:sp>
      <p:sp>
        <p:nvSpPr>
          <p:cNvPr id="9" name="4 Slayt Numarası Yer Tutucusu"/>
          <p:cNvSpPr>
            <a:spLocks noGrp="1"/>
          </p:cNvSpPr>
          <p:nvPr>
            <p:ph type="sldNum" sz="quarter" idx="12"/>
          </p:nvPr>
        </p:nvSpPr>
        <p:spPr/>
        <p:txBody>
          <a:bodyPr/>
          <a:lstStyle/>
          <a:p>
            <a:r>
              <a:rPr lang="tr-TR"/>
              <a:t>SLIDE </a:t>
            </a:r>
            <a:fld id="{279B6CE8-6DD7-4A4D-9D3B-482D11F1CE7F}" type="slidenum">
              <a:rPr lang="tr-TR"/>
              <a:pPr/>
              <a:t>72</a:t>
            </a:fld>
            <a:r>
              <a:rPr lang="tr-TR"/>
              <a:t>/114</a:t>
            </a:r>
          </a:p>
        </p:txBody>
      </p:sp>
      <p:grpSp>
        <p:nvGrpSpPr>
          <p:cNvPr id="464907" name="Group 11"/>
          <p:cNvGrpSpPr>
            <a:grpSpLocks/>
          </p:cNvGrpSpPr>
          <p:nvPr/>
        </p:nvGrpSpPr>
        <p:grpSpPr bwMode="auto">
          <a:xfrm>
            <a:off x="977900" y="581025"/>
            <a:ext cx="7159625" cy="5905500"/>
            <a:chOff x="616" y="174"/>
            <a:chExt cx="4510" cy="3720"/>
          </a:xfrm>
        </p:grpSpPr>
        <p:pic>
          <p:nvPicPr>
            <p:cNvPr id="464900" name="Picture 4"/>
            <p:cNvPicPr>
              <a:picLocks noChangeAspect="1" noChangeArrowheads="1"/>
            </p:cNvPicPr>
            <p:nvPr/>
          </p:nvPicPr>
          <p:blipFill>
            <a:blip r:embed="rId2" cstate="print"/>
            <a:srcRect/>
            <a:stretch>
              <a:fillRect/>
            </a:stretch>
          </p:blipFill>
          <p:spPr bwMode="auto">
            <a:xfrm>
              <a:off x="616" y="174"/>
              <a:ext cx="4220" cy="3310"/>
            </a:xfrm>
            <a:prstGeom prst="rect">
              <a:avLst/>
            </a:prstGeom>
            <a:noFill/>
            <a:ln w="9525">
              <a:noFill/>
              <a:miter lim="800000"/>
              <a:headEnd/>
              <a:tailEnd/>
            </a:ln>
            <a:effectLst/>
          </p:spPr>
        </p:pic>
        <p:sp>
          <p:nvSpPr>
            <p:cNvPr id="464902" name="Text Box 6"/>
            <p:cNvSpPr txBox="1">
              <a:spLocks noChangeArrowheads="1"/>
            </p:cNvSpPr>
            <p:nvPr/>
          </p:nvSpPr>
          <p:spPr bwMode="auto">
            <a:xfrm>
              <a:off x="670" y="3491"/>
              <a:ext cx="2617" cy="386"/>
            </a:xfrm>
            <a:prstGeom prst="rect">
              <a:avLst/>
            </a:prstGeom>
            <a:noFill/>
            <a:ln w="9525">
              <a:noFill/>
              <a:miter lim="800000"/>
              <a:headEnd/>
              <a:tailEnd/>
            </a:ln>
            <a:effectLst/>
          </p:spPr>
          <p:txBody>
            <a:bodyPr>
              <a:spAutoFit/>
            </a:bodyPr>
            <a:lstStyle/>
            <a:p>
              <a:pPr>
                <a:lnSpc>
                  <a:spcPct val="95000"/>
                </a:lnSpc>
              </a:pPr>
              <a:r>
                <a:rPr lang="tr-TR" b="0"/>
                <a:t>e) kirişsiz döşeme (düşey süneklik ve</a:t>
              </a:r>
            </a:p>
            <a:p>
              <a:pPr>
                <a:lnSpc>
                  <a:spcPct val="95000"/>
                </a:lnSpc>
              </a:pPr>
              <a:r>
                <a:rPr lang="tr-TR" b="0"/>
                <a:t>rijitlik, zımbalama tehlikesi</a:t>
              </a:r>
            </a:p>
          </p:txBody>
        </p:sp>
        <p:sp>
          <p:nvSpPr>
            <p:cNvPr id="464905" name="Text Box 9"/>
            <p:cNvSpPr txBox="1">
              <a:spLocks noChangeArrowheads="1"/>
            </p:cNvSpPr>
            <p:nvPr/>
          </p:nvSpPr>
          <p:spPr bwMode="auto">
            <a:xfrm>
              <a:off x="3475" y="3524"/>
              <a:ext cx="1651" cy="370"/>
            </a:xfrm>
            <a:prstGeom prst="rect">
              <a:avLst/>
            </a:prstGeom>
            <a:noFill/>
            <a:ln w="9525">
              <a:noFill/>
              <a:miter lim="800000"/>
              <a:headEnd/>
              <a:tailEnd/>
            </a:ln>
            <a:effectLst/>
          </p:spPr>
          <p:txBody>
            <a:bodyPr>
              <a:spAutoFit/>
            </a:bodyPr>
            <a:lstStyle/>
            <a:p>
              <a:pPr>
                <a:lnSpc>
                  <a:spcPct val="90000"/>
                </a:lnSpc>
              </a:pPr>
              <a:r>
                <a:rPr lang="tr-TR" b="0"/>
                <a:t>Perdeli düzenleme ve çerçeve kirişleri</a:t>
              </a:r>
            </a:p>
          </p:txBody>
        </p:sp>
      </p:grpSp>
      <p:sp>
        <p:nvSpPr>
          <p:cNvPr id="464906" name="Rectangle 10"/>
          <p:cNvSpPr>
            <a:spLocks noGrp="1" noChangeArrowheads="1"/>
          </p:cNvSpPr>
          <p:nvPr>
            <p:ph type="title"/>
          </p:nvPr>
        </p:nvSpPr>
        <p:spPr>
          <a:xfrm>
            <a:off x="827088" y="73025"/>
            <a:ext cx="7437437" cy="517525"/>
          </a:xfrm>
          <a:solidFill>
            <a:schemeClr val="accent1"/>
          </a:solidFill>
        </p:spPr>
        <p:txBody>
          <a:bodyPr/>
          <a:lstStyle/>
          <a:p>
            <a:r>
              <a:rPr lang="tr-TR" sz="2400"/>
              <a:t>Planda Taşıyıcı Sistem</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Veri Yer Tutucusu"/>
          <p:cNvSpPr>
            <a:spLocks noGrp="1"/>
          </p:cNvSpPr>
          <p:nvPr>
            <p:ph type="dt" sz="half" idx="10"/>
          </p:nvPr>
        </p:nvSpPr>
        <p:spPr/>
        <p:txBody>
          <a:bodyPr/>
          <a:lstStyle/>
          <a:p>
            <a:r>
              <a:rPr lang="tr-TR"/>
              <a:t>10.10.2008</a:t>
            </a:r>
          </a:p>
        </p:txBody>
      </p:sp>
      <p:sp>
        <p:nvSpPr>
          <p:cNvPr id="7" name="3 Altbilgi Yer Tutucusu"/>
          <p:cNvSpPr>
            <a:spLocks noGrp="1"/>
          </p:cNvSpPr>
          <p:nvPr>
            <p:ph type="ftr" sz="quarter" idx="11"/>
          </p:nvPr>
        </p:nvSpPr>
        <p:spPr/>
        <p:txBody>
          <a:bodyPr/>
          <a:lstStyle/>
          <a:p>
            <a:r>
              <a:rPr lang="tr-TR"/>
              <a:t>DR. MUSTAFA KUTANİS SAÜ İNŞ.MÜH. BÖLÜMÜ</a:t>
            </a:r>
          </a:p>
        </p:txBody>
      </p:sp>
      <p:sp>
        <p:nvSpPr>
          <p:cNvPr id="8" name="4 Slayt Numarası Yer Tutucusu"/>
          <p:cNvSpPr>
            <a:spLocks noGrp="1"/>
          </p:cNvSpPr>
          <p:nvPr>
            <p:ph type="sldNum" sz="quarter" idx="12"/>
          </p:nvPr>
        </p:nvSpPr>
        <p:spPr/>
        <p:txBody>
          <a:bodyPr/>
          <a:lstStyle/>
          <a:p>
            <a:r>
              <a:rPr lang="tr-TR"/>
              <a:t>SLIDE </a:t>
            </a:r>
            <a:fld id="{3069222F-1FD1-45E4-AB71-3ED1D1DBD381}" type="slidenum">
              <a:rPr lang="tr-TR"/>
              <a:pPr/>
              <a:t>73</a:t>
            </a:fld>
            <a:r>
              <a:rPr lang="tr-TR"/>
              <a:t>/114</a:t>
            </a:r>
          </a:p>
        </p:txBody>
      </p:sp>
      <p:sp>
        <p:nvSpPr>
          <p:cNvPr id="465926" name="Rectangle 6"/>
          <p:cNvSpPr>
            <a:spLocks noGrp="1" noChangeArrowheads="1"/>
          </p:cNvSpPr>
          <p:nvPr>
            <p:ph type="title"/>
          </p:nvPr>
        </p:nvSpPr>
        <p:spPr>
          <a:xfrm>
            <a:off x="827088" y="73025"/>
            <a:ext cx="7437437" cy="531813"/>
          </a:xfrm>
          <a:solidFill>
            <a:schemeClr val="accent1"/>
          </a:solidFill>
        </p:spPr>
        <p:txBody>
          <a:bodyPr/>
          <a:lstStyle/>
          <a:p>
            <a:r>
              <a:rPr lang="tr-TR"/>
              <a:t>Planda Taşıyıcı Sistem</a:t>
            </a:r>
          </a:p>
        </p:txBody>
      </p:sp>
      <p:pic>
        <p:nvPicPr>
          <p:cNvPr id="465927" name="Picture 7"/>
          <p:cNvPicPr>
            <a:picLocks noChangeAspect="1" noChangeArrowheads="1"/>
          </p:cNvPicPr>
          <p:nvPr/>
        </p:nvPicPr>
        <p:blipFill>
          <a:blip r:embed="rId2" cstate="print"/>
          <a:srcRect/>
          <a:stretch>
            <a:fillRect/>
          </a:stretch>
        </p:blipFill>
        <p:spPr bwMode="auto">
          <a:xfrm>
            <a:off x="1481138" y="606425"/>
            <a:ext cx="6615112" cy="5399088"/>
          </a:xfrm>
          <a:prstGeom prst="rect">
            <a:avLst/>
          </a:prstGeom>
          <a:noFill/>
          <a:ln w="9525">
            <a:noFill/>
            <a:miter lim="800000"/>
            <a:headEnd/>
            <a:tailEnd/>
          </a:ln>
          <a:effectLst/>
        </p:spPr>
      </p:pic>
      <p:sp>
        <p:nvSpPr>
          <p:cNvPr id="465928" name="Text Box 8"/>
          <p:cNvSpPr txBox="1">
            <a:spLocks noChangeArrowheads="1"/>
          </p:cNvSpPr>
          <p:nvPr/>
        </p:nvSpPr>
        <p:spPr bwMode="auto">
          <a:xfrm>
            <a:off x="1290638" y="6132513"/>
            <a:ext cx="3194050" cy="366712"/>
          </a:xfrm>
          <a:prstGeom prst="rect">
            <a:avLst/>
          </a:prstGeom>
          <a:noFill/>
          <a:ln w="9525">
            <a:noFill/>
            <a:miter lim="800000"/>
            <a:headEnd/>
            <a:tailEnd/>
          </a:ln>
          <a:effectLst/>
        </p:spPr>
        <p:txBody>
          <a:bodyPr>
            <a:spAutoFit/>
          </a:bodyPr>
          <a:lstStyle/>
          <a:p>
            <a:pPr>
              <a:spcBef>
                <a:spcPct val="50000"/>
              </a:spcBef>
            </a:pPr>
            <a:r>
              <a:rPr lang="tr-TR" b="0"/>
              <a:t>g) </a:t>
            </a:r>
            <a:r>
              <a:rPr lang="tr-TR">
                <a:solidFill>
                  <a:srgbClr val="FF3300"/>
                </a:solidFill>
                <a:effectLst>
                  <a:outerShdw blurRad="38100" dist="38100" dir="2700000" algn="tl">
                    <a:srgbClr val="C0C0C0"/>
                  </a:outerShdw>
                </a:effectLst>
              </a:rPr>
              <a:t>Düşük burulma rijitliği</a:t>
            </a:r>
          </a:p>
        </p:txBody>
      </p:sp>
      <p:sp>
        <p:nvSpPr>
          <p:cNvPr id="465929" name="Text Box 9"/>
          <p:cNvSpPr txBox="1">
            <a:spLocks noChangeArrowheads="1"/>
          </p:cNvSpPr>
          <p:nvPr/>
        </p:nvSpPr>
        <p:spPr bwMode="auto">
          <a:xfrm>
            <a:off x="5984875" y="6070600"/>
            <a:ext cx="2811463" cy="366713"/>
          </a:xfrm>
          <a:prstGeom prst="rect">
            <a:avLst/>
          </a:prstGeom>
          <a:noFill/>
          <a:ln w="9525">
            <a:noFill/>
            <a:miter lim="800000"/>
            <a:headEnd/>
            <a:tailEnd/>
          </a:ln>
          <a:effectLst/>
        </p:spPr>
        <p:txBody>
          <a:bodyPr>
            <a:spAutoFit/>
          </a:bodyPr>
          <a:lstStyle/>
          <a:p>
            <a:pPr>
              <a:spcBef>
                <a:spcPct val="50000"/>
              </a:spcBef>
            </a:pPr>
            <a:r>
              <a:rPr lang="tr-TR">
                <a:solidFill>
                  <a:srgbClr val="FF3300"/>
                </a:solidFill>
                <a:effectLst>
                  <a:outerShdw blurRad="38100" dist="38100" dir="2700000" algn="tl">
                    <a:srgbClr val="C0C0C0"/>
                  </a:outerShdw>
                </a:effectLst>
              </a:rPr>
              <a:t>Yüksek burulma rijitliği</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Veri Yer Tutucusu"/>
          <p:cNvSpPr>
            <a:spLocks noGrp="1"/>
          </p:cNvSpPr>
          <p:nvPr>
            <p:ph type="dt" sz="half" idx="10"/>
          </p:nvPr>
        </p:nvSpPr>
        <p:spPr/>
        <p:txBody>
          <a:bodyPr/>
          <a:lstStyle/>
          <a:p>
            <a:r>
              <a:rPr lang="tr-TR"/>
              <a:t>10.10.2008</a:t>
            </a:r>
          </a:p>
        </p:txBody>
      </p:sp>
      <p:sp>
        <p:nvSpPr>
          <p:cNvPr id="5" name="3 Altbilgi Yer Tutucusu"/>
          <p:cNvSpPr>
            <a:spLocks noGrp="1"/>
          </p:cNvSpPr>
          <p:nvPr>
            <p:ph type="ftr" sz="quarter" idx="11"/>
          </p:nvPr>
        </p:nvSpPr>
        <p:spPr/>
        <p:txBody>
          <a:bodyPr/>
          <a:lstStyle/>
          <a:p>
            <a:r>
              <a:rPr lang="tr-TR"/>
              <a:t>DR. MUSTAFA KUTANİS SAÜ İNŞ.MÜH. BÖLÜMÜ</a:t>
            </a:r>
          </a:p>
        </p:txBody>
      </p:sp>
      <p:sp>
        <p:nvSpPr>
          <p:cNvPr id="6" name="4 Slayt Numarası Yer Tutucusu"/>
          <p:cNvSpPr>
            <a:spLocks noGrp="1"/>
          </p:cNvSpPr>
          <p:nvPr>
            <p:ph type="sldNum" sz="quarter" idx="12"/>
          </p:nvPr>
        </p:nvSpPr>
        <p:spPr/>
        <p:txBody>
          <a:bodyPr/>
          <a:lstStyle/>
          <a:p>
            <a:r>
              <a:rPr lang="tr-TR"/>
              <a:t>SLIDE </a:t>
            </a:r>
            <a:fld id="{F8E89AF6-0F84-4078-8F87-89C3B9F56DBE}" type="slidenum">
              <a:rPr lang="tr-TR"/>
              <a:pPr/>
              <a:t>74</a:t>
            </a:fld>
            <a:r>
              <a:rPr lang="tr-TR"/>
              <a:t>/114</a:t>
            </a:r>
          </a:p>
        </p:txBody>
      </p:sp>
      <p:pic>
        <p:nvPicPr>
          <p:cNvPr id="603138" name="Picture 2"/>
          <p:cNvPicPr>
            <a:picLocks noChangeAspect="1" noChangeArrowheads="1"/>
          </p:cNvPicPr>
          <p:nvPr/>
        </p:nvPicPr>
        <p:blipFill>
          <a:blip r:embed="rId2" cstate="print"/>
          <a:srcRect/>
          <a:stretch>
            <a:fillRect/>
          </a:stretch>
        </p:blipFill>
        <p:spPr bwMode="auto">
          <a:xfrm>
            <a:off x="779463" y="617538"/>
            <a:ext cx="7488237" cy="5883275"/>
          </a:xfrm>
          <a:prstGeom prst="rect">
            <a:avLst/>
          </a:prstGeom>
          <a:noFill/>
          <a:ln w="9525">
            <a:noFill/>
            <a:miter lim="800000"/>
            <a:headEnd/>
            <a:tailEnd/>
          </a:ln>
          <a:effectLst/>
        </p:spPr>
      </p:pic>
      <p:sp>
        <p:nvSpPr>
          <p:cNvPr id="603140" name="Rectangle 4"/>
          <p:cNvSpPr>
            <a:spLocks noGrp="1" noChangeArrowheads="1"/>
          </p:cNvSpPr>
          <p:nvPr>
            <p:ph type="title"/>
          </p:nvPr>
        </p:nvSpPr>
        <p:spPr>
          <a:solidFill>
            <a:schemeClr val="accent1"/>
          </a:solidFill>
        </p:spPr>
        <p:txBody>
          <a:bodyPr/>
          <a:lstStyle/>
          <a:p>
            <a:r>
              <a:rPr lang="tr-TR"/>
              <a:t>A2 Düzensizliği</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2 Veri Yer Tutucusu"/>
          <p:cNvSpPr>
            <a:spLocks noGrp="1"/>
          </p:cNvSpPr>
          <p:nvPr>
            <p:ph type="dt" sz="half" idx="10"/>
          </p:nvPr>
        </p:nvSpPr>
        <p:spPr/>
        <p:txBody>
          <a:bodyPr/>
          <a:lstStyle/>
          <a:p>
            <a:r>
              <a:rPr lang="tr-TR"/>
              <a:t>10.10.2008</a:t>
            </a:r>
          </a:p>
        </p:txBody>
      </p:sp>
      <p:sp>
        <p:nvSpPr>
          <p:cNvPr id="12" name="3 Altbilgi Yer Tutucusu"/>
          <p:cNvSpPr>
            <a:spLocks noGrp="1"/>
          </p:cNvSpPr>
          <p:nvPr>
            <p:ph type="ftr" sz="quarter" idx="11"/>
          </p:nvPr>
        </p:nvSpPr>
        <p:spPr/>
        <p:txBody>
          <a:bodyPr/>
          <a:lstStyle/>
          <a:p>
            <a:r>
              <a:rPr lang="tr-TR"/>
              <a:t>DR. MUSTAFA KUTANİS SAÜ İNŞ.MÜH. BÖLÜMÜ</a:t>
            </a:r>
          </a:p>
        </p:txBody>
      </p:sp>
      <p:sp>
        <p:nvSpPr>
          <p:cNvPr id="13" name="4 Slayt Numarası Yer Tutucusu"/>
          <p:cNvSpPr>
            <a:spLocks noGrp="1"/>
          </p:cNvSpPr>
          <p:nvPr>
            <p:ph type="sldNum" sz="quarter" idx="12"/>
          </p:nvPr>
        </p:nvSpPr>
        <p:spPr/>
        <p:txBody>
          <a:bodyPr/>
          <a:lstStyle/>
          <a:p>
            <a:r>
              <a:rPr lang="tr-TR"/>
              <a:t>SLIDE </a:t>
            </a:r>
            <a:fld id="{5788081A-42FB-4FCA-9A1D-EBDBA35E3E89}" type="slidenum">
              <a:rPr lang="tr-TR"/>
              <a:pPr/>
              <a:t>75</a:t>
            </a:fld>
            <a:r>
              <a:rPr lang="tr-TR"/>
              <a:t>/114</a:t>
            </a:r>
          </a:p>
        </p:txBody>
      </p:sp>
      <p:sp>
        <p:nvSpPr>
          <p:cNvPr id="650242" name="Rectangle 2"/>
          <p:cNvSpPr>
            <a:spLocks noGrp="1" noChangeArrowheads="1"/>
          </p:cNvSpPr>
          <p:nvPr>
            <p:ph type="title"/>
          </p:nvPr>
        </p:nvSpPr>
        <p:spPr>
          <a:solidFill>
            <a:schemeClr val="accent1"/>
          </a:solidFill>
        </p:spPr>
        <p:txBody>
          <a:bodyPr/>
          <a:lstStyle/>
          <a:p>
            <a:r>
              <a:rPr lang="tr-TR"/>
              <a:t>NEHRP 2000 Plan Structural Irregularities</a:t>
            </a:r>
          </a:p>
        </p:txBody>
      </p:sp>
      <p:pic>
        <p:nvPicPr>
          <p:cNvPr id="650244" name="Picture 4"/>
          <p:cNvPicPr>
            <a:picLocks noChangeAspect="1" noChangeArrowheads="1"/>
          </p:cNvPicPr>
          <p:nvPr/>
        </p:nvPicPr>
        <p:blipFill>
          <a:blip r:embed="rId2" cstate="print"/>
          <a:srcRect/>
          <a:stretch>
            <a:fillRect/>
          </a:stretch>
        </p:blipFill>
        <p:spPr bwMode="auto">
          <a:xfrm>
            <a:off x="511175" y="992188"/>
            <a:ext cx="3598863" cy="2159000"/>
          </a:xfrm>
          <a:prstGeom prst="rect">
            <a:avLst/>
          </a:prstGeom>
          <a:noFill/>
          <a:ln w="9525">
            <a:noFill/>
            <a:miter lim="800000"/>
            <a:headEnd/>
            <a:tailEnd/>
          </a:ln>
          <a:effectLst/>
        </p:spPr>
      </p:pic>
      <p:sp>
        <p:nvSpPr>
          <p:cNvPr id="650245" name="Text Box 5"/>
          <p:cNvSpPr txBox="1">
            <a:spLocks noChangeArrowheads="1"/>
          </p:cNvSpPr>
          <p:nvPr/>
        </p:nvSpPr>
        <p:spPr bwMode="auto">
          <a:xfrm>
            <a:off x="2782888" y="1411288"/>
            <a:ext cx="6065837" cy="336550"/>
          </a:xfrm>
          <a:prstGeom prst="rect">
            <a:avLst/>
          </a:prstGeom>
          <a:solidFill>
            <a:srgbClr val="FFFFCC"/>
          </a:solidFill>
          <a:ln w="9525">
            <a:noFill/>
            <a:miter lim="800000"/>
            <a:headEnd/>
            <a:tailEnd/>
          </a:ln>
          <a:effectLst/>
        </p:spPr>
        <p:txBody>
          <a:bodyPr>
            <a:spAutoFit/>
          </a:bodyPr>
          <a:lstStyle/>
          <a:p>
            <a:pPr>
              <a:spcBef>
                <a:spcPct val="50000"/>
              </a:spcBef>
            </a:pPr>
            <a:r>
              <a:rPr lang="tr-TR" sz="1600" b="0"/>
              <a:t>1: Torsional irregularity — when diaphragms are not flexible</a:t>
            </a:r>
            <a:endParaRPr lang="tr-TR" sz="1600"/>
          </a:p>
        </p:txBody>
      </p:sp>
      <p:sp>
        <p:nvSpPr>
          <p:cNvPr id="650246" name="Rectangle 6"/>
          <p:cNvSpPr>
            <a:spLocks noChangeArrowheads="1"/>
          </p:cNvSpPr>
          <p:nvPr/>
        </p:nvSpPr>
        <p:spPr bwMode="auto">
          <a:xfrm>
            <a:off x="6359525" y="3516313"/>
            <a:ext cx="2343150" cy="366712"/>
          </a:xfrm>
          <a:prstGeom prst="rect">
            <a:avLst/>
          </a:prstGeom>
          <a:solidFill>
            <a:srgbClr val="FFFFCC"/>
          </a:solidFill>
          <a:ln w="9525">
            <a:noFill/>
            <a:miter lim="800000"/>
            <a:headEnd/>
            <a:tailEnd/>
          </a:ln>
          <a:effectLst/>
        </p:spPr>
        <p:txBody>
          <a:bodyPr wrap="none">
            <a:spAutoFit/>
          </a:bodyPr>
          <a:lstStyle/>
          <a:p>
            <a:r>
              <a:rPr lang="tr-TR" b="0"/>
              <a:t>2: Re-entrant corners</a:t>
            </a:r>
          </a:p>
        </p:txBody>
      </p:sp>
      <p:sp>
        <p:nvSpPr>
          <p:cNvPr id="650247" name="Rectangle 7"/>
          <p:cNvSpPr>
            <a:spLocks noChangeArrowheads="1"/>
          </p:cNvSpPr>
          <p:nvPr/>
        </p:nvSpPr>
        <p:spPr bwMode="auto">
          <a:xfrm>
            <a:off x="758825" y="5788025"/>
            <a:ext cx="3003550" cy="366713"/>
          </a:xfrm>
          <a:prstGeom prst="rect">
            <a:avLst/>
          </a:prstGeom>
          <a:solidFill>
            <a:srgbClr val="FFFFCC"/>
          </a:solidFill>
          <a:ln w="9525">
            <a:noFill/>
            <a:miter lim="800000"/>
            <a:headEnd/>
            <a:tailEnd/>
          </a:ln>
          <a:effectLst/>
        </p:spPr>
        <p:txBody>
          <a:bodyPr>
            <a:spAutoFit/>
          </a:bodyPr>
          <a:lstStyle/>
          <a:p>
            <a:r>
              <a:rPr lang="tr-TR" b="0"/>
              <a:t>3: Diaphragam discontinuity</a:t>
            </a:r>
          </a:p>
        </p:txBody>
      </p:sp>
      <p:pic>
        <p:nvPicPr>
          <p:cNvPr id="650248" name="Picture 8"/>
          <p:cNvPicPr>
            <a:picLocks noChangeAspect="1" noChangeArrowheads="1"/>
          </p:cNvPicPr>
          <p:nvPr/>
        </p:nvPicPr>
        <p:blipFill>
          <a:blip r:embed="rId3" cstate="print"/>
          <a:srcRect/>
          <a:stretch>
            <a:fillRect/>
          </a:stretch>
        </p:blipFill>
        <p:spPr bwMode="auto">
          <a:xfrm>
            <a:off x="5773738" y="1831975"/>
            <a:ext cx="2659062" cy="1722438"/>
          </a:xfrm>
          <a:prstGeom prst="rect">
            <a:avLst/>
          </a:prstGeom>
          <a:noFill/>
          <a:ln w="9525">
            <a:noFill/>
            <a:miter lim="800000"/>
            <a:headEnd/>
            <a:tailEnd/>
          </a:ln>
          <a:effectLst/>
        </p:spPr>
      </p:pic>
      <p:pic>
        <p:nvPicPr>
          <p:cNvPr id="650249" name="Picture 9"/>
          <p:cNvPicPr>
            <a:picLocks noChangeAspect="1" noChangeArrowheads="1"/>
          </p:cNvPicPr>
          <p:nvPr/>
        </p:nvPicPr>
        <p:blipFill>
          <a:blip r:embed="rId4" cstate="print"/>
          <a:srcRect/>
          <a:stretch>
            <a:fillRect/>
          </a:stretch>
        </p:blipFill>
        <p:spPr bwMode="auto">
          <a:xfrm>
            <a:off x="889000" y="3430588"/>
            <a:ext cx="2441575" cy="2351087"/>
          </a:xfrm>
          <a:prstGeom prst="rect">
            <a:avLst/>
          </a:prstGeom>
          <a:noFill/>
          <a:ln w="9525">
            <a:noFill/>
            <a:miter lim="800000"/>
            <a:headEnd/>
            <a:tailEnd/>
          </a:ln>
          <a:effectLst/>
        </p:spPr>
      </p:pic>
      <p:sp>
        <p:nvSpPr>
          <p:cNvPr id="650251" name="Rectangle 11"/>
          <p:cNvSpPr>
            <a:spLocks noChangeArrowheads="1"/>
          </p:cNvSpPr>
          <p:nvPr/>
        </p:nvSpPr>
        <p:spPr bwMode="auto">
          <a:xfrm>
            <a:off x="5486400" y="6070600"/>
            <a:ext cx="2444750" cy="366713"/>
          </a:xfrm>
          <a:prstGeom prst="rect">
            <a:avLst/>
          </a:prstGeom>
          <a:solidFill>
            <a:srgbClr val="FFFFCC"/>
          </a:solidFill>
          <a:ln w="9525">
            <a:noFill/>
            <a:miter lim="800000"/>
            <a:headEnd/>
            <a:tailEnd/>
          </a:ln>
          <a:effectLst/>
        </p:spPr>
        <p:txBody>
          <a:bodyPr wrap="none">
            <a:spAutoFit/>
          </a:bodyPr>
          <a:lstStyle/>
          <a:p>
            <a:r>
              <a:rPr lang="tr-TR" b="0"/>
              <a:t>4: Out-of-plane offsets</a:t>
            </a:r>
          </a:p>
        </p:txBody>
      </p:sp>
      <p:pic>
        <p:nvPicPr>
          <p:cNvPr id="650252" name="Picture 12"/>
          <p:cNvPicPr>
            <a:picLocks noChangeAspect="1" noChangeArrowheads="1"/>
          </p:cNvPicPr>
          <p:nvPr/>
        </p:nvPicPr>
        <p:blipFill>
          <a:blip r:embed="rId5" cstate="print"/>
          <a:srcRect/>
          <a:stretch>
            <a:fillRect/>
          </a:stretch>
        </p:blipFill>
        <p:spPr bwMode="auto">
          <a:xfrm>
            <a:off x="5100638" y="4248150"/>
            <a:ext cx="2698750" cy="1731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Veri Yer Tutucusu"/>
          <p:cNvSpPr>
            <a:spLocks noGrp="1"/>
          </p:cNvSpPr>
          <p:nvPr>
            <p:ph type="dt" sz="half" idx="10"/>
          </p:nvPr>
        </p:nvSpPr>
        <p:spPr/>
        <p:txBody>
          <a:bodyPr/>
          <a:lstStyle/>
          <a:p>
            <a:r>
              <a:rPr lang="tr-TR"/>
              <a:t>10.10.2008</a:t>
            </a:r>
          </a:p>
        </p:txBody>
      </p:sp>
      <p:sp>
        <p:nvSpPr>
          <p:cNvPr id="8" name="3 Altbilgi Yer Tutucusu"/>
          <p:cNvSpPr>
            <a:spLocks noGrp="1"/>
          </p:cNvSpPr>
          <p:nvPr>
            <p:ph type="ftr" sz="quarter" idx="11"/>
          </p:nvPr>
        </p:nvSpPr>
        <p:spPr/>
        <p:txBody>
          <a:bodyPr/>
          <a:lstStyle/>
          <a:p>
            <a:r>
              <a:rPr lang="tr-TR"/>
              <a:t>DR. MUSTAFA KUTANİS SAÜ İNŞ.MÜH. BÖLÜMÜ</a:t>
            </a:r>
          </a:p>
        </p:txBody>
      </p:sp>
      <p:sp>
        <p:nvSpPr>
          <p:cNvPr id="9" name="4 Slayt Numarası Yer Tutucusu"/>
          <p:cNvSpPr>
            <a:spLocks noGrp="1"/>
          </p:cNvSpPr>
          <p:nvPr>
            <p:ph type="sldNum" sz="quarter" idx="12"/>
          </p:nvPr>
        </p:nvSpPr>
        <p:spPr/>
        <p:txBody>
          <a:bodyPr/>
          <a:lstStyle/>
          <a:p>
            <a:r>
              <a:rPr lang="tr-TR"/>
              <a:t>SLIDE </a:t>
            </a:r>
            <a:fld id="{4F612265-4A44-4F92-A329-69072CCA0FF0}" type="slidenum">
              <a:rPr lang="tr-TR"/>
              <a:pPr/>
              <a:t>76</a:t>
            </a:fld>
            <a:r>
              <a:rPr lang="tr-TR"/>
              <a:t>/114</a:t>
            </a:r>
          </a:p>
        </p:txBody>
      </p:sp>
      <p:sp>
        <p:nvSpPr>
          <p:cNvPr id="652290" name="Rectangle 2"/>
          <p:cNvSpPr>
            <a:spLocks noGrp="1" noChangeArrowheads="1"/>
          </p:cNvSpPr>
          <p:nvPr>
            <p:ph type="title"/>
          </p:nvPr>
        </p:nvSpPr>
        <p:spPr>
          <a:solidFill>
            <a:schemeClr val="accent1"/>
          </a:solidFill>
        </p:spPr>
        <p:txBody>
          <a:bodyPr/>
          <a:lstStyle/>
          <a:p>
            <a:r>
              <a:rPr lang="tr-TR" sz="2400"/>
              <a:t>NEHRP 2000 Vertical Structural Irregularities (1/2)</a:t>
            </a:r>
          </a:p>
        </p:txBody>
      </p:sp>
      <p:sp>
        <p:nvSpPr>
          <p:cNvPr id="652293" name="Rectangle 5"/>
          <p:cNvSpPr>
            <a:spLocks noChangeArrowheads="1"/>
          </p:cNvSpPr>
          <p:nvPr/>
        </p:nvSpPr>
        <p:spPr bwMode="auto">
          <a:xfrm>
            <a:off x="582613" y="4092575"/>
            <a:ext cx="3727450" cy="366713"/>
          </a:xfrm>
          <a:prstGeom prst="rect">
            <a:avLst/>
          </a:prstGeom>
          <a:solidFill>
            <a:srgbClr val="FFFFCC"/>
          </a:solidFill>
          <a:ln w="9525">
            <a:noFill/>
            <a:miter lim="800000"/>
            <a:headEnd/>
            <a:tailEnd/>
          </a:ln>
          <a:effectLst/>
        </p:spPr>
        <p:txBody>
          <a:bodyPr wrap="none">
            <a:spAutoFit/>
          </a:bodyPr>
          <a:lstStyle/>
          <a:p>
            <a:r>
              <a:rPr lang="tr-TR" b="0"/>
              <a:t>1: Stiffness irregularity — soft story</a:t>
            </a:r>
          </a:p>
        </p:txBody>
      </p:sp>
      <p:sp>
        <p:nvSpPr>
          <p:cNvPr id="652294" name="Rectangle 6"/>
          <p:cNvSpPr>
            <a:spLocks noChangeArrowheads="1"/>
          </p:cNvSpPr>
          <p:nvPr/>
        </p:nvSpPr>
        <p:spPr bwMode="auto">
          <a:xfrm>
            <a:off x="4987925" y="5505450"/>
            <a:ext cx="3282950" cy="366713"/>
          </a:xfrm>
          <a:prstGeom prst="rect">
            <a:avLst/>
          </a:prstGeom>
          <a:solidFill>
            <a:srgbClr val="FFFFCC"/>
          </a:solidFill>
          <a:ln w="9525">
            <a:noFill/>
            <a:miter lim="800000"/>
            <a:headEnd/>
            <a:tailEnd/>
          </a:ln>
          <a:effectLst/>
        </p:spPr>
        <p:txBody>
          <a:bodyPr>
            <a:spAutoFit/>
          </a:bodyPr>
          <a:lstStyle/>
          <a:p>
            <a:r>
              <a:rPr lang="tr-TR" b="0"/>
              <a:t>2: Weight (mass) irregularity</a:t>
            </a:r>
          </a:p>
        </p:txBody>
      </p:sp>
      <p:pic>
        <p:nvPicPr>
          <p:cNvPr id="652298" name="Picture 10"/>
          <p:cNvPicPr>
            <a:picLocks noChangeAspect="1" noChangeArrowheads="1"/>
          </p:cNvPicPr>
          <p:nvPr/>
        </p:nvPicPr>
        <p:blipFill>
          <a:blip r:embed="rId2" cstate="print"/>
          <a:srcRect/>
          <a:stretch>
            <a:fillRect/>
          </a:stretch>
        </p:blipFill>
        <p:spPr bwMode="auto">
          <a:xfrm>
            <a:off x="701675" y="936625"/>
            <a:ext cx="3732213" cy="2587625"/>
          </a:xfrm>
          <a:prstGeom prst="rect">
            <a:avLst/>
          </a:prstGeom>
          <a:noFill/>
          <a:ln w="9525">
            <a:noFill/>
            <a:miter lim="800000"/>
            <a:headEnd/>
            <a:tailEnd/>
          </a:ln>
          <a:effectLst/>
        </p:spPr>
      </p:pic>
      <p:pic>
        <p:nvPicPr>
          <p:cNvPr id="652299" name="Picture 11"/>
          <p:cNvPicPr>
            <a:picLocks noChangeAspect="1" noChangeArrowheads="1"/>
          </p:cNvPicPr>
          <p:nvPr/>
        </p:nvPicPr>
        <p:blipFill>
          <a:blip r:embed="rId3" cstate="print"/>
          <a:srcRect/>
          <a:stretch>
            <a:fillRect/>
          </a:stretch>
        </p:blipFill>
        <p:spPr bwMode="auto">
          <a:xfrm>
            <a:off x="4886325" y="2660650"/>
            <a:ext cx="3881438" cy="2625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2 Veri Yer Tutucusu"/>
          <p:cNvSpPr>
            <a:spLocks noGrp="1"/>
          </p:cNvSpPr>
          <p:nvPr>
            <p:ph type="dt" sz="half" idx="10"/>
          </p:nvPr>
        </p:nvSpPr>
        <p:spPr/>
        <p:txBody>
          <a:bodyPr/>
          <a:lstStyle/>
          <a:p>
            <a:r>
              <a:rPr lang="tr-TR"/>
              <a:t>10.10.2008</a:t>
            </a:r>
          </a:p>
        </p:txBody>
      </p:sp>
      <p:sp>
        <p:nvSpPr>
          <p:cNvPr id="10" name="3 Altbilgi Yer Tutucusu"/>
          <p:cNvSpPr>
            <a:spLocks noGrp="1"/>
          </p:cNvSpPr>
          <p:nvPr>
            <p:ph type="ftr" sz="quarter" idx="11"/>
          </p:nvPr>
        </p:nvSpPr>
        <p:spPr/>
        <p:txBody>
          <a:bodyPr/>
          <a:lstStyle/>
          <a:p>
            <a:r>
              <a:rPr lang="tr-TR"/>
              <a:t>DR. MUSTAFA KUTANİS SAÜ İNŞ.MÜH. BÖLÜMÜ</a:t>
            </a:r>
          </a:p>
        </p:txBody>
      </p:sp>
      <p:sp>
        <p:nvSpPr>
          <p:cNvPr id="11" name="4 Slayt Numarası Yer Tutucusu"/>
          <p:cNvSpPr>
            <a:spLocks noGrp="1"/>
          </p:cNvSpPr>
          <p:nvPr>
            <p:ph type="sldNum" sz="quarter" idx="12"/>
          </p:nvPr>
        </p:nvSpPr>
        <p:spPr/>
        <p:txBody>
          <a:bodyPr/>
          <a:lstStyle/>
          <a:p>
            <a:r>
              <a:rPr lang="tr-TR"/>
              <a:t>SLIDE </a:t>
            </a:r>
            <a:fld id="{A4D0DC46-4BF9-4ECB-A27F-B7DC9DD468BC}" type="slidenum">
              <a:rPr lang="tr-TR"/>
              <a:pPr/>
              <a:t>77</a:t>
            </a:fld>
            <a:r>
              <a:rPr lang="tr-TR"/>
              <a:t>/114</a:t>
            </a:r>
          </a:p>
        </p:txBody>
      </p:sp>
      <p:sp>
        <p:nvSpPr>
          <p:cNvPr id="654338" name="Rectangle 2"/>
          <p:cNvSpPr>
            <a:spLocks noGrp="1" noChangeArrowheads="1"/>
          </p:cNvSpPr>
          <p:nvPr>
            <p:ph type="title"/>
          </p:nvPr>
        </p:nvSpPr>
        <p:spPr>
          <a:solidFill>
            <a:schemeClr val="accent1"/>
          </a:solidFill>
        </p:spPr>
        <p:txBody>
          <a:bodyPr/>
          <a:lstStyle/>
          <a:p>
            <a:r>
              <a:rPr lang="tr-TR" sz="2400"/>
              <a:t>NEHRP 2000 Vertical Structural Irregularities (2/2)</a:t>
            </a:r>
          </a:p>
        </p:txBody>
      </p:sp>
      <p:pic>
        <p:nvPicPr>
          <p:cNvPr id="654340" name="Picture 4"/>
          <p:cNvPicPr>
            <a:picLocks noChangeAspect="1" noChangeArrowheads="1"/>
          </p:cNvPicPr>
          <p:nvPr/>
        </p:nvPicPr>
        <p:blipFill>
          <a:blip r:embed="rId2" cstate="print"/>
          <a:srcRect/>
          <a:stretch>
            <a:fillRect/>
          </a:stretch>
        </p:blipFill>
        <p:spPr bwMode="auto">
          <a:xfrm>
            <a:off x="4684713" y="1017588"/>
            <a:ext cx="3001962" cy="1919287"/>
          </a:xfrm>
          <a:prstGeom prst="rect">
            <a:avLst/>
          </a:prstGeom>
          <a:noFill/>
          <a:ln w="9525">
            <a:noFill/>
            <a:miter lim="800000"/>
            <a:headEnd/>
            <a:tailEnd/>
          </a:ln>
          <a:effectLst/>
        </p:spPr>
      </p:pic>
      <p:pic>
        <p:nvPicPr>
          <p:cNvPr id="654341" name="Picture 5"/>
          <p:cNvPicPr>
            <a:picLocks noChangeAspect="1" noChangeArrowheads="1"/>
          </p:cNvPicPr>
          <p:nvPr/>
        </p:nvPicPr>
        <p:blipFill>
          <a:blip r:embed="rId3" cstate="print"/>
          <a:srcRect/>
          <a:stretch>
            <a:fillRect/>
          </a:stretch>
        </p:blipFill>
        <p:spPr bwMode="auto">
          <a:xfrm>
            <a:off x="1271588" y="2724150"/>
            <a:ext cx="1538287" cy="1887538"/>
          </a:xfrm>
          <a:prstGeom prst="rect">
            <a:avLst/>
          </a:prstGeom>
          <a:noFill/>
          <a:ln w="9525">
            <a:noFill/>
            <a:miter lim="800000"/>
            <a:headEnd/>
            <a:tailEnd/>
          </a:ln>
          <a:effectLst/>
        </p:spPr>
      </p:pic>
      <p:pic>
        <p:nvPicPr>
          <p:cNvPr id="654342" name="Picture 6"/>
          <p:cNvPicPr>
            <a:picLocks noChangeAspect="1" noChangeArrowheads="1"/>
          </p:cNvPicPr>
          <p:nvPr/>
        </p:nvPicPr>
        <p:blipFill>
          <a:blip r:embed="rId4" cstate="print"/>
          <a:srcRect/>
          <a:stretch>
            <a:fillRect/>
          </a:stretch>
        </p:blipFill>
        <p:spPr bwMode="auto">
          <a:xfrm>
            <a:off x="5210175" y="3449638"/>
            <a:ext cx="3432175" cy="2351087"/>
          </a:xfrm>
          <a:prstGeom prst="rect">
            <a:avLst/>
          </a:prstGeom>
          <a:noFill/>
          <a:ln w="9525">
            <a:noFill/>
            <a:miter lim="800000"/>
            <a:headEnd/>
            <a:tailEnd/>
          </a:ln>
          <a:effectLst/>
        </p:spPr>
      </p:pic>
      <p:sp>
        <p:nvSpPr>
          <p:cNvPr id="654343" name="Rectangle 7"/>
          <p:cNvSpPr>
            <a:spLocks noChangeArrowheads="1"/>
          </p:cNvSpPr>
          <p:nvPr/>
        </p:nvSpPr>
        <p:spPr bwMode="auto">
          <a:xfrm>
            <a:off x="3714750" y="5881688"/>
            <a:ext cx="4324350" cy="366712"/>
          </a:xfrm>
          <a:prstGeom prst="rect">
            <a:avLst/>
          </a:prstGeom>
          <a:solidFill>
            <a:srgbClr val="FFFFCC"/>
          </a:solidFill>
          <a:ln w="9525">
            <a:noFill/>
            <a:miter lim="800000"/>
            <a:headEnd/>
            <a:tailEnd/>
          </a:ln>
          <a:effectLst/>
        </p:spPr>
        <p:txBody>
          <a:bodyPr wrap="none">
            <a:spAutoFit/>
          </a:bodyPr>
          <a:lstStyle/>
          <a:p>
            <a:r>
              <a:rPr lang="tr-TR" b="0"/>
              <a:t>5: Discontinuity in capacity — weak story</a:t>
            </a:r>
          </a:p>
        </p:txBody>
      </p:sp>
      <p:sp>
        <p:nvSpPr>
          <p:cNvPr id="654344" name="Rectangle 8"/>
          <p:cNvSpPr>
            <a:spLocks noChangeArrowheads="1"/>
          </p:cNvSpPr>
          <p:nvPr/>
        </p:nvSpPr>
        <p:spPr bwMode="auto">
          <a:xfrm>
            <a:off x="727075" y="4833938"/>
            <a:ext cx="2767013" cy="915987"/>
          </a:xfrm>
          <a:prstGeom prst="rect">
            <a:avLst/>
          </a:prstGeom>
          <a:solidFill>
            <a:srgbClr val="FFFFCC"/>
          </a:solidFill>
          <a:ln w="9525">
            <a:noFill/>
            <a:miter lim="800000"/>
            <a:headEnd/>
            <a:tailEnd/>
          </a:ln>
          <a:effectLst/>
        </p:spPr>
        <p:txBody>
          <a:bodyPr>
            <a:spAutoFit/>
          </a:bodyPr>
          <a:lstStyle/>
          <a:p>
            <a:r>
              <a:rPr lang="tr-TR" b="0"/>
              <a:t>4: In-plane discontinuity in vertical lateral-force-resisting elements</a:t>
            </a:r>
          </a:p>
        </p:txBody>
      </p:sp>
      <p:sp>
        <p:nvSpPr>
          <p:cNvPr id="654345" name="Rectangle 9"/>
          <p:cNvSpPr>
            <a:spLocks noChangeArrowheads="1"/>
          </p:cNvSpPr>
          <p:nvPr/>
        </p:nvSpPr>
        <p:spPr bwMode="auto">
          <a:xfrm>
            <a:off x="1273175" y="1671638"/>
            <a:ext cx="3397250" cy="366712"/>
          </a:xfrm>
          <a:prstGeom prst="rect">
            <a:avLst/>
          </a:prstGeom>
          <a:solidFill>
            <a:srgbClr val="FFFFCC"/>
          </a:solidFill>
          <a:ln w="9525">
            <a:noFill/>
            <a:miter lim="800000"/>
            <a:headEnd/>
            <a:tailEnd/>
          </a:ln>
          <a:effectLst/>
        </p:spPr>
        <p:txBody>
          <a:bodyPr wrap="none">
            <a:spAutoFit/>
          </a:bodyPr>
          <a:lstStyle/>
          <a:p>
            <a:r>
              <a:rPr lang="tr-TR" b="0"/>
              <a:t>3: Vertical geometric irregularity</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Veri Yer Tutucusu"/>
          <p:cNvSpPr>
            <a:spLocks noGrp="1"/>
          </p:cNvSpPr>
          <p:nvPr>
            <p:ph type="dt" sz="half" idx="10"/>
          </p:nvPr>
        </p:nvSpPr>
        <p:spPr/>
        <p:txBody>
          <a:bodyPr/>
          <a:lstStyle/>
          <a:p>
            <a:r>
              <a:rPr lang="tr-TR"/>
              <a:t>10.10.2008</a:t>
            </a:r>
          </a:p>
        </p:txBody>
      </p:sp>
      <p:sp>
        <p:nvSpPr>
          <p:cNvPr id="7" name="3 Altbilgi Yer Tutucusu"/>
          <p:cNvSpPr>
            <a:spLocks noGrp="1"/>
          </p:cNvSpPr>
          <p:nvPr>
            <p:ph type="ftr" sz="quarter" idx="11"/>
          </p:nvPr>
        </p:nvSpPr>
        <p:spPr/>
        <p:txBody>
          <a:bodyPr/>
          <a:lstStyle/>
          <a:p>
            <a:r>
              <a:rPr lang="tr-TR"/>
              <a:t>DR. MUSTAFA KUTANİS SAÜ İNŞ.MÜH. BÖLÜMÜ</a:t>
            </a:r>
          </a:p>
        </p:txBody>
      </p:sp>
      <p:sp>
        <p:nvSpPr>
          <p:cNvPr id="8" name="4 Slayt Numarası Yer Tutucusu"/>
          <p:cNvSpPr>
            <a:spLocks noGrp="1"/>
          </p:cNvSpPr>
          <p:nvPr>
            <p:ph type="sldNum" sz="quarter" idx="12"/>
          </p:nvPr>
        </p:nvSpPr>
        <p:spPr/>
        <p:txBody>
          <a:bodyPr/>
          <a:lstStyle/>
          <a:p>
            <a:r>
              <a:rPr lang="tr-TR"/>
              <a:t>SLIDE </a:t>
            </a:r>
            <a:fld id="{CB918259-66FB-4C91-B09E-8BEA33041617}" type="slidenum">
              <a:rPr lang="tr-TR"/>
              <a:pPr/>
              <a:t>78</a:t>
            </a:fld>
            <a:r>
              <a:rPr lang="tr-TR"/>
              <a:t>/114</a:t>
            </a:r>
          </a:p>
        </p:txBody>
      </p:sp>
      <p:pic>
        <p:nvPicPr>
          <p:cNvPr id="610306" name="Picture 2"/>
          <p:cNvPicPr>
            <a:picLocks noChangeAspect="1" noChangeArrowheads="1"/>
          </p:cNvPicPr>
          <p:nvPr/>
        </p:nvPicPr>
        <p:blipFill>
          <a:blip r:embed="rId2" cstate="print"/>
          <a:srcRect/>
          <a:stretch>
            <a:fillRect/>
          </a:stretch>
        </p:blipFill>
        <p:spPr bwMode="auto">
          <a:xfrm>
            <a:off x="2012950" y="1001713"/>
            <a:ext cx="4397375" cy="3659187"/>
          </a:xfrm>
          <a:prstGeom prst="rect">
            <a:avLst/>
          </a:prstGeom>
          <a:noFill/>
          <a:ln w="9525">
            <a:noFill/>
            <a:miter lim="800000"/>
            <a:headEnd/>
            <a:tailEnd/>
          </a:ln>
          <a:effectLst/>
        </p:spPr>
      </p:pic>
      <p:pic>
        <p:nvPicPr>
          <p:cNvPr id="610308" name="Picture 4"/>
          <p:cNvPicPr>
            <a:picLocks noChangeAspect="1" noChangeArrowheads="1"/>
          </p:cNvPicPr>
          <p:nvPr/>
        </p:nvPicPr>
        <p:blipFill>
          <a:blip r:embed="rId3" cstate="print"/>
          <a:srcRect/>
          <a:stretch>
            <a:fillRect/>
          </a:stretch>
        </p:blipFill>
        <p:spPr bwMode="auto">
          <a:xfrm>
            <a:off x="1863725" y="5075238"/>
            <a:ext cx="4673600" cy="444500"/>
          </a:xfrm>
          <a:prstGeom prst="rect">
            <a:avLst/>
          </a:prstGeom>
          <a:noFill/>
          <a:ln w="9525">
            <a:noFill/>
            <a:miter lim="800000"/>
            <a:headEnd/>
            <a:tailEnd/>
          </a:ln>
          <a:effectLst/>
        </p:spPr>
      </p:pic>
      <p:pic>
        <p:nvPicPr>
          <p:cNvPr id="610309" name="Picture 5"/>
          <p:cNvPicPr>
            <a:picLocks noChangeAspect="1" noChangeArrowheads="1"/>
          </p:cNvPicPr>
          <p:nvPr/>
        </p:nvPicPr>
        <p:blipFill>
          <a:blip r:embed="rId4" cstate="print"/>
          <a:srcRect/>
          <a:stretch>
            <a:fillRect/>
          </a:stretch>
        </p:blipFill>
        <p:spPr bwMode="auto">
          <a:xfrm>
            <a:off x="1660525" y="5770563"/>
            <a:ext cx="5080000" cy="430212"/>
          </a:xfrm>
          <a:prstGeom prst="rect">
            <a:avLst/>
          </a:prstGeom>
          <a:noFill/>
          <a:ln w="9525">
            <a:noFill/>
            <a:miter lim="800000"/>
            <a:headEnd/>
            <a:tailEnd/>
          </a:ln>
          <a:effectLst/>
        </p:spPr>
      </p:pic>
      <p:sp>
        <p:nvSpPr>
          <p:cNvPr id="610310" name="Rectangle 6"/>
          <p:cNvSpPr>
            <a:spLocks noGrp="1" noChangeArrowheads="1"/>
          </p:cNvSpPr>
          <p:nvPr>
            <p:ph type="title"/>
          </p:nvPr>
        </p:nvSpPr>
        <p:spPr>
          <a:solidFill>
            <a:schemeClr val="accent1"/>
          </a:solidFill>
        </p:spPr>
        <p:txBody>
          <a:bodyPr/>
          <a:lstStyle/>
          <a:p>
            <a:r>
              <a:rPr lang="tr-TR" sz="2400">
                <a:solidFill>
                  <a:schemeClr val="tx1"/>
                </a:solidFill>
              </a:rPr>
              <a:t>Zayıf Kat (B1) Düzensizliği (Dayanım düzensizliği)</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 Veri Yer Tutucusu"/>
          <p:cNvSpPr>
            <a:spLocks noGrp="1"/>
          </p:cNvSpPr>
          <p:nvPr>
            <p:ph type="dt" sz="half" idx="10"/>
          </p:nvPr>
        </p:nvSpPr>
        <p:spPr/>
        <p:txBody>
          <a:bodyPr/>
          <a:lstStyle/>
          <a:p>
            <a:r>
              <a:rPr lang="tr-TR"/>
              <a:t>10.10.2008</a:t>
            </a:r>
          </a:p>
        </p:txBody>
      </p:sp>
      <p:sp>
        <p:nvSpPr>
          <p:cNvPr id="9" name="3 Altbilgi Yer Tutucusu"/>
          <p:cNvSpPr>
            <a:spLocks noGrp="1"/>
          </p:cNvSpPr>
          <p:nvPr>
            <p:ph type="ftr" sz="quarter" idx="11"/>
          </p:nvPr>
        </p:nvSpPr>
        <p:spPr/>
        <p:txBody>
          <a:bodyPr/>
          <a:lstStyle/>
          <a:p>
            <a:r>
              <a:rPr lang="tr-TR"/>
              <a:t>DR. MUSTAFA KUTANİS SAÜ İNŞ.MÜH. BÖLÜMÜ</a:t>
            </a:r>
          </a:p>
        </p:txBody>
      </p:sp>
      <p:sp>
        <p:nvSpPr>
          <p:cNvPr id="10" name="4 Slayt Numarası Yer Tutucusu"/>
          <p:cNvSpPr>
            <a:spLocks noGrp="1"/>
          </p:cNvSpPr>
          <p:nvPr>
            <p:ph type="sldNum" sz="quarter" idx="12"/>
          </p:nvPr>
        </p:nvSpPr>
        <p:spPr/>
        <p:txBody>
          <a:bodyPr/>
          <a:lstStyle/>
          <a:p>
            <a:r>
              <a:rPr lang="tr-TR"/>
              <a:t>SLIDE </a:t>
            </a:r>
            <a:fld id="{2676D523-F474-4735-8235-46255E5E5070}" type="slidenum">
              <a:rPr lang="tr-TR"/>
              <a:pPr/>
              <a:t>79</a:t>
            </a:fld>
            <a:r>
              <a:rPr lang="tr-TR"/>
              <a:t>/114</a:t>
            </a:r>
          </a:p>
        </p:txBody>
      </p:sp>
      <p:pic>
        <p:nvPicPr>
          <p:cNvPr id="611330" name="Picture 2"/>
          <p:cNvPicPr>
            <a:picLocks noChangeAspect="1" noChangeArrowheads="1"/>
          </p:cNvPicPr>
          <p:nvPr/>
        </p:nvPicPr>
        <p:blipFill>
          <a:blip r:embed="rId2" cstate="print"/>
          <a:srcRect/>
          <a:stretch>
            <a:fillRect/>
          </a:stretch>
        </p:blipFill>
        <p:spPr bwMode="auto">
          <a:xfrm>
            <a:off x="965200" y="882650"/>
            <a:ext cx="3673475" cy="3503613"/>
          </a:xfrm>
          <a:prstGeom prst="rect">
            <a:avLst/>
          </a:prstGeom>
          <a:noFill/>
          <a:ln w="9525">
            <a:noFill/>
            <a:miter lim="800000"/>
            <a:headEnd/>
            <a:tailEnd/>
          </a:ln>
          <a:effectLst/>
        </p:spPr>
      </p:pic>
      <p:pic>
        <p:nvPicPr>
          <p:cNvPr id="611331" name="Picture 3"/>
          <p:cNvPicPr>
            <a:picLocks noChangeAspect="1" noChangeArrowheads="1"/>
          </p:cNvPicPr>
          <p:nvPr/>
        </p:nvPicPr>
        <p:blipFill>
          <a:blip r:embed="rId3" cstate="print"/>
          <a:srcRect/>
          <a:stretch>
            <a:fillRect/>
          </a:stretch>
        </p:blipFill>
        <p:spPr bwMode="auto">
          <a:xfrm>
            <a:off x="5295900" y="865188"/>
            <a:ext cx="3419475" cy="3217862"/>
          </a:xfrm>
          <a:prstGeom prst="rect">
            <a:avLst/>
          </a:prstGeom>
          <a:noFill/>
          <a:ln w="9525">
            <a:noFill/>
            <a:miter lim="800000"/>
            <a:headEnd/>
            <a:tailEnd/>
          </a:ln>
          <a:effectLst/>
        </p:spPr>
      </p:pic>
      <p:pic>
        <p:nvPicPr>
          <p:cNvPr id="611335" name="Picture 7"/>
          <p:cNvPicPr>
            <a:picLocks noChangeAspect="1" noChangeArrowheads="1"/>
          </p:cNvPicPr>
          <p:nvPr/>
        </p:nvPicPr>
        <p:blipFill>
          <a:blip r:embed="rId4" cstate="print"/>
          <a:srcRect/>
          <a:stretch>
            <a:fillRect/>
          </a:stretch>
        </p:blipFill>
        <p:spPr bwMode="auto">
          <a:xfrm>
            <a:off x="468313" y="5092700"/>
            <a:ext cx="4629150" cy="344488"/>
          </a:xfrm>
          <a:prstGeom prst="rect">
            <a:avLst/>
          </a:prstGeom>
          <a:solidFill>
            <a:schemeClr val="accent1"/>
          </a:solidFill>
          <a:ln w="9525">
            <a:solidFill>
              <a:srgbClr val="FF3300"/>
            </a:solidFill>
            <a:miter lim="800000"/>
            <a:headEnd/>
            <a:tailEnd/>
          </a:ln>
          <a:effectLst/>
        </p:spPr>
      </p:pic>
      <p:sp>
        <p:nvSpPr>
          <p:cNvPr id="611336" name="Rectangle 8"/>
          <p:cNvSpPr>
            <a:spLocks noGrp="1" noChangeArrowheads="1"/>
          </p:cNvSpPr>
          <p:nvPr>
            <p:ph type="title"/>
          </p:nvPr>
        </p:nvSpPr>
        <p:spPr>
          <a:solidFill>
            <a:schemeClr val="accent1"/>
          </a:solidFill>
        </p:spPr>
        <p:txBody>
          <a:bodyPr/>
          <a:lstStyle/>
          <a:p>
            <a:r>
              <a:rPr lang="tr-TR" sz="2400">
                <a:solidFill>
                  <a:schemeClr val="tx1"/>
                </a:solidFill>
              </a:rPr>
              <a:t>Yumuşak Kat (B2) Düzensizliği (Rijitlik düzensizliği)</a:t>
            </a:r>
          </a:p>
        </p:txBody>
      </p:sp>
      <p:pic>
        <p:nvPicPr>
          <p:cNvPr id="611333" name="Picture 5"/>
          <p:cNvPicPr>
            <a:picLocks noChangeAspect="1" noChangeArrowheads="1"/>
          </p:cNvPicPr>
          <p:nvPr/>
        </p:nvPicPr>
        <p:blipFill>
          <a:blip r:embed="rId5" cstate="print"/>
          <a:srcRect/>
          <a:stretch>
            <a:fillRect/>
          </a:stretch>
        </p:blipFill>
        <p:spPr bwMode="auto">
          <a:xfrm>
            <a:off x="5375275" y="3919538"/>
            <a:ext cx="3641725" cy="2590800"/>
          </a:xfrm>
          <a:prstGeom prst="rect">
            <a:avLst/>
          </a:prstGeom>
          <a:noFill/>
          <a:ln w="9525">
            <a:noFill/>
            <a:miter lim="800000"/>
            <a:headEnd/>
            <a:tailEnd/>
          </a:ln>
          <a:effectLst/>
        </p:spPr>
      </p:pic>
      <p:pic>
        <p:nvPicPr>
          <p:cNvPr id="611334" name="Picture 6"/>
          <p:cNvPicPr>
            <a:picLocks noChangeAspect="1" noChangeArrowheads="1"/>
          </p:cNvPicPr>
          <p:nvPr/>
        </p:nvPicPr>
        <p:blipFill>
          <a:blip r:embed="rId6" cstate="print"/>
          <a:srcRect/>
          <a:stretch>
            <a:fillRect/>
          </a:stretch>
        </p:blipFill>
        <p:spPr bwMode="auto">
          <a:xfrm>
            <a:off x="317500" y="4514850"/>
            <a:ext cx="5095875" cy="419100"/>
          </a:xfrm>
          <a:prstGeom prst="rect">
            <a:avLst/>
          </a:prstGeom>
          <a:noFill/>
          <a:ln w="9525">
            <a:solidFill>
              <a:srgbClr val="FF3300"/>
            </a:solidFill>
            <a:miter lim="800000"/>
            <a:headEnd/>
            <a:tailEnd/>
          </a:ln>
          <a:effec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3 Veri Yer Tutucusu"/>
          <p:cNvSpPr>
            <a:spLocks noGrp="1"/>
          </p:cNvSpPr>
          <p:nvPr>
            <p:ph type="dt" sz="half" idx="10"/>
          </p:nvPr>
        </p:nvSpPr>
        <p:spPr/>
        <p:txBody>
          <a:bodyPr/>
          <a:lstStyle/>
          <a:p>
            <a:r>
              <a:rPr lang="tr-TR"/>
              <a:t>10.10.2008</a:t>
            </a:r>
          </a:p>
        </p:txBody>
      </p:sp>
      <p:sp>
        <p:nvSpPr>
          <p:cNvPr id="8" name="4 Altbilgi Yer Tutucusu"/>
          <p:cNvSpPr>
            <a:spLocks noGrp="1"/>
          </p:cNvSpPr>
          <p:nvPr>
            <p:ph type="ftr" sz="quarter" idx="11"/>
          </p:nvPr>
        </p:nvSpPr>
        <p:spPr/>
        <p:txBody>
          <a:bodyPr/>
          <a:lstStyle/>
          <a:p>
            <a:r>
              <a:rPr lang="tr-TR"/>
              <a:t>DR. MUSTAFA KUTANİS SAÜ İNŞ.MÜH. BÖLÜMÜ</a:t>
            </a:r>
          </a:p>
        </p:txBody>
      </p:sp>
      <p:sp>
        <p:nvSpPr>
          <p:cNvPr id="9" name="5 Slayt Numarası Yer Tutucusu"/>
          <p:cNvSpPr>
            <a:spLocks noGrp="1"/>
          </p:cNvSpPr>
          <p:nvPr>
            <p:ph type="sldNum" sz="quarter" idx="12"/>
          </p:nvPr>
        </p:nvSpPr>
        <p:spPr/>
        <p:txBody>
          <a:bodyPr/>
          <a:lstStyle/>
          <a:p>
            <a:r>
              <a:rPr lang="tr-TR"/>
              <a:t>SLIDE </a:t>
            </a:r>
            <a:fld id="{71C3CBD2-91E2-404C-9800-DDA584BC71A6}" type="slidenum">
              <a:rPr lang="tr-TR"/>
              <a:pPr/>
              <a:t>8</a:t>
            </a:fld>
            <a:r>
              <a:rPr lang="tr-TR"/>
              <a:t>/114</a:t>
            </a:r>
          </a:p>
        </p:txBody>
      </p:sp>
      <p:sp>
        <p:nvSpPr>
          <p:cNvPr id="506882" name="Rectangle 2"/>
          <p:cNvSpPr>
            <a:spLocks noGrp="1" noChangeArrowheads="1"/>
          </p:cNvSpPr>
          <p:nvPr>
            <p:ph type="title"/>
          </p:nvPr>
        </p:nvSpPr>
        <p:spPr>
          <a:solidFill>
            <a:schemeClr val="accent1"/>
          </a:solidFill>
        </p:spPr>
        <p:txBody>
          <a:bodyPr/>
          <a:lstStyle/>
          <a:p>
            <a:r>
              <a:rPr lang="tr-TR"/>
              <a:t>Yapı Tasarımı</a:t>
            </a:r>
          </a:p>
        </p:txBody>
      </p:sp>
      <p:sp>
        <p:nvSpPr>
          <p:cNvPr id="506883" name="Rectangle 3"/>
          <p:cNvSpPr>
            <a:spLocks noGrp="1" noChangeArrowheads="1"/>
          </p:cNvSpPr>
          <p:nvPr>
            <p:ph type="body" idx="1"/>
          </p:nvPr>
        </p:nvSpPr>
        <p:spPr/>
        <p:txBody>
          <a:bodyPr/>
          <a:lstStyle/>
          <a:p>
            <a:pPr>
              <a:buFont typeface="Wingdings" pitchFamily="2" charset="2"/>
              <a:buNone/>
            </a:pPr>
            <a:r>
              <a:rPr lang="tr-TR"/>
              <a:t>İyi bir yapı mühendisliği tasarımı</a:t>
            </a:r>
          </a:p>
          <a:p>
            <a:r>
              <a:rPr lang="tr-TR">
                <a:solidFill>
                  <a:srgbClr val="FF3300"/>
                </a:solidFill>
              </a:rPr>
              <a:t>İşlevsel</a:t>
            </a:r>
            <a:r>
              <a:rPr lang="tr-TR"/>
              <a:t> (İhtiyaca cevap verme, aşırı yerdeğiştirmeler sınırlandırılmalıdır)</a:t>
            </a:r>
          </a:p>
          <a:p>
            <a:r>
              <a:rPr lang="tr-TR">
                <a:solidFill>
                  <a:srgbClr val="FF0000"/>
                </a:solidFill>
              </a:rPr>
              <a:t>Emniyetli</a:t>
            </a:r>
            <a:r>
              <a:rPr lang="tr-TR"/>
              <a:t> (Yapı ekonomik ömrü süresince karşılaşacağı her türlü yükü emniyetle aktarabilmeli (Şartnameler, Yönetmelikler -Codes, Regulations)</a:t>
            </a:r>
          </a:p>
          <a:p>
            <a:r>
              <a:rPr lang="tr-TR">
                <a:solidFill>
                  <a:srgbClr val="FF3300"/>
                </a:solidFill>
              </a:rPr>
              <a:t>Ekonomik</a:t>
            </a:r>
            <a:r>
              <a:rPr lang="tr-TR"/>
              <a:t> (Min malzeme ve işçilik maliyeti; Min  Bakım ve onarım maliyeti)</a:t>
            </a:r>
          </a:p>
          <a:p>
            <a:r>
              <a:rPr lang="tr-TR">
                <a:solidFill>
                  <a:srgbClr val="FF3300"/>
                </a:solidFill>
              </a:rPr>
              <a:t>Estetik:</a:t>
            </a:r>
            <a:r>
              <a:rPr lang="tr-TR"/>
              <a:t> ?</a:t>
            </a:r>
          </a:p>
          <a:p>
            <a:pPr lvl="2"/>
            <a:endParaRPr lang="tr-TR" sz="2400"/>
          </a:p>
        </p:txBody>
      </p:sp>
      <p:sp>
        <p:nvSpPr>
          <p:cNvPr id="506884" name="AutoShape 4"/>
          <p:cNvSpPr>
            <a:spLocks noChangeArrowheads="1"/>
          </p:cNvSpPr>
          <p:nvPr/>
        </p:nvSpPr>
        <p:spPr bwMode="auto">
          <a:xfrm>
            <a:off x="5213350" y="3740150"/>
            <a:ext cx="1704975" cy="1268413"/>
          </a:xfrm>
          <a:prstGeom prst="cloudCallout">
            <a:avLst>
              <a:gd name="adj1" fmla="val -86870"/>
              <a:gd name="adj2" fmla="val -46245"/>
            </a:avLst>
          </a:prstGeom>
          <a:solidFill>
            <a:srgbClr val="FFFF99"/>
          </a:solidFill>
          <a:ln w="9525">
            <a:solidFill>
              <a:schemeClr val="tx1"/>
            </a:solidFill>
            <a:round/>
            <a:headEnd/>
            <a:tailEnd/>
          </a:ln>
          <a:effectLst/>
        </p:spPr>
        <p:txBody>
          <a:bodyPr/>
          <a:lstStyle/>
          <a:p>
            <a:pPr algn="ctr"/>
            <a:r>
              <a:rPr lang="tr-TR"/>
              <a:t>Müh. varlık nedeni</a:t>
            </a:r>
          </a:p>
        </p:txBody>
      </p:sp>
      <p:sp>
        <p:nvSpPr>
          <p:cNvPr id="506886" name="Text Box 6"/>
          <p:cNvSpPr txBox="1">
            <a:spLocks noChangeArrowheads="1"/>
          </p:cNvSpPr>
          <p:nvPr/>
        </p:nvSpPr>
        <p:spPr bwMode="auto">
          <a:xfrm>
            <a:off x="393700" y="4953000"/>
            <a:ext cx="5918200" cy="1190625"/>
          </a:xfrm>
          <a:prstGeom prst="rect">
            <a:avLst/>
          </a:prstGeom>
          <a:noFill/>
          <a:ln w="9525">
            <a:noFill/>
            <a:miter lim="800000"/>
            <a:headEnd/>
            <a:tailEnd/>
          </a:ln>
          <a:effectLst/>
        </p:spPr>
        <p:txBody>
          <a:bodyPr>
            <a:spAutoFit/>
          </a:bodyPr>
          <a:lstStyle/>
          <a:p>
            <a:pPr algn="ctr"/>
            <a:r>
              <a:rPr lang="en-GB"/>
              <a:t>“engineering ... is the art of doing well with one dollar which any bungler can do with two after a fashion”</a:t>
            </a:r>
            <a:endParaRPr lang="en-GB" b="0"/>
          </a:p>
          <a:p>
            <a:pPr algn="ctr"/>
            <a:r>
              <a:rPr lang="en-GB" b="0"/>
              <a:t>			- A. M. Wellington(1887)</a:t>
            </a:r>
            <a:endParaRPr lang="en-US"/>
          </a:p>
        </p:txBody>
      </p:sp>
      <p:sp>
        <p:nvSpPr>
          <p:cNvPr id="506887" name="AutoShape 7"/>
          <p:cNvSpPr>
            <a:spLocks noChangeArrowheads="1"/>
          </p:cNvSpPr>
          <p:nvPr/>
        </p:nvSpPr>
        <p:spPr bwMode="auto">
          <a:xfrm>
            <a:off x="6172200" y="4241800"/>
            <a:ext cx="2971800" cy="2019300"/>
          </a:xfrm>
          <a:prstGeom prst="irregularSeal2">
            <a:avLst/>
          </a:prstGeom>
          <a:solidFill>
            <a:srgbClr val="FF3300"/>
          </a:solidFill>
          <a:ln w="9525">
            <a:solidFill>
              <a:schemeClr val="tx1"/>
            </a:solidFill>
            <a:miter lim="800000"/>
            <a:headEnd/>
            <a:tailEnd/>
          </a:ln>
          <a:effectLst/>
        </p:spPr>
        <p:txBody>
          <a:bodyPr wrap="none" anchor="ctr"/>
          <a:lstStyle/>
          <a:p>
            <a:pPr algn="ctr"/>
            <a:r>
              <a:rPr lang="tr-TR">
                <a:solidFill>
                  <a:srgbClr val="FFFF00"/>
                </a:solidFill>
              </a:rPr>
              <a:t> Emniyetten </a:t>
            </a:r>
          </a:p>
          <a:p>
            <a:pPr algn="ctr"/>
            <a:r>
              <a:rPr lang="tr-TR">
                <a:solidFill>
                  <a:srgbClr val="FFFF00"/>
                </a:solidFill>
              </a:rPr>
              <a:t>ASLA taviz </a:t>
            </a:r>
          </a:p>
          <a:p>
            <a:pPr algn="ctr"/>
            <a:r>
              <a:rPr lang="tr-TR">
                <a:solidFill>
                  <a:srgbClr val="FFFF00"/>
                </a:solidFill>
              </a:rPr>
              <a:t>vermeden</a:t>
            </a:r>
            <a:endParaRPr lang="en-US">
              <a:solidFill>
                <a:srgbClr val="FFFF00"/>
              </a:solidFill>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Veri Yer Tutucusu"/>
          <p:cNvSpPr>
            <a:spLocks noGrp="1"/>
          </p:cNvSpPr>
          <p:nvPr>
            <p:ph type="dt" sz="half" idx="10"/>
          </p:nvPr>
        </p:nvSpPr>
        <p:spPr/>
        <p:txBody>
          <a:bodyPr/>
          <a:lstStyle/>
          <a:p>
            <a:r>
              <a:rPr lang="tr-TR"/>
              <a:t>10.10.2008</a:t>
            </a:r>
          </a:p>
        </p:txBody>
      </p:sp>
      <p:sp>
        <p:nvSpPr>
          <p:cNvPr id="6" name="4 Altbilgi Yer Tutucusu"/>
          <p:cNvSpPr>
            <a:spLocks noGrp="1"/>
          </p:cNvSpPr>
          <p:nvPr>
            <p:ph type="ftr" sz="quarter" idx="11"/>
          </p:nvPr>
        </p:nvSpPr>
        <p:spPr/>
        <p:txBody>
          <a:bodyPr/>
          <a:lstStyle/>
          <a:p>
            <a:r>
              <a:rPr lang="tr-TR"/>
              <a:t>DR. MUSTAFA KUTANİS SAÜ İNŞ.MÜH. BÖLÜMÜ</a:t>
            </a:r>
          </a:p>
        </p:txBody>
      </p:sp>
      <p:sp>
        <p:nvSpPr>
          <p:cNvPr id="7" name="5 Slayt Numarası Yer Tutucusu"/>
          <p:cNvSpPr>
            <a:spLocks noGrp="1"/>
          </p:cNvSpPr>
          <p:nvPr>
            <p:ph type="sldNum" sz="quarter" idx="12"/>
          </p:nvPr>
        </p:nvSpPr>
        <p:spPr/>
        <p:txBody>
          <a:bodyPr/>
          <a:lstStyle/>
          <a:p>
            <a:r>
              <a:rPr lang="tr-TR"/>
              <a:t>SLIDE </a:t>
            </a:r>
            <a:fld id="{C3F5CAD5-01B0-4CB9-81E4-0D01AA36DEAE}" type="slidenum">
              <a:rPr lang="tr-TR"/>
              <a:pPr/>
              <a:t>80</a:t>
            </a:fld>
            <a:r>
              <a:rPr lang="tr-TR"/>
              <a:t>/114</a:t>
            </a:r>
          </a:p>
        </p:txBody>
      </p:sp>
      <p:sp>
        <p:nvSpPr>
          <p:cNvPr id="739330" name="Rectangle 2"/>
          <p:cNvSpPr>
            <a:spLocks noGrp="1" noChangeArrowheads="1"/>
          </p:cNvSpPr>
          <p:nvPr>
            <p:ph type="title"/>
          </p:nvPr>
        </p:nvSpPr>
        <p:spPr>
          <a:solidFill>
            <a:schemeClr val="accent1"/>
          </a:solidFill>
        </p:spPr>
        <p:txBody>
          <a:bodyPr/>
          <a:lstStyle/>
          <a:p>
            <a:r>
              <a:rPr lang="tr-TR"/>
              <a:t>Örnek</a:t>
            </a:r>
            <a:endParaRPr lang="en-US"/>
          </a:p>
        </p:txBody>
      </p:sp>
      <p:sp>
        <p:nvSpPr>
          <p:cNvPr id="739331" name="Rectangle 3"/>
          <p:cNvSpPr>
            <a:spLocks noGrp="1" noChangeArrowheads="1"/>
          </p:cNvSpPr>
          <p:nvPr>
            <p:ph type="body" idx="1"/>
          </p:nvPr>
        </p:nvSpPr>
        <p:spPr>
          <a:xfrm>
            <a:off x="523875" y="866775"/>
            <a:ext cx="8212138" cy="2328863"/>
          </a:xfrm>
        </p:spPr>
        <p:txBody>
          <a:bodyPr/>
          <a:lstStyle/>
          <a:p>
            <a:pPr>
              <a:lnSpc>
                <a:spcPct val="90000"/>
              </a:lnSpc>
            </a:pPr>
            <a:r>
              <a:rPr lang="tr-TR"/>
              <a:t>Yapı yükseklik boyunca ani rijitlik ve dayanım değişikliği yumuşak kat oluşumlarına yol açar. Bu gibi durumlarda göreli kat ötelenmeleri çok büyür.</a:t>
            </a:r>
          </a:p>
          <a:p>
            <a:pPr eaLnBrk="0" hangingPunct="0">
              <a:lnSpc>
                <a:spcPct val="90000"/>
              </a:lnSpc>
              <a:buClrTx/>
              <a:buFontTx/>
              <a:buNone/>
            </a:pPr>
            <a:r>
              <a:rPr lang="tr-TR"/>
              <a:t>Bu tür sistemlerde mafsallaşma zayıf kat kolonlarında olacağından, bu kat kolonlarında bir de yeterli süneklik yoksa göçme kaçınılmaz sonuç olur….</a:t>
            </a:r>
          </a:p>
        </p:txBody>
      </p:sp>
      <p:pic>
        <p:nvPicPr>
          <p:cNvPr id="739332" name="Picture 4" descr="14"/>
          <p:cNvPicPr>
            <a:picLocks noChangeAspect="1" noChangeArrowheads="1"/>
          </p:cNvPicPr>
          <p:nvPr/>
        </p:nvPicPr>
        <p:blipFill>
          <a:blip r:embed="rId2" cstate="print"/>
          <a:srcRect/>
          <a:stretch>
            <a:fillRect/>
          </a:stretch>
        </p:blipFill>
        <p:spPr bwMode="auto">
          <a:xfrm>
            <a:off x="3997325" y="3079750"/>
            <a:ext cx="4811713" cy="3227388"/>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F9E73A3F-44B7-41D4-B06E-7F5B52C011C7}" type="slidenum">
              <a:rPr lang="tr-TR"/>
              <a:pPr/>
              <a:t>81</a:t>
            </a:fld>
            <a:r>
              <a:rPr lang="tr-TR"/>
              <a:t>/114</a:t>
            </a:r>
          </a:p>
        </p:txBody>
      </p:sp>
      <p:sp>
        <p:nvSpPr>
          <p:cNvPr id="685062" name="Rectangle 6"/>
          <p:cNvSpPr>
            <a:spLocks noGrp="1" noChangeArrowheads="1"/>
          </p:cNvSpPr>
          <p:nvPr>
            <p:ph type="title"/>
          </p:nvPr>
        </p:nvSpPr>
        <p:spPr>
          <a:solidFill>
            <a:schemeClr val="accent1"/>
          </a:solidFill>
        </p:spPr>
        <p:txBody>
          <a:bodyPr/>
          <a:lstStyle/>
          <a:p>
            <a:r>
              <a:rPr lang="tr-TR" sz="2400">
                <a:solidFill>
                  <a:srgbClr val="333399"/>
                </a:solidFill>
              </a:rPr>
              <a:t>Yumuşak Kat Ve Zayıf Kat Oluşumu, Zemin Kat Kolonlarının Mekanizma Durumuna Gelmesi</a:t>
            </a:r>
          </a:p>
        </p:txBody>
      </p:sp>
      <p:graphicFrame>
        <p:nvGraphicFramePr>
          <p:cNvPr id="685061" name="Object 5"/>
          <p:cNvGraphicFramePr>
            <a:graphicFrameLocks noChangeAspect="1"/>
          </p:cNvGraphicFramePr>
          <p:nvPr>
            <p:ph idx="1"/>
          </p:nvPr>
        </p:nvGraphicFramePr>
        <p:xfrm>
          <a:off x="904875" y="1120775"/>
          <a:ext cx="7364413" cy="4926013"/>
        </p:xfrm>
        <a:graphic>
          <a:graphicData uri="http://schemas.openxmlformats.org/presentationml/2006/ole">
            <p:oleObj spid="_x0000_s685061" name="Photo Editor Photo" r:id="rId3" imgW="2819794" imgH="1886213" progId="MSPhotoEd.3">
              <p:embed/>
            </p:oleObj>
          </a:graphicData>
        </a:graphic>
      </p:graphicFrame>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Veri Yer Tutucusu"/>
          <p:cNvSpPr>
            <a:spLocks noGrp="1"/>
          </p:cNvSpPr>
          <p:nvPr>
            <p:ph type="dt" sz="half" idx="10"/>
          </p:nvPr>
        </p:nvSpPr>
        <p:spPr/>
        <p:txBody>
          <a:bodyPr/>
          <a:lstStyle/>
          <a:p>
            <a:r>
              <a:rPr lang="tr-TR"/>
              <a:t>10.10.2008</a:t>
            </a:r>
          </a:p>
        </p:txBody>
      </p:sp>
      <p:sp>
        <p:nvSpPr>
          <p:cNvPr id="7" name="3 Altbilgi Yer Tutucusu"/>
          <p:cNvSpPr>
            <a:spLocks noGrp="1"/>
          </p:cNvSpPr>
          <p:nvPr>
            <p:ph type="ftr" sz="quarter" idx="11"/>
          </p:nvPr>
        </p:nvSpPr>
        <p:spPr/>
        <p:txBody>
          <a:bodyPr/>
          <a:lstStyle/>
          <a:p>
            <a:r>
              <a:rPr lang="tr-TR"/>
              <a:t>DR. MUSTAFA KUTANİS SAÜ İNŞ.MÜH. BÖLÜMÜ</a:t>
            </a:r>
          </a:p>
        </p:txBody>
      </p:sp>
      <p:sp>
        <p:nvSpPr>
          <p:cNvPr id="8" name="4 Slayt Numarası Yer Tutucusu"/>
          <p:cNvSpPr>
            <a:spLocks noGrp="1"/>
          </p:cNvSpPr>
          <p:nvPr>
            <p:ph type="sldNum" sz="quarter" idx="12"/>
          </p:nvPr>
        </p:nvSpPr>
        <p:spPr/>
        <p:txBody>
          <a:bodyPr/>
          <a:lstStyle/>
          <a:p>
            <a:r>
              <a:rPr lang="tr-TR"/>
              <a:t>SLIDE </a:t>
            </a:r>
            <a:fld id="{188E6278-A8CE-45E4-8C25-3FB40B2AC0D9}" type="slidenum">
              <a:rPr lang="tr-TR"/>
              <a:pPr/>
              <a:t>82</a:t>
            </a:fld>
            <a:r>
              <a:rPr lang="tr-TR"/>
              <a:t>/114</a:t>
            </a:r>
          </a:p>
        </p:txBody>
      </p:sp>
      <p:sp>
        <p:nvSpPr>
          <p:cNvPr id="614402" name="Rectangle 2"/>
          <p:cNvSpPr>
            <a:spLocks noChangeArrowheads="1"/>
          </p:cNvSpPr>
          <p:nvPr/>
        </p:nvSpPr>
        <p:spPr bwMode="auto">
          <a:xfrm>
            <a:off x="2609850" y="2271713"/>
            <a:ext cx="9144000" cy="0"/>
          </a:xfrm>
          <a:prstGeom prst="rect">
            <a:avLst/>
          </a:prstGeom>
          <a:noFill/>
          <a:ln w="9525">
            <a:noFill/>
            <a:miter lim="800000"/>
            <a:headEnd/>
            <a:tailEnd/>
          </a:ln>
          <a:effectLst/>
        </p:spPr>
        <p:txBody>
          <a:bodyPr>
            <a:spAutoFit/>
          </a:bodyPr>
          <a:lstStyle/>
          <a:p>
            <a:endParaRPr lang="tr-TR"/>
          </a:p>
        </p:txBody>
      </p:sp>
      <p:graphicFrame>
        <p:nvGraphicFramePr>
          <p:cNvPr id="614403" name="Object 3"/>
          <p:cNvGraphicFramePr>
            <a:graphicFrameLocks noChangeAspect="1"/>
          </p:cNvGraphicFramePr>
          <p:nvPr/>
        </p:nvGraphicFramePr>
        <p:xfrm>
          <a:off x="58738" y="333375"/>
          <a:ext cx="9031287" cy="5435600"/>
        </p:xfrm>
        <a:graphic>
          <a:graphicData uri="http://schemas.openxmlformats.org/presentationml/2006/ole">
            <p:oleObj spid="_x0000_s614403" r:id="rId4" imgW="3924300" imgH="2314575" progId="iGrafx.Image.1">
              <p:embed/>
            </p:oleObj>
          </a:graphicData>
        </a:graphic>
      </p:graphicFrame>
      <p:sp>
        <p:nvSpPr>
          <p:cNvPr id="614404" name="Rectangle 4"/>
          <p:cNvSpPr>
            <a:spLocks noChangeArrowheads="1"/>
          </p:cNvSpPr>
          <p:nvPr/>
        </p:nvSpPr>
        <p:spPr bwMode="auto">
          <a:xfrm>
            <a:off x="179388" y="5661025"/>
            <a:ext cx="8659812" cy="819150"/>
          </a:xfrm>
          <a:prstGeom prst="rect">
            <a:avLst/>
          </a:prstGeom>
          <a:solidFill>
            <a:schemeClr val="accent1"/>
          </a:solidFill>
          <a:ln w="9525">
            <a:noFill/>
            <a:miter lim="800000"/>
            <a:headEnd/>
            <a:tailEnd/>
          </a:ln>
          <a:effectLst/>
        </p:spPr>
        <p:txBody>
          <a:bodyPr lIns="91391" tIns="45696" rIns="91391" bIns="45696">
            <a:spAutoFit/>
          </a:bodyPr>
          <a:lstStyle/>
          <a:p>
            <a:pPr algn="ctr">
              <a:spcBef>
                <a:spcPct val="20000"/>
              </a:spcBef>
            </a:pPr>
            <a:r>
              <a:rPr lang="tr-TR" sz="1900"/>
              <a:t>Zayıf kolon-Kuvvetli kiriş		       Kuvvetli kolon-Zayıf kiriş</a:t>
            </a:r>
          </a:p>
          <a:p>
            <a:pPr algn="ctr">
              <a:spcBef>
                <a:spcPct val="20000"/>
              </a:spcBef>
            </a:pPr>
            <a:r>
              <a:rPr lang="tr-TR" sz="1900"/>
              <a:t>   Düşük süneklik</a:t>
            </a:r>
            <a:r>
              <a:rPr lang="tr-TR" sz="1900">
                <a:solidFill>
                  <a:srgbClr val="FF0066"/>
                </a:solidFill>
              </a:rPr>
              <a:t>		</a:t>
            </a:r>
            <a:r>
              <a:rPr lang="tr-TR" sz="1900"/>
              <a:t>	           Yüksek süneklik</a:t>
            </a:r>
            <a:r>
              <a:rPr lang="tr-TR" sz="2400">
                <a:latin typeface="Times New Roman" pitchFamily="18" charset="0"/>
              </a:rPr>
              <a:t>	</a:t>
            </a:r>
          </a:p>
        </p:txBody>
      </p:sp>
      <p:sp>
        <p:nvSpPr>
          <p:cNvPr id="614405" name="Rectangle 5"/>
          <p:cNvSpPr>
            <a:spLocks noGrp="1" noChangeArrowheads="1"/>
          </p:cNvSpPr>
          <p:nvPr>
            <p:ph type="title"/>
          </p:nvPr>
        </p:nvSpPr>
        <p:spPr>
          <a:xfrm>
            <a:off x="827088" y="73025"/>
            <a:ext cx="7437437" cy="498475"/>
          </a:xfrm>
          <a:solidFill>
            <a:schemeClr val="accent1"/>
          </a:solidFill>
        </p:spPr>
        <p:txBody>
          <a:bodyPr/>
          <a:lstStyle/>
          <a:p>
            <a:endParaRPr lang="en-US" sz="2400"/>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Veri Yer Tutucusu"/>
          <p:cNvSpPr>
            <a:spLocks noGrp="1"/>
          </p:cNvSpPr>
          <p:nvPr>
            <p:ph type="dt" sz="half" idx="10"/>
          </p:nvPr>
        </p:nvSpPr>
        <p:spPr/>
        <p:txBody>
          <a:bodyPr/>
          <a:lstStyle/>
          <a:p>
            <a:r>
              <a:rPr lang="tr-TR"/>
              <a:t>10.10.2008</a:t>
            </a:r>
          </a:p>
        </p:txBody>
      </p:sp>
      <p:sp>
        <p:nvSpPr>
          <p:cNvPr id="5" name="3 Altbilgi Yer Tutucusu"/>
          <p:cNvSpPr>
            <a:spLocks noGrp="1"/>
          </p:cNvSpPr>
          <p:nvPr>
            <p:ph type="ftr" sz="quarter" idx="11"/>
          </p:nvPr>
        </p:nvSpPr>
        <p:spPr/>
        <p:txBody>
          <a:bodyPr/>
          <a:lstStyle/>
          <a:p>
            <a:r>
              <a:rPr lang="tr-TR"/>
              <a:t>DR. MUSTAFA KUTANİS SAÜ İNŞ.MÜH. BÖLÜMÜ</a:t>
            </a:r>
          </a:p>
        </p:txBody>
      </p:sp>
      <p:sp>
        <p:nvSpPr>
          <p:cNvPr id="6" name="4 Slayt Numarası Yer Tutucusu"/>
          <p:cNvSpPr>
            <a:spLocks noGrp="1"/>
          </p:cNvSpPr>
          <p:nvPr>
            <p:ph type="sldNum" sz="quarter" idx="12"/>
          </p:nvPr>
        </p:nvSpPr>
        <p:spPr/>
        <p:txBody>
          <a:bodyPr/>
          <a:lstStyle/>
          <a:p>
            <a:r>
              <a:rPr lang="tr-TR"/>
              <a:t>SLIDE </a:t>
            </a:r>
            <a:fld id="{207DDBFD-83BD-42FA-8B42-32A7DB5E025D}" type="slidenum">
              <a:rPr lang="tr-TR"/>
              <a:pPr/>
              <a:t>83</a:t>
            </a:fld>
            <a:r>
              <a:rPr lang="tr-TR"/>
              <a:t>/114</a:t>
            </a:r>
          </a:p>
        </p:txBody>
      </p:sp>
      <p:sp>
        <p:nvSpPr>
          <p:cNvPr id="688132" name="Rectangle 4"/>
          <p:cNvSpPr>
            <a:spLocks noGrp="1" noChangeArrowheads="1"/>
          </p:cNvSpPr>
          <p:nvPr>
            <p:ph type="title"/>
          </p:nvPr>
        </p:nvSpPr>
        <p:spPr>
          <a:solidFill>
            <a:schemeClr val="accent1"/>
          </a:solidFill>
        </p:spPr>
        <p:txBody>
          <a:bodyPr/>
          <a:lstStyle/>
          <a:p>
            <a:r>
              <a:rPr lang="tr-TR">
                <a:solidFill>
                  <a:schemeClr val="tx1"/>
                </a:solidFill>
              </a:rPr>
              <a:t>Normal Katta Yumuşak Kat Oluşması</a:t>
            </a:r>
          </a:p>
        </p:txBody>
      </p:sp>
      <p:pic>
        <p:nvPicPr>
          <p:cNvPr id="688133" name="Picture 5"/>
          <p:cNvPicPr>
            <a:picLocks noChangeAspect="1" noChangeArrowheads="1"/>
          </p:cNvPicPr>
          <p:nvPr/>
        </p:nvPicPr>
        <p:blipFill>
          <a:blip r:embed="rId2" cstate="print"/>
          <a:srcRect/>
          <a:stretch>
            <a:fillRect/>
          </a:stretch>
        </p:blipFill>
        <p:spPr bwMode="auto">
          <a:xfrm>
            <a:off x="973138" y="936625"/>
            <a:ext cx="7742237" cy="573563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88133"/>
                                        </p:tgtEl>
                                        <p:attrNameLst>
                                          <p:attrName>style.visibility</p:attrName>
                                        </p:attrNameLst>
                                      </p:cBhvr>
                                      <p:to>
                                        <p:strVal val="visible"/>
                                      </p:to>
                                    </p:set>
                                    <p:animEffect transition="in" filter="dissolve">
                                      <p:cBhvr>
                                        <p:cTn id="7" dur="500"/>
                                        <p:tgtEl>
                                          <p:spTgt spid="68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2 Veri Yer Tutucusu"/>
          <p:cNvSpPr>
            <a:spLocks noGrp="1"/>
          </p:cNvSpPr>
          <p:nvPr>
            <p:ph type="dt" sz="half" idx="10"/>
          </p:nvPr>
        </p:nvSpPr>
        <p:spPr/>
        <p:txBody>
          <a:bodyPr/>
          <a:lstStyle/>
          <a:p>
            <a:r>
              <a:rPr lang="tr-TR"/>
              <a:t>10.10.2008</a:t>
            </a:r>
          </a:p>
        </p:txBody>
      </p:sp>
      <p:sp>
        <p:nvSpPr>
          <p:cNvPr id="10" name="3 Altbilgi Yer Tutucusu"/>
          <p:cNvSpPr>
            <a:spLocks noGrp="1"/>
          </p:cNvSpPr>
          <p:nvPr>
            <p:ph type="ftr" sz="quarter" idx="11"/>
          </p:nvPr>
        </p:nvSpPr>
        <p:spPr/>
        <p:txBody>
          <a:bodyPr/>
          <a:lstStyle/>
          <a:p>
            <a:r>
              <a:rPr lang="tr-TR"/>
              <a:t>DR. MUSTAFA KUTANİS SAÜ İNŞ.MÜH. BÖLÜMÜ</a:t>
            </a:r>
          </a:p>
        </p:txBody>
      </p:sp>
      <p:sp>
        <p:nvSpPr>
          <p:cNvPr id="11" name="4 Slayt Numarası Yer Tutucusu"/>
          <p:cNvSpPr>
            <a:spLocks noGrp="1"/>
          </p:cNvSpPr>
          <p:nvPr>
            <p:ph type="sldNum" sz="quarter" idx="12"/>
          </p:nvPr>
        </p:nvSpPr>
        <p:spPr/>
        <p:txBody>
          <a:bodyPr/>
          <a:lstStyle/>
          <a:p>
            <a:r>
              <a:rPr lang="tr-TR"/>
              <a:t>SLIDE </a:t>
            </a:r>
            <a:fld id="{17284B91-2E58-473D-A0D3-BF25D4AE0BBE}" type="slidenum">
              <a:rPr lang="tr-TR"/>
              <a:pPr/>
              <a:t>84</a:t>
            </a:fld>
            <a:r>
              <a:rPr lang="tr-TR"/>
              <a:t>/114</a:t>
            </a:r>
          </a:p>
        </p:txBody>
      </p:sp>
      <p:pic>
        <p:nvPicPr>
          <p:cNvPr id="665602" name="Picture 2"/>
          <p:cNvPicPr>
            <a:picLocks noChangeAspect="1" noChangeArrowheads="1"/>
          </p:cNvPicPr>
          <p:nvPr/>
        </p:nvPicPr>
        <p:blipFill>
          <a:blip r:embed="rId2" cstate="print"/>
          <a:srcRect/>
          <a:stretch>
            <a:fillRect/>
          </a:stretch>
        </p:blipFill>
        <p:spPr bwMode="auto">
          <a:xfrm>
            <a:off x="425450" y="1033463"/>
            <a:ext cx="7935913" cy="5083175"/>
          </a:xfrm>
          <a:prstGeom prst="rect">
            <a:avLst/>
          </a:prstGeom>
          <a:noFill/>
          <a:ln w="9525">
            <a:noFill/>
            <a:miter lim="800000"/>
            <a:headEnd/>
            <a:tailEnd/>
          </a:ln>
          <a:effectLst/>
        </p:spPr>
      </p:pic>
      <p:sp>
        <p:nvSpPr>
          <p:cNvPr id="665603" name="Rectangle 3"/>
          <p:cNvSpPr>
            <a:spLocks noGrp="1" noChangeArrowheads="1"/>
          </p:cNvSpPr>
          <p:nvPr>
            <p:ph type="title"/>
          </p:nvPr>
        </p:nvSpPr>
        <p:spPr>
          <a:solidFill>
            <a:schemeClr val="accent1"/>
          </a:solidFill>
        </p:spPr>
        <p:txBody>
          <a:bodyPr/>
          <a:lstStyle/>
          <a:p>
            <a:r>
              <a:rPr lang="tr-TR"/>
              <a:t>Yükseklik Boyunca</a:t>
            </a:r>
          </a:p>
        </p:txBody>
      </p:sp>
      <p:sp>
        <p:nvSpPr>
          <p:cNvPr id="665604" name="Line 4"/>
          <p:cNvSpPr>
            <a:spLocks noChangeShapeType="1"/>
          </p:cNvSpPr>
          <p:nvPr/>
        </p:nvSpPr>
        <p:spPr bwMode="auto">
          <a:xfrm>
            <a:off x="5424488" y="1123950"/>
            <a:ext cx="1587" cy="1243013"/>
          </a:xfrm>
          <a:prstGeom prst="line">
            <a:avLst/>
          </a:prstGeom>
          <a:noFill/>
          <a:ln w="9525">
            <a:solidFill>
              <a:schemeClr val="tx1"/>
            </a:solidFill>
            <a:round/>
            <a:headEnd type="arrow" w="med" len="med"/>
            <a:tailEnd type="arrow" w="med" len="med"/>
          </a:ln>
          <a:effectLst/>
        </p:spPr>
        <p:txBody>
          <a:bodyPr/>
          <a:lstStyle/>
          <a:p>
            <a:endParaRPr lang="tr-TR"/>
          </a:p>
        </p:txBody>
      </p:sp>
      <p:sp>
        <p:nvSpPr>
          <p:cNvPr id="665605" name="Line 5"/>
          <p:cNvSpPr>
            <a:spLocks noChangeShapeType="1"/>
          </p:cNvSpPr>
          <p:nvPr/>
        </p:nvSpPr>
        <p:spPr bwMode="auto">
          <a:xfrm>
            <a:off x="5607050" y="996950"/>
            <a:ext cx="647700" cy="3175"/>
          </a:xfrm>
          <a:prstGeom prst="line">
            <a:avLst/>
          </a:prstGeom>
          <a:noFill/>
          <a:ln w="9525">
            <a:solidFill>
              <a:schemeClr val="tx1"/>
            </a:solidFill>
            <a:round/>
            <a:headEnd type="arrow" w="med" len="med"/>
            <a:tailEnd type="arrow" w="med" len="med"/>
          </a:ln>
          <a:effectLst/>
        </p:spPr>
        <p:txBody>
          <a:bodyPr/>
          <a:lstStyle/>
          <a:p>
            <a:endParaRPr lang="tr-TR"/>
          </a:p>
        </p:txBody>
      </p:sp>
      <p:sp>
        <p:nvSpPr>
          <p:cNvPr id="665606" name="Text Box 6"/>
          <p:cNvSpPr txBox="1">
            <a:spLocks noChangeArrowheads="1"/>
          </p:cNvSpPr>
          <p:nvPr/>
        </p:nvSpPr>
        <p:spPr bwMode="auto">
          <a:xfrm>
            <a:off x="5086350" y="1524000"/>
            <a:ext cx="361950" cy="366713"/>
          </a:xfrm>
          <a:prstGeom prst="rect">
            <a:avLst/>
          </a:prstGeom>
          <a:noFill/>
          <a:ln w="9525">
            <a:noFill/>
            <a:miter lim="800000"/>
            <a:headEnd/>
            <a:tailEnd/>
          </a:ln>
          <a:effectLst/>
        </p:spPr>
        <p:txBody>
          <a:bodyPr>
            <a:spAutoFit/>
          </a:bodyPr>
          <a:lstStyle/>
          <a:p>
            <a:pPr>
              <a:spcBef>
                <a:spcPct val="50000"/>
              </a:spcBef>
            </a:pPr>
            <a:r>
              <a:rPr lang="tr-TR" b="0"/>
              <a:t>H</a:t>
            </a:r>
          </a:p>
        </p:txBody>
      </p:sp>
      <p:sp>
        <p:nvSpPr>
          <p:cNvPr id="665607" name="Text Box 7"/>
          <p:cNvSpPr txBox="1">
            <a:spLocks noChangeArrowheads="1"/>
          </p:cNvSpPr>
          <p:nvPr/>
        </p:nvSpPr>
        <p:spPr bwMode="auto">
          <a:xfrm>
            <a:off x="5772150" y="685800"/>
            <a:ext cx="381000" cy="366713"/>
          </a:xfrm>
          <a:prstGeom prst="rect">
            <a:avLst/>
          </a:prstGeom>
          <a:noFill/>
          <a:ln w="9525">
            <a:noFill/>
            <a:miter lim="800000"/>
            <a:headEnd/>
            <a:tailEnd/>
          </a:ln>
          <a:effectLst/>
        </p:spPr>
        <p:txBody>
          <a:bodyPr>
            <a:spAutoFit/>
          </a:bodyPr>
          <a:lstStyle/>
          <a:p>
            <a:pPr>
              <a:spcBef>
                <a:spcPct val="50000"/>
              </a:spcBef>
            </a:pPr>
            <a:r>
              <a:rPr lang="tr-TR" b="0"/>
              <a:t>B</a:t>
            </a:r>
          </a:p>
        </p:txBody>
      </p:sp>
      <p:sp>
        <p:nvSpPr>
          <p:cNvPr id="665608" name="Text Box 8"/>
          <p:cNvSpPr txBox="1">
            <a:spLocks noChangeArrowheads="1"/>
          </p:cNvSpPr>
          <p:nvPr/>
        </p:nvSpPr>
        <p:spPr bwMode="auto">
          <a:xfrm>
            <a:off x="4343400" y="2028825"/>
            <a:ext cx="981075" cy="366713"/>
          </a:xfrm>
          <a:prstGeom prst="rect">
            <a:avLst/>
          </a:prstGeom>
          <a:solidFill>
            <a:srgbClr val="FFFFCC"/>
          </a:solidFill>
          <a:ln w="9525">
            <a:noFill/>
            <a:miter lim="800000"/>
            <a:headEnd/>
            <a:tailEnd/>
          </a:ln>
          <a:effectLst/>
        </p:spPr>
        <p:txBody>
          <a:bodyPr>
            <a:spAutoFit/>
          </a:bodyPr>
          <a:lstStyle/>
          <a:p>
            <a:pPr>
              <a:spcBef>
                <a:spcPct val="50000"/>
              </a:spcBef>
            </a:pPr>
            <a:r>
              <a:rPr lang="tr-TR">
                <a:solidFill>
                  <a:srgbClr val="FF3300"/>
                </a:solidFill>
                <a:effectLst>
                  <a:outerShdw blurRad="38100" dist="38100" dir="2700000" algn="tl">
                    <a:srgbClr val="000000"/>
                  </a:outerShdw>
                </a:effectLst>
              </a:rPr>
              <a:t>H/B&lt;6</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Veri Yer Tutucusu"/>
          <p:cNvSpPr>
            <a:spLocks noGrp="1"/>
          </p:cNvSpPr>
          <p:nvPr>
            <p:ph type="dt" sz="half" idx="10"/>
          </p:nvPr>
        </p:nvSpPr>
        <p:spPr/>
        <p:txBody>
          <a:bodyPr/>
          <a:lstStyle/>
          <a:p>
            <a:r>
              <a:rPr lang="tr-TR"/>
              <a:t>10.10.2008</a:t>
            </a:r>
          </a:p>
        </p:txBody>
      </p:sp>
      <p:sp>
        <p:nvSpPr>
          <p:cNvPr id="5" name="3 Altbilgi Yer Tutucusu"/>
          <p:cNvSpPr>
            <a:spLocks noGrp="1"/>
          </p:cNvSpPr>
          <p:nvPr>
            <p:ph type="ftr" sz="quarter" idx="11"/>
          </p:nvPr>
        </p:nvSpPr>
        <p:spPr/>
        <p:txBody>
          <a:bodyPr/>
          <a:lstStyle/>
          <a:p>
            <a:r>
              <a:rPr lang="tr-TR"/>
              <a:t>DR. MUSTAFA KUTANİS SAÜ İNŞ.MÜH. BÖLÜMÜ</a:t>
            </a:r>
          </a:p>
        </p:txBody>
      </p:sp>
      <p:sp>
        <p:nvSpPr>
          <p:cNvPr id="6" name="4 Slayt Numarası Yer Tutucusu"/>
          <p:cNvSpPr>
            <a:spLocks noGrp="1"/>
          </p:cNvSpPr>
          <p:nvPr>
            <p:ph type="sldNum" sz="quarter" idx="12"/>
          </p:nvPr>
        </p:nvSpPr>
        <p:spPr/>
        <p:txBody>
          <a:bodyPr/>
          <a:lstStyle/>
          <a:p>
            <a:r>
              <a:rPr lang="tr-TR"/>
              <a:t>SLIDE </a:t>
            </a:r>
            <a:fld id="{380FAA13-C112-4066-8E5C-397E9AED88CF}" type="slidenum">
              <a:rPr lang="tr-TR"/>
              <a:pPr/>
              <a:t>85</a:t>
            </a:fld>
            <a:r>
              <a:rPr lang="tr-TR"/>
              <a:t>/114</a:t>
            </a:r>
          </a:p>
        </p:txBody>
      </p:sp>
      <p:sp>
        <p:nvSpPr>
          <p:cNvPr id="666626" name="Rectangle 2"/>
          <p:cNvSpPr>
            <a:spLocks noGrp="1" noChangeArrowheads="1"/>
          </p:cNvSpPr>
          <p:nvPr>
            <p:ph type="title"/>
          </p:nvPr>
        </p:nvSpPr>
        <p:spPr>
          <a:solidFill>
            <a:schemeClr val="accent1"/>
          </a:solidFill>
        </p:spPr>
        <p:txBody>
          <a:bodyPr/>
          <a:lstStyle/>
          <a:p>
            <a:r>
              <a:rPr lang="tr-TR"/>
              <a:t>Yükseklik Boyunca</a:t>
            </a:r>
            <a:endParaRPr lang="en-US"/>
          </a:p>
        </p:txBody>
      </p:sp>
      <p:pic>
        <p:nvPicPr>
          <p:cNvPr id="666627" name="Picture 3"/>
          <p:cNvPicPr>
            <a:picLocks noChangeAspect="1" noChangeArrowheads="1"/>
          </p:cNvPicPr>
          <p:nvPr/>
        </p:nvPicPr>
        <p:blipFill>
          <a:blip r:embed="rId2" cstate="print"/>
          <a:srcRect/>
          <a:stretch>
            <a:fillRect/>
          </a:stretch>
        </p:blipFill>
        <p:spPr bwMode="auto">
          <a:xfrm>
            <a:off x="598488" y="1039813"/>
            <a:ext cx="7896225" cy="50212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Veri Yer Tutucusu"/>
          <p:cNvSpPr>
            <a:spLocks noGrp="1"/>
          </p:cNvSpPr>
          <p:nvPr>
            <p:ph type="dt" sz="half" idx="10"/>
          </p:nvPr>
        </p:nvSpPr>
        <p:spPr/>
        <p:txBody>
          <a:bodyPr/>
          <a:lstStyle/>
          <a:p>
            <a:r>
              <a:rPr lang="tr-TR"/>
              <a:t>10.10.2008</a:t>
            </a:r>
          </a:p>
        </p:txBody>
      </p:sp>
      <p:sp>
        <p:nvSpPr>
          <p:cNvPr id="7" name="6 Altbilgi Yer Tutucusu"/>
          <p:cNvSpPr>
            <a:spLocks noGrp="1"/>
          </p:cNvSpPr>
          <p:nvPr>
            <p:ph type="ftr" sz="quarter" idx="11"/>
          </p:nvPr>
        </p:nvSpPr>
        <p:spPr/>
        <p:txBody>
          <a:bodyPr/>
          <a:lstStyle/>
          <a:p>
            <a:r>
              <a:rPr lang="tr-TR"/>
              <a:t>DR. MUSTAFA KUTANİS SAÜ İNŞ.MÜH. BÖLÜMÜ</a:t>
            </a:r>
          </a:p>
        </p:txBody>
      </p:sp>
      <p:sp>
        <p:nvSpPr>
          <p:cNvPr id="8" name="7 Slayt Numarası Yer Tutucusu"/>
          <p:cNvSpPr>
            <a:spLocks noGrp="1"/>
          </p:cNvSpPr>
          <p:nvPr>
            <p:ph type="sldNum" sz="quarter" idx="12"/>
          </p:nvPr>
        </p:nvSpPr>
        <p:spPr/>
        <p:txBody>
          <a:bodyPr/>
          <a:lstStyle/>
          <a:p>
            <a:r>
              <a:rPr lang="tr-TR"/>
              <a:t>SLIDE </a:t>
            </a:r>
            <a:fld id="{3C27CD07-14B1-4EE0-9FA9-2FD444B53D13}" type="slidenum">
              <a:rPr lang="tr-TR"/>
              <a:pPr/>
              <a:t>86</a:t>
            </a:fld>
            <a:r>
              <a:rPr lang="tr-TR"/>
              <a:t>/114</a:t>
            </a:r>
          </a:p>
        </p:txBody>
      </p:sp>
      <p:sp>
        <p:nvSpPr>
          <p:cNvPr id="669708" name="Rectangle 12"/>
          <p:cNvSpPr>
            <a:spLocks noGrp="1" noChangeArrowheads="1"/>
          </p:cNvSpPr>
          <p:nvPr>
            <p:ph type="title"/>
          </p:nvPr>
        </p:nvSpPr>
        <p:spPr>
          <a:solidFill>
            <a:schemeClr val="accent1"/>
          </a:solidFill>
        </p:spPr>
        <p:txBody>
          <a:bodyPr/>
          <a:lstStyle/>
          <a:p>
            <a:endParaRPr lang="en-US"/>
          </a:p>
        </p:txBody>
      </p:sp>
      <p:graphicFrame>
        <p:nvGraphicFramePr>
          <p:cNvPr id="669701" name="Object 5"/>
          <p:cNvGraphicFramePr>
            <a:graphicFrameLocks noChangeAspect="1"/>
          </p:cNvGraphicFramePr>
          <p:nvPr>
            <p:ph sz="half" idx="1"/>
          </p:nvPr>
        </p:nvGraphicFramePr>
        <p:xfrm>
          <a:off x="763588" y="784225"/>
          <a:ext cx="3835400" cy="3281363"/>
        </p:xfrm>
        <a:graphic>
          <a:graphicData uri="http://schemas.openxmlformats.org/presentationml/2006/ole">
            <p:oleObj spid="_x0000_s669701" name="Visio" r:id="rId3" imgW="2869662" imgH="2455681" progId="Visio.Drawing.11">
              <p:embed/>
            </p:oleObj>
          </a:graphicData>
        </a:graphic>
      </p:graphicFrame>
      <p:graphicFrame>
        <p:nvGraphicFramePr>
          <p:cNvPr id="669704" name="Object 8"/>
          <p:cNvGraphicFramePr>
            <a:graphicFrameLocks noChangeAspect="1"/>
          </p:cNvGraphicFramePr>
          <p:nvPr>
            <p:ph sz="quarter" idx="2"/>
          </p:nvPr>
        </p:nvGraphicFramePr>
        <p:xfrm>
          <a:off x="4691063" y="3708400"/>
          <a:ext cx="2852737" cy="2690813"/>
        </p:xfrm>
        <a:graphic>
          <a:graphicData uri="http://schemas.openxmlformats.org/presentationml/2006/ole">
            <p:oleObj spid="_x0000_s669704" name="Visio" r:id="rId4" imgW="2408119" imgH="2271211" progId="Visio.Drawing.11">
              <p:embed/>
            </p:oleObj>
          </a:graphicData>
        </a:graphic>
      </p:graphicFrame>
      <p:graphicFrame>
        <p:nvGraphicFramePr>
          <p:cNvPr id="669707" name="Object 11"/>
          <p:cNvGraphicFramePr>
            <a:graphicFrameLocks noChangeAspect="1"/>
          </p:cNvGraphicFramePr>
          <p:nvPr>
            <p:ph sz="quarter" idx="3"/>
          </p:nvPr>
        </p:nvGraphicFramePr>
        <p:xfrm>
          <a:off x="5524500" y="760413"/>
          <a:ext cx="3433763" cy="2836862"/>
        </p:xfrm>
        <a:graphic>
          <a:graphicData uri="http://schemas.openxmlformats.org/presentationml/2006/ole">
            <p:oleObj spid="_x0000_s669707" name="Visio" r:id="rId5" imgW="3103940" imgH="2563819" progId="Visio.Drawing.11">
              <p:embed/>
            </p:oleObj>
          </a:graphicData>
        </a:graphic>
      </p:graphicFrame>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Veri Yer Tutucusu"/>
          <p:cNvSpPr>
            <a:spLocks noGrp="1"/>
          </p:cNvSpPr>
          <p:nvPr>
            <p:ph type="dt" sz="half" idx="10"/>
          </p:nvPr>
        </p:nvSpPr>
        <p:spPr/>
        <p:txBody>
          <a:bodyPr/>
          <a:lstStyle/>
          <a:p>
            <a:r>
              <a:rPr lang="tr-TR"/>
              <a:t>10.10.2008</a:t>
            </a:r>
          </a:p>
        </p:txBody>
      </p:sp>
      <p:sp>
        <p:nvSpPr>
          <p:cNvPr id="6" name="3 Altbilgi Yer Tutucusu"/>
          <p:cNvSpPr>
            <a:spLocks noGrp="1"/>
          </p:cNvSpPr>
          <p:nvPr>
            <p:ph type="ftr" sz="quarter" idx="11"/>
          </p:nvPr>
        </p:nvSpPr>
        <p:spPr/>
        <p:txBody>
          <a:bodyPr/>
          <a:lstStyle/>
          <a:p>
            <a:r>
              <a:rPr lang="tr-TR"/>
              <a:t>DR. MUSTAFA KUTANİS SAÜ İNŞ.MÜH. BÖLÜMÜ</a:t>
            </a:r>
          </a:p>
        </p:txBody>
      </p:sp>
      <p:sp>
        <p:nvSpPr>
          <p:cNvPr id="7" name="4 Slayt Numarası Yer Tutucusu"/>
          <p:cNvSpPr>
            <a:spLocks noGrp="1"/>
          </p:cNvSpPr>
          <p:nvPr>
            <p:ph type="sldNum" sz="quarter" idx="12"/>
          </p:nvPr>
        </p:nvSpPr>
        <p:spPr/>
        <p:txBody>
          <a:bodyPr/>
          <a:lstStyle/>
          <a:p>
            <a:r>
              <a:rPr lang="tr-TR"/>
              <a:t>SLIDE </a:t>
            </a:r>
            <a:fld id="{DA11C9FC-33F9-4FBC-90E2-77DDC46AECE2}" type="slidenum">
              <a:rPr lang="tr-TR"/>
              <a:pPr/>
              <a:t>87</a:t>
            </a:fld>
            <a:r>
              <a:rPr lang="tr-TR"/>
              <a:t>/114</a:t>
            </a:r>
          </a:p>
        </p:txBody>
      </p:sp>
      <p:pic>
        <p:nvPicPr>
          <p:cNvPr id="616450" name="Picture 2"/>
          <p:cNvPicPr>
            <a:picLocks noChangeAspect="1" noChangeArrowheads="1"/>
          </p:cNvPicPr>
          <p:nvPr/>
        </p:nvPicPr>
        <p:blipFill>
          <a:blip r:embed="rId2" cstate="print"/>
          <a:srcRect/>
          <a:stretch>
            <a:fillRect/>
          </a:stretch>
        </p:blipFill>
        <p:spPr bwMode="auto">
          <a:xfrm>
            <a:off x="3371850" y="1096963"/>
            <a:ext cx="5122863" cy="5349875"/>
          </a:xfrm>
          <a:prstGeom prst="rect">
            <a:avLst/>
          </a:prstGeom>
          <a:noFill/>
          <a:ln w="9525">
            <a:noFill/>
            <a:miter lim="800000"/>
            <a:headEnd/>
            <a:tailEnd/>
          </a:ln>
          <a:effectLst/>
        </p:spPr>
      </p:pic>
      <p:sp>
        <p:nvSpPr>
          <p:cNvPr id="616452" name="Rectangle 4"/>
          <p:cNvSpPr>
            <a:spLocks noGrp="1" noChangeArrowheads="1"/>
          </p:cNvSpPr>
          <p:nvPr>
            <p:ph type="title"/>
          </p:nvPr>
        </p:nvSpPr>
        <p:spPr>
          <a:solidFill>
            <a:schemeClr val="accent1"/>
          </a:solidFill>
        </p:spPr>
        <p:txBody>
          <a:bodyPr/>
          <a:lstStyle/>
          <a:p>
            <a:r>
              <a:rPr lang="tr-TR">
                <a:solidFill>
                  <a:schemeClr val="tx1"/>
                </a:solidFill>
              </a:rPr>
              <a:t>Düşeyde Düzensizlikler: B3 Düzensizliği</a:t>
            </a:r>
          </a:p>
        </p:txBody>
      </p:sp>
      <p:sp>
        <p:nvSpPr>
          <p:cNvPr id="616454" name="Text Box 6"/>
          <p:cNvSpPr txBox="1">
            <a:spLocks noChangeArrowheads="1"/>
          </p:cNvSpPr>
          <p:nvPr/>
        </p:nvSpPr>
        <p:spPr bwMode="auto">
          <a:xfrm>
            <a:off x="496888" y="1681163"/>
            <a:ext cx="2770187" cy="2943225"/>
          </a:xfrm>
          <a:prstGeom prst="rect">
            <a:avLst/>
          </a:prstGeom>
          <a:solidFill>
            <a:srgbClr val="0000FF"/>
          </a:solidFill>
          <a:ln w="9525">
            <a:noFill/>
            <a:miter lim="800000"/>
            <a:headEnd/>
            <a:tailEnd/>
          </a:ln>
          <a:effectLst/>
        </p:spPr>
        <p:txBody>
          <a:bodyPr>
            <a:spAutoFit/>
          </a:bodyPr>
          <a:lstStyle/>
          <a:p>
            <a:pPr eaLnBrk="0" hangingPunct="0">
              <a:spcBef>
                <a:spcPct val="20000"/>
              </a:spcBef>
            </a:pPr>
            <a:r>
              <a:rPr lang="tr-TR" sz="2000">
                <a:solidFill>
                  <a:srgbClr val="FFFF00"/>
                </a:solidFill>
              </a:rPr>
              <a:t>Eleman kesitlerinde ani değişiklikler olması gerilme yığılmalarına ek olarak bu bölgelerde rijitlik ve dayanım azalmasına da yol açar.</a:t>
            </a:r>
          </a:p>
          <a:p>
            <a:pPr>
              <a:spcBef>
                <a:spcPct val="50000"/>
              </a:spcBef>
            </a:pPr>
            <a:endParaRPr lang="tr-TR">
              <a:solidFill>
                <a:srgbClr val="FFFF00"/>
              </a:solidFill>
            </a:endParaRP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627D54F4-AA91-40CA-8185-1060F3FFBDD3}" type="slidenum">
              <a:rPr lang="tr-TR"/>
              <a:pPr/>
              <a:t>88</a:t>
            </a:fld>
            <a:r>
              <a:rPr lang="tr-TR"/>
              <a:t>/114</a:t>
            </a:r>
          </a:p>
        </p:txBody>
      </p:sp>
      <p:sp>
        <p:nvSpPr>
          <p:cNvPr id="668674" name="Rectangle 2"/>
          <p:cNvSpPr>
            <a:spLocks noGrp="1" noChangeArrowheads="1"/>
          </p:cNvSpPr>
          <p:nvPr>
            <p:ph type="title"/>
          </p:nvPr>
        </p:nvSpPr>
        <p:spPr>
          <a:solidFill>
            <a:schemeClr val="accent1"/>
          </a:solidFill>
        </p:spPr>
        <p:txBody>
          <a:bodyPr/>
          <a:lstStyle/>
          <a:p>
            <a:r>
              <a:rPr lang="tr-TR"/>
              <a:t>Perde Duvarların Düşey Sürekliliği</a:t>
            </a:r>
          </a:p>
        </p:txBody>
      </p:sp>
      <p:sp>
        <p:nvSpPr>
          <p:cNvPr id="668675" name="Rectangle 3"/>
          <p:cNvSpPr>
            <a:spLocks noGrp="1" noChangeArrowheads="1"/>
          </p:cNvSpPr>
          <p:nvPr>
            <p:ph type="body" idx="1"/>
          </p:nvPr>
        </p:nvSpPr>
        <p:spPr/>
        <p:txBody>
          <a:bodyPr/>
          <a:lstStyle/>
          <a:p>
            <a:r>
              <a:rPr lang="tr-TR"/>
              <a:t>Perde duvarlar yapının temelinden başlayıp en  üst kata kadar sürekli olarak yapılmalıdır. Çeşitli nedenlerle zemin katında hiç yapılmaması ya da en üst kata kadar uzatılmayıp ara bir yerde kesilmesi deprem açısından çok sakıncalıdır. </a:t>
            </a:r>
          </a:p>
          <a:p>
            <a:r>
              <a:rPr lang="tr-TR"/>
              <a:t>Zemin katta betonarme perde duvar yapılmaması yanında zemin katta betonarme çerçeveler arasında tuğla dolgu duvar konulmayıp, dolgu duvarların bir üst kattan yapılması, ki bu zemin katın otopark dükkan vb olarak kullanılması amacı ile sık yapılan bir uygulamadır, bu tür taşıyıcı olmayan tuğla yığma duvarların yapı içindeki süreksizliği deprem açısından sakıncalı olmaktadır. Zemin katta perde duvarın süreksizliği tıpkı zemin katı esnek yapı davranışına yol açmaktadır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68675">
                                            <p:txEl>
                                              <p:pRg st="1" end="1"/>
                                            </p:txEl>
                                          </p:spTgt>
                                        </p:tgtEl>
                                        <p:attrNameLst>
                                          <p:attrName>style.visibility</p:attrName>
                                        </p:attrNameLst>
                                      </p:cBhvr>
                                      <p:to>
                                        <p:strVal val="visible"/>
                                      </p:to>
                                    </p:set>
                                    <p:animEffect transition="in" filter="strips(downLeft)">
                                      <p:cBhvr>
                                        <p:cTn id="7" dur="500"/>
                                        <p:tgtEl>
                                          <p:spTgt spid="6686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26E6A754-FB89-42C5-9ABE-1A4A1A02DDB2}" type="slidenum">
              <a:rPr lang="tr-TR"/>
              <a:pPr/>
              <a:t>89</a:t>
            </a:fld>
            <a:r>
              <a:rPr lang="tr-TR"/>
              <a:t>/114</a:t>
            </a:r>
          </a:p>
        </p:txBody>
      </p:sp>
      <p:sp>
        <p:nvSpPr>
          <p:cNvPr id="619522" name="Rectangle 2"/>
          <p:cNvSpPr>
            <a:spLocks noGrp="1" noChangeArrowheads="1"/>
          </p:cNvSpPr>
          <p:nvPr>
            <p:ph type="title"/>
          </p:nvPr>
        </p:nvSpPr>
        <p:spPr>
          <a:solidFill>
            <a:schemeClr val="accent1"/>
          </a:solidFill>
        </p:spPr>
        <p:txBody>
          <a:bodyPr/>
          <a:lstStyle/>
          <a:p>
            <a:endParaRPr lang="en-US"/>
          </a:p>
        </p:txBody>
      </p:sp>
      <p:sp>
        <p:nvSpPr>
          <p:cNvPr id="619523" name="Rectangle 3"/>
          <p:cNvSpPr>
            <a:spLocks noGrp="1" noChangeArrowheads="1"/>
          </p:cNvSpPr>
          <p:nvPr>
            <p:ph type="body" idx="1"/>
          </p:nvPr>
        </p:nvSpPr>
        <p:spPr/>
        <p:txBody>
          <a:bodyPr/>
          <a:lstStyle/>
          <a:p>
            <a:r>
              <a:rPr lang="tr-TR" sz="2000"/>
              <a:t>Ülkemizde rastlanan en yaygın hasar, yumuşak veya zayıf kattan kaynaklanmaktadır. Deprem Yönetmeliği'ne göre, herhangi bir kattaki </a:t>
            </a:r>
            <a:r>
              <a:rPr lang="tr-TR" sz="2000" b="1" u="sng">
                <a:solidFill>
                  <a:srgbClr val="0000FF"/>
                </a:solidFill>
              </a:rPr>
              <a:t>etkili kesme alanının</a:t>
            </a:r>
            <a:r>
              <a:rPr lang="tr-TR" sz="2000"/>
              <a:t> bir üsttekine oranı 0.8'den azsa, </a:t>
            </a:r>
            <a:r>
              <a:rPr lang="tr-TR" sz="2000" b="1">
                <a:solidFill>
                  <a:srgbClr val="0000FF"/>
                </a:solidFill>
              </a:rPr>
              <a:t>zayıf kat</a:t>
            </a:r>
            <a:r>
              <a:rPr lang="tr-TR" sz="2000"/>
              <a:t> oluşur.</a:t>
            </a:r>
          </a:p>
          <a:p>
            <a:r>
              <a:rPr lang="tr-TR" sz="2000" b="1">
                <a:solidFill>
                  <a:srgbClr val="0000FF"/>
                </a:solidFill>
              </a:rPr>
              <a:t>Yumuşak kat</a:t>
            </a:r>
            <a:r>
              <a:rPr lang="tr-TR" sz="2000"/>
              <a:t> ise bir katın (özellikle zemin kat) diğerlerine göre daha az rijit olmasından kaynaklanır. Yumuşak kat oluşumu, taşıyıcı sistem veya dolgu duvar nedeniyle oluşabilir.</a:t>
            </a:r>
          </a:p>
          <a:p>
            <a:r>
              <a:rPr lang="tr-TR" sz="2000"/>
              <a:t>Diğer bir sistem zayıflığı da kısa kolondur. </a:t>
            </a:r>
            <a:r>
              <a:rPr lang="tr-TR" sz="2000" b="1">
                <a:solidFill>
                  <a:srgbClr val="0000FF"/>
                </a:solidFill>
              </a:rPr>
              <a:t>Kısa kolon</a:t>
            </a:r>
            <a:r>
              <a:rPr lang="tr-TR" sz="2000"/>
              <a:t> taşıyıcı elemanlar nedeniyle oluşabileceği gibi, duvardan duvara uzanan pencereler nedeniyle de oluşabilir. Hesapta dolgu duvarlar ihmal edildiğinden, bu ikinci tür kolayca gözden kaçabilir. Şekil de gösterildiği gibi burada kolonun etkili boyunu kısaltan dolgu duvardır. Herhangi bir kolon deprem etkileri altında her iki ucunda da taşıma gücüne erişebilir</a:t>
            </a:r>
            <a:r>
              <a:rPr lang="tr-TR" sz="2000">
                <a:solidFill>
                  <a:srgbClr val="0000FF"/>
                </a:solidFill>
              </a:rPr>
              <a:t>. </a:t>
            </a:r>
            <a:r>
              <a:rPr lang="tr-TR" sz="2000">
                <a:solidFill>
                  <a:schemeClr val="accent2"/>
                </a:solidFill>
              </a:rPr>
              <a:t>Bu durumda uçlardaki moment kapasiteleri </a:t>
            </a:r>
            <a:r>
              <a:rPr lang="tr-TR" sz="2000" b="1">
                <a:solidFill>
                  <a:schemeClr val="accent2"/>
                </a:solidFill>
                <a:latin typeface="Tahoma" charset="0"/>
              </a:rPr>
              <a:t>M</a:t>
            </a:r>
            <a:r>
              <a:rPr lang="tr-TR" sz="2000" b="1" baseline="-25000">
                <a:solidFill>
                  <a:schemeClr val="accent2"/>
                </a:solidFill>
                <a:latin typeface="Tahoma" charset="0"/>
              </a:rPr>
              <a:t>pi</a:t>
            </a:r>
            <a:r>
              <a:rPr lang="tr-TR" sz="2000" b="1">
                <a:solidFill>
                  <a:schemeClr val="accent2"/>
                </a:solidFill>
                <a:latin typeface="Tahoma" charset="0"/>
              </a:rPr>
              <a:t> ve M</a:t>
            </a:r>
            <a:r>
              <a:rPr lang="tr-TR" sz="2000" b="1" baseline="-25000">
                <a:solidFill>
                  <a:schemeClr val="accent2"/>
                </a:solidFill>
                <a:latin typeface="Tahoma" charset="0"/>
              </a:rPr>
              <a:t>pj</a:t>
            </a:r>
            <a:r>
              <a:rPr lang="tr-TR" sz="2000">
                <a:solidFill>
                  <a:schemeClr val="accent2"/>
                </a:solidFill>
              </a:rPr>
              <a:t> olursa, kolonu zorlayan kesme kuvveti aşağıdaki gibi ifade edilir: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19523">
                                            <p:txEl>
                                              <p:pRg st="1" end="1"/>
                                            </p:txEl>
                                          </p:spTgt>
                                        </p:tgtEl>
                                        <p:attrNameLst>
                                          <p:attrName>style.visibility</p:attrName>
                                        </p:attrNameLst>
                                      </p:cBhvr>
                                      <p:to>
                                        <p:strVal val="visible"/>
                                      </p:to>
                                    </p:set>
                                    <p:animEffect transition="in" filter="strips(downLeft)">
                                      <p:cBhvr>
                                        <p:cTn id="7" dur="500"/>
                                        <p:tgtEl>
                                          <p:spTgt spid="6195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619523">
                                            <p:txEl>
                                              <p:pRg st="2" end="2"/>
                                            </p:txEl>
                                          </p:spTgt>
                                        </p:tgtEl>
                                        <p:attrNameLst>
                                          <p:attrName>style.visibility</p:attrName>
                                        </p:attrNameLst>
                                      </p:cBhvr>
                                      <p:to>
                                        <p:strVal val="visible"/>
                                      </p:to>
                                    </p:set>
                                    <p:animEffect transition="in" filter="strips(downLeft)">
                                      <p:cBhvr>
                                        <p:cTn id="12" dur="500"/>
                                        <p:tgtEl>
                                          <p:spTgt spid="6195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3 Veri Yer Tutucusu"/>
          <p:cNvSpPr>
            <a:spLocks noGrp="1"/>
          </p:cNvSpPr>
          <p:nvPr>
            <p:ph type="dt" sz="half" idx="10"/>
          </p:nvPr>
        </p:nvSpPr>
        <p:spPr/>
        <p:txBody>
          <a:bodyPr/>
          <a:lstStyle/>
          <a:p>
            <a:r>
              <a:rPr lang="tr-TR"/>
              <a:t>10.10.2008</a:t>
            </a:r>
          </a:p>
        </p:txBody>
      </p:sp>
      <p:sp>
        <p:nvSpPr>
          <p:cNvPr id="7" name="4 Altbilgi Yer Tutucusu"/>
          <p:cNvSpPr>
            <a:spLocks noGrp="1"/>
          </p:cNvSpPr>
          <p:nvPr>
            <p:ph type="ftr" sz="quarter" idx="11"/>
          </p:nvPr>
        </p:nvSpPr>
        <p:spPr/>
        <p:txBody>
          <a:bodyPr/>
          <a:lstStyle/>
          <a:p>
            <a:r>
              <a:rPr lang="tr-TR"/>
              <a:t>DR. MUSTAFA KUTANİS SAÜ İNŞ.MÜH. BÖLÜMÜ</a:t>
            </a:r>
          </a:p>
        </p:txBody>
      </p:sp>
      <p:sp>
        <p:nvSpPr>
          <p:cNvPr id="8" name="5 Slayt Numarası Yer Tutucusu"/>
          <p:cNvSpPr>
            <a:spLocks noGrp="1"/>
          </p:cNvSpPr>
          <p:nvPr>
            <p:ph type="sldNum" sz="quarter" idx="12"/>
          </p:nvPr>
        </p:nvSpPr>
        <p:spPr/>
        <p:txBody>
          <a:bodyPr/>
          <a:lstStyle/>
          <a:p>
            <a:r>
              <a:rPr lang="tr-TR"/>
              <a:t>SLIDE </a:t>
            </a:r>
            <a:fld id="{6B572CCD-938B-4DCD-BCB8-A47D8BD3C841}" type="slidenum">
              <a:rPr lang="tr-TR"/>
              <a:pPr/>
              <a:t>9</a:t>
            </a:fld>
            <a:r>
              <a:rPr lang="tr-TR"/>
              <a:t>/114</a:t>
            </a:r>
          </a:p>
        </p:txBody>
      </p:sp>
      <p:sp>
        <p:nvSpPr>
          <p:cNvPr id="507906" name="Rectangle 2"/>
          <p:cNvSpPr>
            <a:spLocks noGrp="1" noChangeArrowheads="1"/>
          </p:cNvSpPr>
          <p:nvPr>
            <p:ph type="title"/>
          </p:nvPr>
        </p:nvSpPr>
        <p:spPr>
          <a:solidFill>
            <a:schemeClr val="accent1"/>
          </a:solidFill>
        </p:spPr>
        <p:txBody>
          <a:bodyPr/>
          <a:lstStyle/>
          <a:p>
            <a:r>
              <a:rPr lang="tr-TR"/>
              <a:t>Tasarım Süreci</a:t>
            </a:r>
          </a:p>
        </p:txBody>
      </p:sp>
      <p:sp>
        <p:nvSpPr>
          <p:cNvPr id="507907" name="Rectangle 3"/>
          <p:cNvSpPr>
            <a:spLocks noChangeArrowheads="1"/>
          </p:cNvSpPr>
          <p:nvPr/>
        </p:nvSpPr>
        <p:spPr bwMode="auto">
          <a:xfrm>
            <a:off x="0" y="1682750"/>
            <a:ext cx="9144000" cy="0"/>
          </a:xfrm>
          <a:prstGeom prst="rect">
            <a:avLst/>
          </a:prstGeom>
          <a:noFill/>
          <a:ln w="9525">
            <a:noFill/>
            <a:miter lim="800000"/>
            <a:headEnd/>
            <a:tailEnd/>
          </a:ln>
          <a:effectLst/>
        </p:spPr>
        <p:txBody>
          <a:bodyPr wrap="none" anchor="ctr">
            <a:spAutoFit/>
          </a:bodyPr>
          <a:lstStyle/>
          <a:p>
            <a:endParaRPr lang="tr-TR"/>
          </a:p>
        </p:txBody>
      </p:sp>
      <p:graphicFrame>
        <p:nvGraphicFramePr>
          <p:cNvPr id="507908" name="Object 4"/>
          <p:cNvGraphicFramePr>
            <a:graphicFrameLocks noChangeAspect="1"/>
          </p:cNvGraphicFramePr>
          <p:nvPr>
            <p:ph idx="1"/>
          </p:nvPr>
        </p:nvGraphicFramePr>
        <p:xfrm>
          <a:off x="874713" y="839788"/>
          <a:ext cx="7251700" cy="5443537"/>
        </p:xfrm>
        <a:graphic>
          <a:graphicData uri="http://schemas.openxmlformats.org/presentationml/2006/ole">
            <p:oleObj spid="_x0000_s507908" name="Visio" r:id="rId3" imgW="4738886" imgH="3556807" progId="Visio.Drawing.11">
              <p:embed/>
            </p:oleObj>
          </a:graphicData>
        </a:graphic>
      </p:graphicFrame>
      <p:sp>
        <p:nvSpPr>
          <p:cNvPr id="507909" name="Text Box 5"/>
          <p:cNvSpPr txBox="1">
            <a:spLocks noChangeArrowheads="1"/>
          </p:cNvSpPr>
          <p:nvPr/>
        </p:nvSpPr>
        <p:spPr bwMode="auto">
          <a:xfrm>
            <a:off x="3452813" y="1489075"/>
            <a:ext cx="2509837" cy="1463675"/>
          </a:xfrm>
          <a:prstGeom prst="rect">
            <a:avLst/>
          </a:prstGeom>
          <a:noFill/>
          <a:ln w="9525">
            <a:noFill/>
            <a:miter lim="800000"/>
            <a:headEnd/>
            <a:tailEnd/>
          </a:ln>
          <a:effectLst/>
        </p:spPr>
        <p:txBody>
          <a:bodyPr>
            <a:spAutoFit/>
          </a:bodyPr>
          <a:lstStyle/>
          <a:p>
            <a:pPr>
              <a:spcBef>
                <a:spcPct val="50000"/>
              </a:spcBef>
            </a:pPr>
            <a:r>
              <a:rPr lang="tr-TR" sz="2000" i="1">
                <a:solidFill>
                  <a:srgbClr val="0000FF"/>
                </a:solidFill>
                <a:latin typeface="Comic Sans MS" pitchFamily="66" charset="0"/>
              </a:rPr>
              <a:t>r</a:t>
            </a:r>
            <a:r>
              <a:rPr lang="tr-TR" sz="2000" i="1">
                <a:latin typeface="Comic Sans MS" pitchFamily="66" charset="0"/>
              </a:rPr>
              <a:t>:</a:t>
            </a:r>
            <a:r>
              <a:rPr lang="tr-TR" sz="2000" b="0" i="1">
                <a:latin typeface="Comic Sans MS" pitchFamily="66" charset="0"/>
              </a:rPr>
              <a:t> resist, dayanım, sunulan </a:t>
            </a:r>
          </a:p>
          <a:p>
            <a:pPr>
              <a:spcBef>
                <a:spcPct val="50000"/>
              </a:spcBef>
            </a:pPr>
            <a:r>
              <a:rPr lang="tr-TR" sz="2000" i="1">
                <a:solidFill>
                  <a:srgbClr val="0000FF"/>
                </a:solidFill>
                <a:latin typeface="Comic Sans MS" pitchFamily="66" charset="0"/>
              </a:rPr>
              <a:t>d:</a:t>
            </a:r>
            <a:r>
              <a:rPr lang="tr-TR" sz="2000" b="0" i="1">
                <a:latin typeface="Comic Sans MS" pitchFamily="66" charset="0"/>
              </a:rPr>
              <a:t> design, tasarım, gereken, yük </a:t>
            </a: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Veri Yer Tutucusu"/>
          <p:cNvSpPr>
            <a:spLocks noGrp="1"/>
          </p:cNvSpPr>
          <p:nvPr>
            <p:ph type="dt" sz="half" idx="10"/>
          </p:nvPr>
        </p:nvSpPr>
        <p:spPr/>
        <p:txBody>
          <a:bodyPr/>
          <a:lstStyle/>
          <a:p>
            <a:r>
              <a:rPr lang="tr-TR"/>
              <a:t>10.10.2008</a:t>
            </a:r>
          </a:p>
        </p:txBody>
      </p:sp>
      <p:sp>
        <p:nvSpPr>
          <p:cNvPr id="6" name="3 Altbilgi Yer Tutucusu"/>
          <p:cNvSpPr>
            <a:spLocks noGrp="1"/>
          </p:cNvSpPr>
          <p:nvPr>
            <p:ph type="ftr" sz="quarter" idx="11"/>
          </p:nvPr>
        </p:nvSpPr>
        <p:spPr/>
        <p:txBody>
          <a:bodyPr/>
          <a:lstStyle/>
          <a:p>
            <a:r>
              <a:rPr lang="tr-TR"/>
              <a:t>DR. MUSTAFA KUTANİS SAÜ İNŞ.MÜH. BÖLÜMÜ</a:t>
            </a:r>
          </a:p>
        </p:txBody>
      </p:sp>
      <p:sp>
        <p:nvSpPr>
          <p:cNvPr id="7" name="4 Slayt Numarası Yer Tutucusu"/>
          <p:cNvSpPr>
            <a:spLocks noGrp="1"/>
          </p:cNvSpPr>
          <p:nvPr>
            <p:ph type="sldNum" sz="quarter" idx="12"/>
          </p:nvPr>
        </p:nvSpPr>
        <p:spPr/>
        <p:txBody>
          <a:bodyPr/>
          <a:lstStyle/>
          <a:p>
            <a:r>
              <a:rPr lang="tr-TR"/>
              <a:t>SLIDE </a:t>
            </a:r>
            <a:fld id="{D81CD661-5C30-4657-8DA4-184AE5395FA3}" type="slidenum">
              <a:rPr lang="tr-TR"/>
              <a:pPr/>
              <a:t>90</a:t>
            </a:fld>
            <a:r>
              <a:rPr lang="tr-TR"/>
              <a:t>/114</a:t>
            </a:r>
          </a:p>
        </p:txBody>
      </p:sp>
      <p:pic>
        <p:nvPicPr>
          <p:cNvPr id="617474" name="Picture 2"/>
          <p:cNvPicPr>
            <a:picLocks noChangeAspect="1" noChangeArrowheads="1"/>
          </p:cNvPicPr>
          <p:nvPr/>
        </p:nvPicPr>
        <p:blipFill>
          <a:blip r:embed="rId2" cstate="print"/>
          <a:srcRect/>
          <a:stretch>
            <a:fillRect/>
          </a:stretch>
        </p:blipFill>
        <p:spPr bwMode="auto">
          <a:xfrm>
            <a:off x="420688" y="2154238"/>
            <a:ext cx="8281987" cy="4313237"/>
          </a:xfrm>
          <a:prstGeom prst="rect">
            <a:avLst/>
          </a:prstGeom>
          <a:noFill/>
          <a:ln w="9525">
            <a:noFill/>
            <a:miter lim="800000"/>
            <a:headEnd/>
            <a:tailEnd/>
          </a:ln>
          <a:effectLst/>
        </p:spPr>
      </p:pic>
      <p:sp>
        <p:nvSpPr>
          <p:cNvPr id="617477" name="Rectangle 5"/>
          <p:cNvSpPr>
            <a:spLocks noGrp="1" noChangeArrowheads="1"/>
          </p:cNvSpPr>
          <p:nvPr>
            <p:ph type="title"/>
          </p:nvPr>
        </p:nvSpPr>
        <p:spPr>
          <a:solidFill>
            <a:schemeClr val="accent1"/>
          </a:solidFill>
        </p:spPr>
        <p:txBody>
          <a:bodyPr/>
          <a:lstStyle/>
          <a:p>
            <a:pPr algn="r"/>
            <a:r>
              <a:rPr lang="tr-TR">
                <a:solidFill>
                  <a:schemeClr val="tx1"/>
                </a:solidFill>
              </a:rPr>
              <a:t>Kısa kolon oluşumları</a:t>
            </a:r>
            <a:endParaRPr lang="en-US">
              <a:solidFill>
                <a:schemeClr val="tx1"/>
              </a:solidFill>
            </a:endParaRPr>
          </a:p>
        </p:txBody>
      </p:sp>
      <p:pic>
        <p:nvPicPr>
          <p:cNvPr id="617475" name="Picture 3"/>
          <p:cNvPicPr>
            <a:picLocks noChangeAspect="1" noChangeArrowheads="1"/>
          </p:cNvPicPr>
          <p:nvPr/>
        </p:nvPicPr>
        <p:blipFill>
          <a:blip r:embed="rId3" cstate="print"/>
          <a:srcRect/>
          <a:stretch>
            <a:fillRect/>
          </a:stretch>
        </p:blipFill>
        <p:spPr bwMode="auto">
          <a:xfrm>
            <a:off x="687388" y="103188"/>
            <a:ext cx="4105275" cy="250507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Veri Yer Tutucusu"/>
          <p:cNvSpPr>
            <a:spLocks noGrp="1"/>
          </p:cNvSpPr>
          <p:nvPr>
            <p:ph type="dt" sz="half" idx="10"/>
          </p:nvPr>
        </p:nvSpPr>
        <p:spPr/>
        <p:txBody>
          <a:bodyPr/>
          <a:lstStyle/>
          <a:p>
            <a:r>
              <a:rPr lang="tr-TR"/>
              <a:t>10.10.2008</a:t>
            </a:r>
          </a:p>
        </p:txBody>
      </p:sp>
      <p:sp>
        <p:nvSpPr>
          <p:cNvPr id="5" name="3 Altbilgi Yer Tutucusu"/>
          <p:cNvSpPr>
            <a:spLocks noGrp="1"/>
          </p:cNvSpPr>
          <p:nvPr>
            <p:ph type="ftr" sz="quarter" idx="11"/>
          </p:nvPr>
        </p:nvSpPr>
        <p:spPr/>
        <p:txBody>
          <a:bodyPr/>
          <a:lstStyle/>
          <a:p>
            <a:r>
              <a:rPr lang="tr-TR"/>
              <a:t>DR. MUSTAFA KUTANİS SAÜ İNŞ.MÜH. BÖLÜMÜ</a:t>
            </a:r>
          </a:p>
        </p:txBody>
      </p:sp>
      <p:sp>
        <p:nvSpPr>
          <p:cNvPr id="6" name="4 Slayt Numarası Yer Tutucusu"/>
          <p:cNvSpPr>
            <a:spLocks noGrp="1"/>
          </p:cNvSpPr>
          <p:nvPr>
            <p:ph type="sldNum" sz="quarter" idx="12"/>
          </p:nvPr>
        </p:nvSpPr>
        <p:spPr/>
        <p:txBody>
          <a:bodyPr/>
          <a:lstStyle/>
          <a:p>
            <a:r>
              <a:rPr lang="tr-TR"/>
              <a:t>SLIDE </a:t>
            </a:r>
            <a:fld id="{0A32714B-8BB3-46D4-AF21-8AAA856F7CFD}" type="slidenum">
              <a:rPr lang="tr-TR"/>
              <a:pPr/>
              <a:t>91</a:t>
            </a:fld>
            <a:r>
              <a:rPr lang="tr-TR"/>
              <a:t>/114</a:t>
            </a:r>
          </a:p>
        </p:txBody>
      </p:sp>
      <p:sp>
        <p:nvSpPr>
          <p:cNvPr id="722948" name="Rectangle 4"/>
          <p:cNvSpPr>
            <a:spLocks noGrp="1" noChangeArrowheads="1"/>
          </p:cNvSpPr>
          <p:nvPr>
            <p:ph type="title"/>
          </p:nvPr>
        </p:nvSpPr>
        <p:spPr>
          <a:solidFill>
            <a:schemeClr val="accent1"/>
          </a:solidFill>
        </p:spPr>
        <p:txBody>
          <a:bodyPr/>
          <a:lstStyle/>
          <a:p>
            <a:r>
              <a:rPr lang="tr-TR">
                <a:solidFill>
                  <a:srgbClr val="FF0000"/>
                </a:solidFill>
              </a:rPr>
              <a:t>Kısa kolon</a:t>
            </a:r>
          </a:p>
        </p:txBody>
      </p:sp>
      <p:pic>
        <p:nvPicPr>
          <p:cNvPr id="722949" name="Picture 5"/>
          <p:cNvPicPr>
            <a:picLocks noChangeAspect="1" noChangeArrowheads="1"/>
          </p:cNvPicPr>
          <p:nvPr/>
        </p:nvPicPr>
        <p:blipFill>
          <a:blip r:embed="rId2" cstate="print"/>
          <a:srcRect/>
          <a:stretch>
            <a:fillRect/>
          </a:stretch>
        </p:blipFill>
        <p:spPr bwMode="auto">
          <a:xfrm>
            <a:off x="574675" y="1154113"/>
            <a:ext cx="7521575" cy="4784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Veri Yer Tutucusu"/>
          <p:cNvSpPr>
            <a:spLocks noGrp="1"/>
          </p:cNvSpPr>
          <p:nvPr>
            <p:ph type="dt" sz="half" idx="10"/>
          </p:nvPr>
        </p:nvSpPr>
        <p:spPr/>
        <p:txBody>
          <a:bodyPr/>
          <a:lstStyle/>
          <a:p>
            <a:r>
              <a:rPr lang="tr-TR"/>
              <a:t>10.10.2008</a:t>
            </a:r>
          </a:p>
        </p:txBody>
      </p:sp>
      <p:sp>
        <p:nvSpPr>
          <p:cNvPr id="5" name="3 Altbilgi Yer Tutucusu"/>
          <p:cNvSpPr>
            <a:spLocks noGrp="1"/>
          </p:cNvSpPr>
          <p:nvPr>
            <p:ph type="ftr" sz="quarter" idx="11"/>
          </p:nvPr>
        </p:nvSpPr>
        <p:spPr/>
        <p:txBody>
          <a:bodyPr/>
          <a:lstStyle/>
          <a:p>
            <a:r>
              <a:rPr lang="tr-TR"/>
              <a:t>DR. MUSTAFA KUTANİS SAÜ İNŞ.MÜH. BÖLÜMÜ</a:t>
            </a:r>
          </a:p>
        </p:txBody>
      </p:sp>
      <p:sp>
        <p:nvSpPr>
          <p:cNvPr id="6" name="4 Slayt Numarası Yer Tutucusu"/>
          <p:cNvSpPr>
            <a:spLocks noGrp="1"/>
          </p:cNvSpPr>
          <p:nvPr>
            <p:ph type="sldNum" sz="quarter" idx="12"/>
          </p:nvPr>
        </p:nvSpPr>
        <p:spPr/>
        <p:txBody>
          <a:bodyPr/>
          <a:lstStyle/>
          <a:p>
            <a:r>
              <a:rPr lang="tr-TR"/>
              <a:t>SLIDE </a:t>
            </a:r>
            <a:fld id="{FAE92CF3-89B7-44E6-AAEC-D003E03A820E}" type="slidenum">
              <a:rPr lang="tr-TR"/>
              <a:pPr/>
              <a:t>92</a:t>
            </a:fld>
            <a:r>
              <a:rPr lang="tr-TR"/>
              <a:t>/114</a:t>
            </a:r>
          </a:p>
        </p:txBody>
      </p:sp>
      <p:pic>
        <p:nvPicPr>
          <p:cNvPr id="474117" name="Picture 5"/>
          <p:cNvPicPr>
            <a:picLocks noChangeAspect="1" noChangeArrowheads="1"/>
          </p:cNvPicPr>
          <p:nvPr/>
        </p:nvPicPr>
        <p:blipFill>
          <a:blip r:embed="rId2" cstate="print"/>
          <a:srcRect/>
          <a:stretch>
            <a:fillRect/>
          </a:stretch>
        </p:blipFill>
        <p:spPr bwMode="auto">
          <a:xfrm>
            <a:off x="457200" y="838200"/>
            <a:ext cx="7620000" cy="5715000"/>
          </a:xfrm>
          <a:prstGeom prst="rect">
            <a:avLst/>
          </a:prstGeom>
          <a:noFill/>
          <a:ln w="9525">
            <a:noFill/>
            <a:miter lim="800000"/>
            <a:headEnd/>
            <a:tailEnd/>
          </a:ln>
          <a:effectLst/>
        </p:spPr>
      </p:pic>
      <p:sp>
        <p:nvSpPr>
          <p:cNvPr id="474118" name="Rectangle 6"/>
          <p:cNvSpPr>
            <a:spLocks noGrp="1" noChangeArrowheads="1"/>
          </p:cNvSpPr>
          <p:nvPr>
            <p:ph type="title"/>
          </p:nvPr>
        </p:nvSpPr>
        <p:spPr>
          <a:solidFill>
            <a:schemeClr val="accent1"/>
          </a:solidFill>
        </p:spPr>
        <p:txBody>
          <a:bodyPr/>
          <a:lstStyle/>
          <a:p>
            <a:r>
              <a:rPr lang="tr-TR">
                <a:solidFill>
                  <a:srgbClr val="FF0000"/>
                </a:solidFill>
              </a:rPr>
              <a:t>Kısa kolon hasarları</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Veri Yer Tutucusu"/>
          <p:cNvSpPr>
            <a:spLocks noGrp="1"/>
          </p:cNvSpPr>
          <p:nvPr>
            <p:ph type="dt" sz="half" idx="10"/>
          </p:nvPr>
        </p:nvSpPr>
        <p:spPr/>
        <p:txBody>
          <a:bodyPr/>
          <a:lstStyle/>
          <a:p>
            <a:r>
              <a:rPr lang="tr-TR"/>
              <a:t>10.10.2008</a:t>
            </a:r>
          </a:p>
        </p:txBody>
      </p:sp>
      <p:sp>
        <p:nvSpPr>
          <p:cNvPr id="6" name="3 Altbilgi Yer Tutucusu"/>
          <p:cNvSpPr>
            <a:spLocks noGrp="1"/>
          </p:cNvSpPr>
          <p:nvPr>
            <p:ph type="ftr" sz="quarter" idx="11"/>
          </p:nvPr>
        </p:nvSpPr>
        <p:spPr/>
        <p:txBody>
          <a:bodyPr/>
          <a:lstStyle/>
          <a:p>
            <a:r>
              <a:rPr lang="tr-TR"/>
              <a:t>DR. MUSTAFA KUTANİS SAÜ İNŞ.MÜH. BÖLÜMÜ</a:t>
            </a:r>
          </a:p>
        </p:txBody>
      </p:sp>
      <p:sp>
        <p:nvSpPr>
          <p:cNvPr id="7" name="4 Slayt Numarası Yer Tutucusu"/>
          <p:cNvSpPr>
            <a:spLocks noGrp="1"/>
          </p:cNvSpPr>
          <p:nvPr>
            <p:ph type="sldNum" sz="quarter" idx="12"/>
          </p:nvPr>
        </p:nvSpPr>
        <p:spPr/>
        <p:txBody>
          <a:bodyPr/>
          <a:lstStyle/>
          <a:p>
            <a:r>
              <a:rPr lang="tr-TR"/>
              <a:t>SLIDE </a:t>
            </a:r>
            <a:fld id="{82397CD7-813C-482E-AC77-2A7BBAA41A91}" type="slidenum">
              <a:rPr lang="tr-TR"/>
              <a:pPr/>
              <a:t>93</a:t>
            </a:fld>
            <a:r>
              <a:rPr lang="tr-TR"/>
              <a:t>/114</a:t>
            </a:r>
          </a:p>
        </p:txBody>
      </p:sp>
      <p:sp>
        <p:nvSpPr>
          <p:cNvPr id="674820" name="Rectangle 4"/>
          <p:cNvSpPr>
            <a:spLocks noGrp="1" noChangeArrowheads="1"/>
          </p:cNvSpPr>
          <p:nvPr>
            <p:ph type="title"/>
          </p:nvPr>
        </p:nvSpPr>
        <p:spPr>
          <a:solidFill>
            <a:schemeClr val="accent1"/>
          </a:solidFill>
        </p:spPr>
        <p:txBody>
          <a:bodyPr/>
          <a:lstStyle/>
          <a:p>
            <a:r>
              <a:rPr lang="tr-TR">
                <a:solidFill>
                  <a:srgbClr val="FF0000"/>
                </a:solidFill>
              </a:rPr>
              <a:t>Kısa kolon hasarları</a:t>
            </a:r>
          </a:p>
        </p:txBody>
      </p:sp>
      <p:pic>
        <p:nvPicPr>
          <p:cNvPr id="674821" name="Picture 5"/>
          <p:cNvPicPr>
            <a:picLocks noChangeAspect="1" noChangeArrowheads="1"/>
          </p:cNvPicPr>
          <p:nvPr/>
        </p:nvPicPr>
        <p:blipFill>
          <a:blip r:embed="rId2" cstate="print"/>
          <a:srcRect/>
          <a:stretch>
            <a:fillRect/>
          </a:stretch>
        </p:blipFill>
        <p:spPr bwMode="auto">
          <a:xfrm>
            <a:off x="252413" y="1562100"/>
            <a:ext cx="5545137" cy="4108450"/>
          </a:xfrm>
          <a:prstGeom prst="rect">
            <a:avLst/>
          </a:prstGeom>
          <a:noFill/>
          <a:ln w="9525">
            <a:noFill/>
            <a:miter lim="800000"/>
            <a:headEnd/>
            <a:tailEnd/>
          </a:ln>
          <a:effectLst/>
        </p:spPr>
      </p:pic>
      <p:pic>
        <p:nvPicPr>
          <p:cNvPr id="674822" name="Picture 6" descr="tuzla1"/>
          <p:cNvPicPr>
            <a:picLocks noChangeAspect="1" noChangeArrowheads="1"/>
          </p:cNvPicPr>
          <p:nvPr/>
        </p:nvPicPr>
        <p:blipFill>
          <a:blip r:embed="rId3" cstate="print"/>
          <a:srcRect/>
          <a:stretch>
            <a:fillRect/>
          </a:stretch>
        </p:blipFill>
        <p:spPr bwMode="auto">
          <a:xfrm>
            <a:off x="6154738" y="1582738"/>
            <a:ext cx="3355975" cy="432276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74821"/>
                                        </p:tgtEl>
                                        <p:attrNameLst>
                                          <p:attrName>style.visibility</p:attrName>
                                        </p:attrNameLst>
                                      </p:cBhvr>
                                      <p:to>
                                        <p:strVal val="visible"/>
                                      </p:to>
                                    </p:set>
                                    <p:animEffect transition="in" filter="dissolve">
                                      <p:cBhvr>
                                        <p:cTn id="7" dur="500"/>
                                        <p:tgtEl>
                                          <p:spTgt spid="674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Veri Yer Tutucusu"/>
          <p:cNvSpPr>
            <a:spLocks noGrp="1"/>
          </p:cNvSpPr>
          <p:nvPr>
            <p:ph type="dt" sz="half" idx="10"/>
          </p:nvPr>
        </p:nvSpPr>
        <p:spPr/>
        <p:txBody>
          <a:bodyPr/>
          <a:lstStyle/>
          <a:p>
            <a:r>
              <a:rPr lang="tr-TR"/>
              <a:t>10.10.2008</a:t>
            </a:r>
          </a:p>
        </p:txBody>
      </p:sp>
      <p:sp>
        <p:nvSpPr>
          <p:cNvPr id="5" name="3 Altbilgi Yer Tutucusu"/>
          <p:cNvSpPr>
            <a:spLocks noGrp="1"/>
          </p:cNvSpPr>
          <p:nvPr>
            <p:ph type="ftr" sz="quarter" idx="11"/>
          </p:nvPr>
        </p:nvSpPr>
        <p:spPr/>
        <p:txBody>
          <a:bodyPr/>
          <a:lstStyle/>
          <a:p>
            <a:r>
              <a:rPr lang="tr-TR"/>
              <a:t>DR. MUSTAFA KUTANİS SAÜ İNŞ.MÜH. BÖLÜMÜ</a:t>
            </a:r>
          </a:p>
        </p:txBody>
      </p:sp>
      <p:sp>
        <p:nvSpPr>
          <p:cNvPr id="6" name="4 Slayt Numarası Yer Tutucusu"/>
          <p:cNvSpPr>
            <a:spLocks noGrp="1"/>
          </p:cNvSpPr>
          <p:nvPr>
            <p:ph type="sldNum" sz="quarter" idx="12"/>
          </p:nvPr>
        </p:nvSpPr>
        <p:spPr/>
        <p:txBody>
          <a:bodyPr/>
          <a:lstStyle/>
          <a:p>
            <a:r>
              <a:rPr lang="tr-TR"/>
              <a:t>SLIDE </a:t>
            </a:r>
            <a:fld id="{81D63799-0BDA-421B-88B6-64F8AF8B370A}" type="slidenum">
              <a:rPr lang="tr-TR"/>
              <a:pPr/>
              <a:t>94</a:t>
            </a:fld>
            <a:r>
              <a:rPr lang="tr-TR"/>
              <a:t>/114</a:t>
            </a:r>
          </a:p>
        </p:txBody>
      </p:sp>
      <p:sp>
        <p:nvSpPr>
          <p:cNvPr id="724996" name="Rectangle 4"/>
          <p:cNvSpPr>
            <a:spLocks noGrp="1" noChangeArrowheads="1"/>
          </p:cNvSpPr>
          <p:nvPr>
            <p:ph type="title"/>
          </p:nvPr>
        </p:nvSpPr>
        <p:spPr>
          <a:solidFill>
            <a:schemeClr val="accent1"/>
          </a:solidFill>
        </p:spPr>
        <p:txBody>
          <a:bodyPr/>
          <a:lstStyle/>
          <a:p>
            <a:r>
              <a:rPr lang="tr-TR"/>
              <a:t>Kısa Kolon</a:t>
            </a:r>
            <a:endParaRPr lang="en-US"/>
          </a:p>
        </p:txBody>
      </p:sp>
      <p:pic>
        <p:nvPicPr>
          <p:cNvPr id="724997" name="Picture 5"/>
          <p:cNvPicPr>
            <a:picLocks noChangeAspect="1" noChangeArrowheads="1"/>
          </p:cNvPicPr>
          <p:nvPr/>
        </p:nvPicPr>
        <p:blipFill>
          <a:blip r:embed="rId2" cstate="print"/>
          <a:srcRect/>
          <a:stretch>
            <a:fillRect/>
          </a:stretch>
        </p:blipFill>
        <p:spPr bwMode="auto">
          <a:xfrm>
            <a:off x="530225" y="973138"/>
            <a:ext cx="7434263" cy="3136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Veri Yer Tutucusu"/>
          <p:cNvSpPr>
            <a:spLocks noGrp="1"/>
          </p:cNvSpPr>
          <p:nvPr>
            <p:ph type="dt" sz="half" idx="10"/>
          </p:nvPr>
        </p:nvSpPr>
        <p:spPr/>
        <p:txBody>
          <a:bodyPr/>
          <a:lstStyle/>
          <a:p>
            <a:r>
              <a:rPr lang="tr-TR"/>
              <a:t>10.10.2008</a:t>
            </a:r>
          </a:p>
        </p:txBody>
      </p:sp>
      <p:sp>
        <p:nvSpPr>
          <p:cNvPr id="6" name="3 Altbilgi Yer Tutucusu"/>
          <p:cNvSpPr>
            <a:spLocks noGrp="1"/>
          </p:cNvSpPr>
          <p:nvPr>
            <p:ph type="ftr" sz="quarter" idx="11"/>
          </p:nvPr>
        </p:nvSpPr>
        <p:spPr/>
        <p:txBody>
          <a:bodyPr/>
          <a:lstStyle/>
          <a:p>
            <a:r>
              <a:rPr lang="tr-TR"/>
              <a:t>DR. MUSTAFA KUTANİS SAÜ İNŞ.MÜH. BÖLÜMÜ</a:t>
            </a:r>
          </a:p>
        </p:txBody>
      </p:sp>
      <p:sp>
        <p:nvSpPr>
          <p:cNvPr id="7" name="4 Slayt Numarası Yer Tutucusu"/>
          <p:cNvSpPr>
            <a:spLocks noGrp="1"/>
          </p:cNvSpPr>
          <p:nvPr>
            <p:ph type="sldNum" sz="quarter" idx="12"/>
          </p:nvPr>
        </p:nvSpPr>
        <p:spPr/>
        <p:txBody>
          <a:bodyPr/>
          <a:lstStyle/>
          <a:p>
            <a:r>
              <a:rPr lang="tr-TR"/>
              <a:t>SLIDE </a:t>
            </a:r>
            <a:fld id="{F6718AD5-30BB-471A-B113-C74AD5008F21}" type="slidenum">
              <a:rPr lang="tr-TR"/>
              <a:pPr/>
              <a:t>95</a:t>
            </a:fld>
            <a:r>
              <a:rPr lang="tr-TR"/>
              <a:t>/114</a:t>
            </a:r>
          </a:p>
        </p:txBody>
      </p:sp>
      <p:sp>
        <p:nvSpPr>
          <p:cNvPr id="727044" name="Rectangle 4"/>
          <p:cNvSpPr>
            <a:spLocks noGrp="1" noChangeArrowheads="1"/>
          </p:cNvSpPr>
          <p:nvPr>
            <p:ph type="title"/>
          </p:nvPr>
        </p:nvSpPr>
        <p:spPr>
          <a:solidFill>
            <a:schemeClr val="accent1"/>
          </a:solidFill>
        </p:spPr>
        <p:txBody>
          <a:bodyPr/>
          <a:lstStyle/>
          <a:p>
            <a:r>
              <a:rPr lang="tr-TR"/>
              <a:t>Kısa Kolon</a:t>
            </a:r>
            <a:endParaRPr lang="en-US"/>
          </a:p>
        </p:txBody>
      </p:sp>
      <p:pic>
        <p:nvPicPr>
          <p:cNvPr id="727045" name="Picture 5"/>
          <p:cNvPicPr>
            <a:picLocks noChangeAspect="1" noChangeArrowheads="1"/>
          </p:cNvPicPr>
          <p:nvPr/>
        </p:nvPicPr>
        <p:blipFill>
          <a:blip r:embed="rId2" cstate="print"/>
          <a:srcRect/>
          <a:stretch>
            <a:fillRect/>
          </a:stretch>
        </p:blipFill>
        <p:spPr bwMode="auto">
          <a:xfrm>
            <a:off x="968375" y="762000"/>
            <a:ext cx="5670550" cy="2740025"/>
          </a:xfrm>
          <a:prstGeom prst="rect">
            <a:avLst/>
          </a:prstGeom>
          <a:noFill/>
          <a:ln w="9525">
            <a:solidFill>
              <a:srgbClr val="FF3300"/>
            </a:solidFill>
            <a:miter lim="800000"/>
            <a:headEnd/>
            <a:tailEnd/>
          </a:ln>
          <a:effectLst/>
        </p:spPr>
      </p:pic>
      <p:pic>
        <p:nvPicPr>
          <p:cNvPr id="727046" name="Picture 6"/>
          <p:cNvPicPr>
            <a:picLocks noChangeAspect="1" noChangeArrowheads="1"/>
          </p:cNvPicPr>
          <p:nvPr/>
        </p:nvPicPr>
        <p:blipFill>
          <a:blip r:embed="rId3" cstate="print"/>
          <a:srcRect/>
          <a:stretch>
            <a:fillRect/>
          </a:stretch>
        </p:blipFill>
        <p:spPr bwMode="auto">
          <a:xfrm>
            <a:off x="960438" y="3471863"/>
            <a:ext cx="6357937" cy="3071812"/>
          </a:xfrm>
          <a:prstGeom prst="rect">
            <a:avLst/>
          </a:prstGeom>
          <a:noFill/>
          <a:ln w="9525">
            <a:solidFill>
              <a:srgbClr val="FF3300"/>
            </a:solidFill>
            <a:miter lim="800000"/>
            <a:headEnd/>
            <a:tailEnd/>
          </a:ln>
          <a:effec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Veri Yer Tutucusu"/>
          <p:cNvSpPr>
            <a:spLocks noGrp="1"/>
          </p:cNvSpPr>
          <p:nvPr>
            <p:ph type="dt" sz="half" idx="10"/>
          </p:nvPr>
        </p:nvSpPr>
        <p:spPr/>
        <p:txBody>
          <a:bodyPr/>
          <a:lstStyle/>
          <a:p>
            <a:r>
              <a:rPr lang="tr-TR"/>
              <a:t>10.10.2008</a:t>
            </a:r>
          </a:p>
        </p:txBody>
      </p:sp>
      <p:sp>
        <p:nvSpPr>
          <p:cNvPr id="6" name="4 Altbilgi Yer Tutucusu"/>
          <p:cNvSpPr>
            <a:spLocks noGrp="1"/>
          </p:cNvSpPr>
          <p:nvPr>
            <p:ph type="ftr" sz="quarter" idx="11"/>
          </p:nvPr>
        </p:nvSpPr>
        <p:spPr/>
        <p:txBody>
          <a:bodyPr/>
          <a:lstStyle/>
          <a:p>
            <a:r>
              <a:rPr lang="tr-TR"/>
              <a:t>DR. MUSTAFA KUTANİS SAÜ İNŞ.MÜH. BÖLÜMÜ</a:t>
            </a:r>
          </a:p>
        </p:txBody>
      </p:sp>
      <p:sp>
        <p:nvSpPr>
          <p:cNvPr id="7" name="5 Slayt Numarası Yer Tutucusu"/>
          <p:cNvSpPr>
            <a:spLocks noGrp="1"/>
          </p:cNvSpPr>
          <p:nvPr>
            <p:ph type="sldNum" sz="quarter" idx="12"/>
          </p:nvPr>
        </p:nvSpPr>
        <p:spPr/>
        <p:txBody>
          <a:bodyPr/>
          <a:lstStyle/>
          <a:p>
            <a:r>
              <a:rPr lang="tr-TR"/>
              <a:t>SLIDE </a:t>
            </a:r>
            <a:fld id="{3C9B6046-5E63-4E32-90D4-F18951BB74EF}" type="slidenum">
              <a:rPr lang="tr-TR"/>
              <a:pPr/>
              <a:t>96</a:t>
            </a:fld>
            <a:r>
              <a:rPr lang="tr-TR"/>
              <a:t>/114</a:t>
            </a:r>
          </a:p>
        </p:txBody>
      </p:sp>
      <p:sp>
        <p:nvSpPr>
          <p:cNvPr id="675846" name="Rectangle 6"/>
          <p:cNvSpPr>
            <a:spLocks noGrp="1" noChangeArrowheads="1"/>
          </p:cNvSpPr>
          <p:nvPr>
            <p:ph type="title"/>
          </p:nvPr>
        </p:nvSpPr>
        <p:spPr>
          <a:solidFill>
            <a:schemeClr val="accent1"/>
          </a:solidFill>
        </p:spPr>
        <p:txBody>
          <a:bodyPr/>
          <a:lstStyle/>
          <a:p>
            <a:r>
              <a:rPr lang="tr-TR">
                <a:solidFill>
                  <a:schemeClr val="tx1"/>
                </a:solidFill>
              </a:rPr>
              <a:t>Kısa Kolon Hasarları</a:t>
            </a:r>
          </a:p>
        </p:txBody>
      </p:sp>
      <p:graphicFrame>
        <p:nvGraphicFramePr>
          <p:cNvPr id="675845" name="Object 5"/>
          <p:cNvGraphicFramePr>
            <a:graphicFrameLocks noChangeAspect="1"/>
          </p:cNvGraphicFramePr>
          <p:nvPr>
            <p:ph idx="1"/>
          </p:nvPr>
        </p:nvGraphicFramePr>
        <p:xfrm>
          <a:off x="234950" y="763588"/>
          <a:ext cx="5762625" cy="3676650"/>
        </p:xfrm>
        <a:graphic>
          <a:graphicData uri="http://schemas.openxmlformats.org/presentationml/2006/ole">
            <p:oleObj spid="_x0000_s675845" name="Photo Editor Photo" r:id="rId3" imgW="5761905" imgH="3677163" progId="MSPhotoEd.3">
              <p:embed/>
            </p:oleObj>
          </a:graphicData>
        </a:graphic>
      </p:graphicFrame>
      <p:pic>
        <p:nvPicPr>
          <p:cNvPr id="675848" name="Picture 8"/>
          <p:cNvPicPr>
            <a:picLocks noChangeAspect="1" noChangeArrowheads="1"/>
          </p:cNvPicPr>
          <p:nvPr/>
        </p:nvPicPr>
        <p:blipFill>
          <a:blip r:embed="rId4" cstate="print"/>
          <a:srcRect/>
          <a:stretch>
            <a:fillRect/>
          </a:stretch>
        </p:blipFill>
        <p:spPr bwMode="auto">
          <a:xfrm>
            <a:off x="4551363" y="2713038"/>
            <a:ext cx="4592637" cy="349091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675848"/>
                                        </p:tgtEl>
                                        <p:attrNameLst>
                                          <p:attrName>style.visibility</p:attrName>
                                        </p:attrNameLst>
                                      </p:cBhvr>
                                      <p:to>
                                        <p:strVal val="visible"/>
                                      </p:to>
                                    </p:set>
                                    <p:animEffect transition="in" filter="randombar(vertical)">
                                      <p:cBhvr>
                                        <p:cTn id="7" dur="500"/>
                                        <p:tgtEl>
                                          <p:spTgt spid="675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Veri Yer Tutucusu"/>
          <p:cNvSpPr>
            <a:spLocks noGrp="1"/>
          </p:cNvSpPr>
          <p:nvPr>
            <p:ph type="dt" sz="half" idx="10"/>
          </p:nvPr>
        </p:nvSpPr>
        <p:spPr/>
        <p:txBody>
          <a:bodyPr/>
          <a:lstStyle/>
          <a:p>
            <a:r>
              <a:rPr lang="tr-TR"/>
              <a:t>10.10.2008</a:t>
            </a:r>
          </a:p>
        </p:txBody>
      </p:sp>
      <p:sp>
        <p:nvSpPr>
          <p:cNvPr id="6" name="3 Altbilgi Yer Tutucusu"/>
          <p:cNvSpPr>
            <a:spLocks noGrp="1"/>
          </p:cNvSpPr>
          <p:nvPr>
            <p:ph type="ftr" sz="quarter" idx="11"/>
          </p:nvPr>
        </p:nvSpPr>
        <p:spPr/>
        <p:txBody>
          <a:bodyPr/>
          <a:lstStyle/>
          <a:p>
            <a:r>
              <a:rPr lang="tr-TR"/>
              <a:t>DR. MUSTAFA KUTANİS SAÜ İNŞ.MÜH. BÖLÜMÜ</a:t>
            </a:r>
          </a:p>
        </p:txBody>
      </p:sp>
      <p:sp>
        <p:nvSpPr>
          <p:cNvPr id="7" name="4 Slayt Numarası Yer Tutucusu"/>
          <p:cNvSpPr>
            <a:spLocks noGrp="1"/>
          </p:cNvSpPr>
          <p:nvPr>
            <p:ph type="sldNum" sz="quarter" idx="12"/>
          </p:nvPr>
        </p:nvSpPr>
        <p:spPr/>
        <p:txBody>
          <a:bodyPr/>
          <a:lstStyle/>
          <a:p>
            <a:r>
              <a:rPr lang="tr-TR"/>
              <a:t>SLIDE </a:t>
            </a:r>
            <a:fld id="{0A9D209D-989C-442C-9776-887C1F62F0CE}" type="slidenum">
              <a:rPr lang="tr-TR"/>
              <a:pPr/>
              <a:t>97</a:t>
            </a:fld>
            <a:r>
              <a:rPr lang="tr-TR"/>
              <a:t>/114</a:t>
            </a:r>
          </a:p>
        </p:txBody>
      </p:sp>
      <p:sp>
        <p:nvSpPr>
          <p:cNvPr id="720900" name="Rectangle 4"/>
          <p:cNvSpPr>
            <a:spLocks noGrp="1" noChangeArrowheads="1"/>
          </p:cNvSpPr>
          <p:nvPr>
            <p:ph type="title"/>
          </p:nvPr>
        </p:nvSpPr>
        <p:spPr>
          <a:xfrm>
            <a:off x="827088" y="73025"/>
            <a:ext cx="7437437" cy="869950"/>
          </a:xfrm>
          <a:solidFill>
            <a:schemeClr val="accent1"/>
          </a:solidFill>
        </p:spPr>
        <p:txBody>
          <a:bodyPr/>
          <a:lstStyle/>
          <a:p>
            <a:r>
              <a:rPr lang="tr-TR" sz="2400">
                <a:solidFill>
                  <a:schemeClr val="tx1"/>
                </a:solidFill>
              </a:rPr>
              <a:t>Yeterli Deprem Derzi Bulunmayan Bitişik Binalarda</a:t>
            </a:r>
            <a:br>
              <a:rPr lang="tr-TR" sz="2400">
                <a:solidFill>
                  <a:schemeClr val="tx1"/>
                </a:solidFill>
              </a:rPr>
            </a:br>
            <a:r>
              <a:rPr lang="tr-TR" sz="2400">
                <a:solidFill>
                  <a:schemeClr val="tx1"/>
                </a:solidFill>
              </a:rPr>
              <a:t>Çekiçleme Etkisi</a:t>
            </a:r>
            <a:endParaRPr lang="en-US" sz="2400">
              <a:solidFill>
                <a:schemeClr val="tx1"/>
              </a:solidFill>
            </a:endParaRPr>
          </a:p>
        </p:txBody>
      </p:sp>
      <p:pic>
        <p:nvPicPr>
          <p:cNvPr id="720901" name="Picture 5"/>
          <p:cNvPicPr>
            <a:picLocks noChangeAspect="1" noChangeArrowheads="1"/>
          </p:cNvPicPr>
          <p:nvPr/>
        </p:nvPicPr>
        <p:blipFill>
          <a:blip r:embed="rId2" cstate="print"/>
          <a:srcRect/>
          <a:stretch>
            <a:fillRect/>
          </a:stretch>
        </p:blipFill>
        <p:spPr bwMode="auto">
          <a:xfrm>
            <a:off x="4773613" y="3279775"/>
            <a:ext cx="4119562" cy="3062288"/>
          </a:xfrm>
          <a:prstGeom prst="rect">
            <a:avLst/>
          </a:prstGeom>
          <a:noFill/>
          <a:ln w="9525">
            <a:noFill/>
            <a:miter lim="800000"/>
            <a:headEnd/>
            <a:tailEnd/>
          </a:ln>
          <a:effectLst/>
        </p:spPr>
      </p:pic>
      <p:pic>
        <p:nvPicPr>
          <p:cNvPr id="720902" name="Picture 6"/>
          <p:cNvPicPr>
            <a:picLocks noChangeAspect="1" noChangeArrowheads="1"/>
          </p:cNvPicPr>
          <p:nvPr/>
        </p:nvPicPr>
        <p:blipFill>
          <a:blip r:embed="rId3" cstate="print"/>
          <a:srcRect/>
          <a:stretch>
            <a:fillRect/>
          </a:stretch>
        </p:blipFill>
        <p:spPr bwMode="auto">
          <a:xfrm>
            <a:off x="463550" y="1271588"/>
            <a:ext cx="4076700" cy="2857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Veri Yer Tutucusu"/>
          <p:cNvSpPr>
            <a:spLocks noGrp="1"/>
          </p:cNvSpPr>
          <p:nvPr>
            <p:ph type="dt" sz="half" idx="10"/>
          </p:nvPr>
        </p:nvSpPr>
        <p:spPr/>
        <p:txBody>
          <a:bodyPr/>
          <a:lstStyle/>
          <a:p>
            <a:r>
              <a:rPr lang="tr-TR"/>
              <a:t>10.10.2008</a:t>
            </a:r>
          </a:p>
        </p:txBody>
      </p:sp>
      <p:sp>
        <p:nvSpPr>
          <p:cNvPr id="5" name="3 Altbilgi Yer Tutucusu"/>
          <p:cNvSpPr>
            <a:spLocks noGrp="1"/>
          </p:cNvSpPr>
          <p:nvPr>
            <p:ph type="ftr" sz="quarter" idx="11"/>
          </p:nvPr>
        </p:nvSpPr>
        <p:spPr/>
        <p:txBody>
          <a:bodyPr/>
          <a:lstStyle/>
          <a:p>
            <a:r>
              <a:rPr lang="tr-TR"/>
              <a:t>DR. MUSTAFA KUTANİS SAÜ İNŞ.MÜH. BÖLÜMÜ</a:t>
            </a:r>
          </a:p>
        </p:txBody>
      </p:sp>
      <p:sp>
        <p:nvSpPr>
          <p:cNvPr id="6" name="4 Slayt Numarası Yer Tutucusu"/>
          <p:cNvSpPr>
            <a:spLocks noGrp="1"/>
          </p:cNvSpPr>
          <p:nvPr>
            <p:ph type="sldNum" sz="quarter" idx="12"/>
          </p:nvPr>
        </p:nvSpPr>
        <p:spPr/>
        <p:txBody>
          <a:bodyPr/>
          <a:lstStyle/>
          <a:p>
            <a:r>
              <a:rPr lang="tr-TR"/>
              <a:t>SLIDE </a:t>
            </a:r>
            <a:fld id="{0C53973D-CF7F-4C9F-A69A-9719B4224D87}" type="slidenum">
              <a:rPr lang="tr-TR"/>
              <a:pPr/>
              <a:t>98</a:t>
            </a:fld>
            <a:r>
              <a:rPr lang="tr-TR"/>
              <a:t>/114</a:t>
            </a:r>
          </a:p>
        </p:txBody>
      </p:sp>
      <p:graphicFrame>
        <p:nvGraphicFramePr>
          <p:cNvPr id="676866" name="Object 2"/>
          <p:cNvGraphicFramePr>
            <a:graphicFrameLocks/>
          </p:cNvGraphicFramePr>
          <p:nvPr/>
        </p:nvGraphicFramePr>
        <p:xfrm>
          <a:off x="2444750" y="760413"/>
          <a:ext cx="4318000" cy="6097587"/>
        </p:xfrm>
        <a:graphic>
          <a:graphicData uri="http://schemas.openxmlformats.org/presentationml/2006/ole">
            <p:oleObj spid="_x0000_s676866" name="Photo Editor Photo" r:id="rId4" imgW="3371429" imgH="4791744" progId="MSPhotoEd.3">
              <p:embed/>
            </p:oleObj>
          </a:graphicData>
        </a:graphic>
      </p:graphicFrame>
      <p:sp>
        <p:nvSpPr>
          <p:cNvPr id="676868" name="Rectangle 4"/>
          <p:cNvSpPr>
            <a:spLocks noGrp="1" noChangeArrowheads="1"/>
          </p:cNvSpPr>
          <p:nvPr>
            <p:ph type="title"/>
          </p:nvPr>
        </p:nvSpPr>
        <p:spPr>
          <a:solidFill>
            <a:schemeClr val="accent1"/>
          </a:solidFill>
        </p:spPr>
        <p:txBody>
          <a:bodyPr/>
          <a:lstStyle/>
          <a:p>
            <a:r>
              <a:rPr lang="tr-TR" sz="2400">
                <a:solidFill>
                  <a:schemeClr val="tx1"/>
                </a:solidFill>
              </a:rPr>
              <a:t>Yeterli Deprem Derzi Bulunmayan Bitişik Binalarda</a:t>
            </a:r>
            <a:br>
              <a:rPr lang="tr-TR" sz="2400">
                <a:solidFill>
                  <a:schemeClr val="tx1"/>
                </a:solidFill>
              </a:rPr>
            </a:br>
            <a:r>
              <a:rPr lang="tr-TR" sz="2400">
                <a:solidFill>
                  <a:schemeClr val="tx1"/>
                </a:solidFill>
              </a:rPr>
              <a:t>Çekiçleme Etkisi</a:t>
            </a: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Veri Yer Tutucusu"/>
          <p:cNvSpPr>
            <a:spLocks noGrp="1"/>
          </p:cNvSpPr>
          <p:nvPr>
            <p:ph type="dt" sz="half" idx="10"/>
          </p:nvPr>
        </p:nvSpPr>
        <p:spPr/>
        <p:txBody>
          <a:bodyPr/>
          <a:lstStyle/>
          <a:p>
            <a:r>
              <a:rPr lang="tr-TR"/>
              <a:t>10.10.2008</a:t>
            </a:r>
          </a:p>
        </p:txBody>
      </p:sp>
      <p:sp>
        <p:nvSpPr>
          <p:cNvPr id="5" name="3 Altbilgi Yer Tutucusu"/>
          <p:cNvSpPr>
            <a:spLocks noGrp="1"/>
          </p:cNvSpPr>
          <p:nvPr>
            <p:ph type="ftr" sz="quarter" idx="11"/>
          </p:nvPr>
        </p:nvSpPr>
        <p:spPr/>
        <p:txBody>
          <a:bodyPr/>
          <a:lstStyle/>
          <a:p>
            <a:r>
              <a:rPr lang="tr-TR"/>
              <a:t>DR. MUSTAFA KUTANİS SAÜ İNŞ.MÜH. BÖLÜMÜ</a:t>
            </a:r>
          </a:p>
        </p:txBody>
      </p:sp>
      <p:sp>
        <p:nvSpPr>
          <p:cNvPr id="6" name="4 Slayt Numarası Yer Tutucusu"/>
          <p:cNvSpPr>
            <a:spLocks noGrp="1"/>
          </p:cNvSpPr>
          <p:nvPr>
            <p:ph type="sldNum" sz="quarter" idx="12"/>
          </p:nvPr>
        </p:nvSpPr>
        <p:spPr/>
        <p:txBody>
          <a:bodyPr/>
          <a:lstStyle/>
          <a:p>
            <a:r>
              <a:rPr lang="tr-TR"/>
              <a:t>SLIDE </a:t>
            </a:r>
            <a:fld id="{88959F24-2179-448A-B765-00A6AF3276F8}" type="slidenum">
              <a:rPr lang="tr-TR"/>
              <a:pPr/>
              <a:t>99</a:t>
            </a:fld>
            <a:r>
              <a:rPr lang="tr-TR"/>
              <a:t>/114</a:t>
            </a:r>
          </a:p>
        </p:txBody>
      </p:sp>
      <p:sp>
        <p:nvSpPr>
          <p:cNvPr id="679940" name="Rectangle 4"/>
          <p:cNvSpPr>
            <a:spLocks noGrp="1" noChangeArrowheads="1"/>
          </p:cNvSpPr>
          <p:nvPr>
            <p:ph type="title"/>
          </p:nvPr>
        </p:nvSpPr>
        <p:spPr>
          <a:solidFill>
            <a:schemeClr val="accent1"/>
          </a:solidFill>
        </p:spPr>
        <p:txBody>
          <a:bodyPr/>
          <a:lstStyle/>
          <a:p>
            <a:r>
              <a:rPr lang="tr-TR">
                <a:solidFill>
                  <a:schemeClr val="tx1"/>
                </a:solidFill>
              </a:rPr>
              <a:t>Bitişik binalarda çekiçleme etkisi</a:t>
            </a:r>
          </a:p>
        </p:txBody>
      </p:sp>
      <p:pic>
        <p:nvPicPr>
          <p:cNvPr id="679941" name="Picture 5" descr="Poor_13"/>
          <p:cNvPicPr>
            <a:picLocks noChangeAspect="1" noChangeArrowheads="1"/>
          </p:cNvPicPr>
          <p:nvPr/>
        </p:nvPicPr>
        <p:blipFill>
          <a:blip r:embed="rId2" cstate="print"/>
          <a:srcRect/>
          <a:stretch>
            <a:fillRect/>
          </a:stretch>
        </p:blipFill>
        <p:spPr bwMode="auto">
          <a:xfrm>
            <a:off x="828675" y="863600"/>
            <a:ext cx="7885113" cy="5840413"/>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Comic Sans MS"/>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tr-TR"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tr-TR"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is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3818</TotalTime>
  <Words>5761</Words>
  <Application>Microsoft Office PowerPoint</Application>
  <PresentationFormat>Ekran Gösterisi (4:3)</PresentationFormat>
  <Paragraphs>898</Paragraphs>
  <Slides>115</Slides>
  <Notes>13</Notes>
  <HiddenSlides>12</HiddenSlides>
  <MMClips>0</MMClips>
  <ScaleCrop>false</ScaleCrop>
  <HeadingPairs>
    <vt:vector size="8" baseType="variant">
      <vt:variant>
        <vt:lpstr>Kullanılan Yazı Tipleri</vt:lpstr>
      </vt:variant>
      <vt:variant>
        <vt:i4>11</vt:i4>
      </vt:variant>
      <vt:variant>
        <vt:lpstr>Tema</vt:lpstr>
      </vt:variant>
      <vt:variant>
        <vt:i4>1</vt:i4>
      </vt:variant>
      <vt:variant>
        <vt:lpstr>Katıştırılmış OLE Hizmet Programları</vt:lpstr>
      </vt:variant>
      <vt:variant>
        <vt:i4>5</vt:i4>
      </vt:variant>
      <vt:variant>
        <vt:lpstr>Slayt Başlıkları</vt:lpstr>
      </vt:variant>
      <vt:variant>
        <vt:i4>115</vt:i4>
      </vt:variant>
    </vt:vector>
  </HeadingPairs>
  <TitlesOfParts>
    <vt:vector size="132" baseType="lpstr">
      <vt:lpstr>Arial</vt:lpstr>
      <vt:lpstr>Times New Roman</vt:lpstr>
      <vt:lpstr>Comic Sans MS</vt:lpstr>
      <vt:lpstr>Wingdings</vt:lpstr>
      <vt:lpstr>Courier New</vt:lpstr>
      <vt:lpstr>Arial Narrow</vt:lpstr>
      <vt:lpstr>Symbol</vt:lpstr>
      <vt:lpstr>Verdana</vt:lpstr>
      <vt:lpstr>Wingdings 3</vt:lpstr>
      <vt:lpstr>Tahoma</vt:lpstr>
      <vt:lpstr>Monotype Sorts</vt:lpstr>
      <vt:lpstr>Default Design</vt:lpstr>
      <vt:lpstr>Microsoft Visio Drawing</vt:lpstr>
      <vt:lpstr>Microsoft Equation 3.0</vt:lpstr>
      <vt:lpstr>MathType 5.0 Equation</vt:lpstr>
      <vt:lpstr>Microsoft Photo Editor 3.0 Photo</vt:lpstr>
      <vt:lpstr>iGrafx Image Object</vt:lpstr>
      <vt:lpstr>BETONARME TAŞIYICI SİSTEMLER</vt:lpstr>
      <vt:lpstr>İçerik</vt:lpstr>
      <vt:lpstr>Referanslar</vt:lpstr>
      <vt:lpstr>SON SÖZ</vt:lpstr>
      <vt:lpstr>STRUCTURAL ENGINEERING IS Yapı Mühendisliği;</vt:lpstr>
      <vt:lpstr>ŞARTNAME - CODES</vt:lpstr>
      <vt:lpstr>Yapı Mühendisliğinin Amacı</vt:lpstr>
      <vt:lpstr>Yapı Tasarımı</vt:lpstr>
      <vt:lpstr>Tasarım Süreci</vt:lpstr>
      <vt:lpstr>Güvenlik (1/2)</vt:lpstr>
      <vt:lpstr>Güvenlik (2/2)</vt:lpstr>
      <vt:lpstr>Taşıma Gücü Esasına Göre Tasarımda Güvenlik</vt:lpstr>
      <vt:lpstr>Yük ve Dayanımda Güvenlik</vt:lpstr>
      <vt:lpstr>Yapısal Analiz (1/2)</vt:lpstr>
      <vt:lpstr>Slayt 15</vt:lpstr>
      <vt:lpstr>Yapısal Analiz (2/2)</vt:lpstr>
      <vt:lpstr>Varsayımlar !...</vt:lpstr>
      <vt:lpstr>Slayt 18</vt:lpstr>
      <vt:lpstr>Örnek: Davranış spektrumuTasarım Spektrumu</vt:lpstr>
      <vt:lpstr>B/A Yapıların Deprem Dayanımı İle İlgili Gerçekler</vt:lpstr>
      <vt:lpstr>Charles S. Whitney</vt:lpstr>
      <vt:lpstr>Sağlanması Gerekli Koşullar</vt:lpstr>
      <vt:lpstr>Sağlanması Gerekli Koşullar</vt:lpstr>
      <vt:lpstr>Dayanım</vt:lpstr>
      <vt:lpstr>Süneklik (1/2)</vt:lpstr>
      <vt:lpstr>Süneklik (2/2)</vt:lpstr>
      <vt:lpstr>Önemli !</vt:lpstr>
      <vt:lpstr>Sınırlı Yer Değiştirme</vt:lpstr>
      <vt:lpstr>Slayt 29</vt:lpstr>
      <vt:lpstr>Dayanıma Göre Tasarım</vt:lpstr>
      <vt:lpstr>Betonarme Yapıların Deprem Güvenliği</vt:lpstr>
      <vt:lpstr>TDY-2007’de Depreme Dayanıklı Tasarım Kriterleri</vt:lpstr>
      <vt:lpstr>TDY-2007’de Depreme Karşı Yapısal Davranışta Taşıyıcı Sistem Özelliklerinin Davranışa Etkileri</vt:lpstr>
      <vt:lpstr>Slayt 34</vt:lpstr>
      <vt:lpstr>B/A Taşıyıcı Sistemlere Örnek</vt:lpstr>
      <vt:lpstr>B/A Taşıyıcı Sistemler</vt:lpstr>
      <vt:lpstr>Döşemeler </vt:lpstr>
      <vt:lpstr>Diyafram</vt:lpstr>
      <vt:lpstr>Diyafram (Diaphragm)</vt:lpstr>
      <vt:lpstr>Rijit –Esnek Diyafram (1/3)</vt:lpstr>
      <vt:lpstr>Rijit –Esnek Diyafram (2/3)</vt:lpstr>
      <vt:lpstr>Perde Duvarların Diyaframa Etkisi (3/3)</vt:lpstr>
      <vt:lpstr>Döşeme - Diyafram</vt:lpstr>
      <vt:lpstr>Kirişler (1/3)</vt:lpstr>
      <vt:lpstr>Kirişler (2/3)</vt:lpstr>
      <vt:lpstr>Kirişler (3/3)</vt:lpstr>
      <vt:lpstr>Kolonlar (1/3)</vt:lpstr>
      <vt:lpstr>Kolonlar (2/3)</vt:lpstr>
      <vt:lpstr>Kolonlar (3/3)</vt:lpstr>
      <vt:lpstr>Perdeler (1/3)</vt:lpstr>
      <vt:lpstr>Perdeler (2/3)</vt:lpstr>
      <vt:lpstr>Perdeler (3/3)</vt:lpstr>
      <vt:lpstr>B/A Yapılarda Depremden Oluşan Hasarın Nedenleri</vt:lpstr>
      <vt:lpstr>Mimari Tasarım</vt:lpstr>
      <vt:lpstr>Binanın Geometrisi ve Taşıyıcı Sistemi</vt:lpstr>
      <vt:lpstr>B/A Yapılarda Depremden Oluşan Hasarın Nedenleri</vt:lpstr>
      <vt:lpstr>İdeal Taşıyıcı Sistem (1/2)</vt:lpstr>
      <vt:lpstr>İdeal Taşıyıcı Sistem (2/2)</vt:lpstr>
      <vt:lpstr>Sistem Hataları</vt:lpstr>
      <vt:lpstr>Yönetmelik - Düzensizlikler</vt:lpstr>
      <vt:lpstr>Eksantrisite- Dışmerkezlik (1/2)</vt:lpstr>
      <vt:lpstr>Eksantrisite- Dışmerkezlik (2/2)</vt:lpstr>
      <vt:lpstr>Rijitlik ve Kütle Merkezi Deprem Kuvvetinin Planda Etkimesi</vt:lpstr>
      <vt:lpstr>A1 Burulma Düzensizliği</vt:lpstr>
      <vt:lpstr>Dışmerkezlik – Burulma –Simetri (1/4)</vt:lpstr>
      <vt:lpstr>Dışmerkezlik – Burulma –Simetri (2/4)</vt:lpstr>
      <vt:lpstr>Dışmerkezlik – Burulma –Simetri (3/4)</vt:lpstr>
      <vt:lpstr>Öneri…</vt:lpstr>
      <vt:lpstr>Planda Taşıyıcı Sistem</vt:lpstr>
      <vt:lpstr>A3 Düzensizliği: Planda Çıkıntılar Bulunması</vt:lpstr>
      <vt:lpstr>Yapının Geometrisine Bağlı Olarak Uygun Deprem Derzleri Düzenlenmesi</vt:lpstr>
      <vt:lpstr>Planda Taşıyıcı Sistem</vt:lpstr>
      <vt:lpstr>Planda Taşıyıcı Sistem</vt:lpstr>
      <vt:lpstr>A2 Düzensizliği</vt:lpstr>
      <vt:lpstr>NEHRP 2000 Plan Structural Irregularities</vt:lpstr>
      <vt:lpstr>NEHRP 2000 Vertical Structural Irregularities (1/2)</vt:lpstr>
      <vt:lpstr>NEHRP 2000 Vertical Structural Irregularities (2/2)</vt:lpstr>
      <vt:lpstr>Zayıf Kat (B1) Düzensizliği (Dayanım düzensizliği)</vt:lpstr>
      <vt:lpstr>Yumuşak Kat (B2) Düzensizliği (Rijitlik düzensizliği)</vt:lpstr>
      <vt:lpstr>Örnek</vt:lpstr>
      <vt:lpstr>Yumuşak Kat Ve Zayıf Kat Oluşumu, Zemin Kat Kolonlarının Mekanizma Durumuna Gelmesi</vt:lpstr>
      <vt:lpstr>Slayt 82</vt:lpstr>
      <vt:lpstr>Normal Katta Yumuşak Kat Oluşması</vt:lpstr>
      <vt:lpstr>Yükseklik Boyunca</vt:lpstr>
      <vt:lpstr>Yükseklik Boyunca</vt:lpstr>
      <vt:lpstr>Slayt 86</vt:lpstr>
      <vt:lpstr>Düşeyde Düzensizlikler: B3 Düzensizliği</vt:lpstr>
      <vt:lpstr>Perde Duvarların Düşey Sürekliliği</vt:lpstr>
      <vt:lpstr>Slayt 89</vt:lpstr>
      <vt:lpstr>Kısa kolon oluşumları</vt:lpstr>
      <vt:lpstr>Kısa kolon</vt:lpstr>
      <vt:lpstr>Kısa kolon hasarları</vt:lpstr>
      <vt:lpstr>Kısa kolon hasarları</vt:lpstr>
      <vt:lpstr>Kısa Kolon</vt:lpstr>
      <vt:lpstr>Kısa Kolon</vt:lpstr>
      <vt:lpstr>Kısa Kolon Hasarları</vt:lpstr>
      <vt:lpstr>Yeterli Deprem Derzi Bulunmayan Bitişik Binalarda Çekiçleme Etkisi</vt:lpstr>
      <vt:lpstr>Yeterli Deprem Derzi Bulunmayan Bitişik Binalarda Çekiçleme Etkisi</vt:lpstr>
      <vt:lpstr>Bitişik binalarda çekiçleme etkisi</vt:lpstr>
      <vt:lpstr>Uygun Olmayan Taşıyıcı Sistem Örnekleri</vt:lpstr>
      <vt:lpstr>Uygun Olmayan Taşıyıcı Sistem Örnekleri (Kalıp Planı)</vt:lpstr>
      <vt:lpstr>Uygun Olmayan Taşıyıcı Sistem Örnekleri (Kalıp Planı)</vt:lpstr>
      <vt:lpstr>17 Ağustos 1999 Marmara Depreminde Yıkılan Bir Binanın Kalıp Planı</vt:lpstr>
      <vt:lpstr>17 Ağustos 1999 Marmara Depreminde Yıkılan Binanın Kolon Aplikasyonu</vt:lpstr>
      <vt:lpstr>17 Ağustos 1999 Marmara Depreminde Yıkılan Binanın Temel Kalıp Planı</vt:lpstr>
      <vt:lpstr>17 Ağustos 1999 Marmara Depreminde Yıkılan Binadan Bir Görünüş</vt:lpstr>
      <vt:lpstr>17 Ağustos 1999 Marmara Depreminde Yıkılan Binadan Bir Görünüş</vt:lpstr>
      <vt:lpstr>Öneriler: Sistem Seçimi</vt:lpstr>
      <vt:lpstr>Slayt 109</vt:lpstr>
      <vt:lpstr>Detaylandırma Hataları</vt:lpstr>
      <vt:lpstr>Öneriler: Detaylandırma</vt:lpstr>
      <vt:lpstr>Yapım Hataları</vt:lpstr>
      <vt:lpstr>Öneriler: Yapım</vt:lpstr>
      <vt:lpstr>Son Olarak;</vt:lpstr>
      <vt:lpstr>TEŞEKKÜRLER.   SAYGILARIMLA.</vt:lpstr>
    </vt:vector>
  </TitlesOfParts>
  <Company>Sakarya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İNM303 YAPI STATIĞI II</dc:title>
  <dc:creator>Mustafa Kutanis</dc:creator>
  <cp:lastModifiedBy>Kutanis</cp:lastModifiedBy>
  <cp:revision>718</cp:revision>
  <dcterms:created xsi:type="dcterms:W3CDTF">2006-10-31T09:35:25Z</dcterms:created>
  <dcterms:modified xsi:type="dcterms:W3CDTF">2011-07-19T08:38:17Z</dcterms:modified>
</cp:coreProperties>
</file>